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46"/>
  </p:notesMasterIdLst>
  <p:sldIdLst>
    <p:sldId id="256" r:id="rId2"/>
    <p:sldId id="257" r:id="rId3"/>
    <p:sldId id="259" r:id="rId4"/>
    <p:sldId id="390" r:id="rId5"/>
    <p:sldId id="388" r:id="rId6"/>
    <p:sldId id="2332" r:id="rId7"/>
    <p:sldId id="268" r:id="rId8"/>
    <p:sldId id="391" r:id="rId9"/>
    <p:sldId id="270" r:id="rId10"/>
    <p:sldId id="274" r:id="rId11"/>
    <p:sldId id="269" r:id="rId12"/>
    <p:sldId id="273" r:id="rId13"/>
    <p:sldId id="272" r:id="rId14"/>
    <p:sldId id="275" r:id="rId15"/>
    <p:sldId id="258" r:id="rId16"/>
    <p:sldId id="362" r:id="rId17"/>
    <p:sldId id="385" r:id="rId18"/>
    <p:sldId id="364" r:id="rId19"/>
    <p:sldId id="276" r:id="rId20"/>
    <p:sldId id="386" r:id="rId21"/>
    <p:sldId id="2353" r:id="rId22"/>
    <p:sldId id="264" r:id="rId23"/>
    <p:sldId id="393" r:id="rId24"/>
    <p:sldId id="365" r:id="rId25"/>
    <p:sldId id="394" r:id="rId26"/>
    <p:sldId id="267" r:id="rId27"/>
    <p:sldId id="266" r:id="rId28"/>
    <p:sldId id="395" r:id="rId29"/>
    <p:sldId id="396" r:id="rId30"/>
    <p:sldId id="397" r:id="rId31"/>
    <p:sldId id="398" r:id="rId32"/>
    <p:sldId id="399" r:id="rId33"/>
    <p:sldId id="400" r:id="rId34"/>
    <p:sldId id="2333" r:id="rId35"/>
    <p:sldId id="2340" r:id="rId36"/>
    <p:sldId id="2341" r:id="rId37"/>
    <p:sldId id="2342" r:id="rId38"/>
    <p:sldId id="2343" r:id="rId39"/>
    <p:sldId id="2344" r:id="rId40"/>
    <p:sldId id="2345" r:id="rId41"/>
    <p:sldId id="2334" r:id="rId42"/>
    <p:sldId id="2346" r:id="rId43"/>
    <p:sldId id="2352" r:id="rId44"/>
    <p:sldId id="2354" r:id="rId45"/>
  </p:sldIdLst>
  <p:sldSz cx="9144000" cy="5143500" type="screen16x9"/>
  <p:notesSz cx="6858000" cy="9144000"/>
  <p:embeddedFontLst>
    <p:embeddedFont>
      <p:font typeface="Asap Condensed Black" pitchFamily="2" charset="77"/>
      <p:bold r:id="rId47"/>
      <p:italic r:id="rId48"/>
      <p:boldItalic r:id="rId49"/>
    </p:embeddedFont>
    <p:embeddedFont>
      <p:font typeface="Avenir Black" panose="02000503020000020003" pitchFamily="2" charset="0"/>
      <p:bold r:id="rId50"/>
      <p:italic r:id="rId51"/>
      <p:boldItalic r:id="rId52"/>
    </p:embeddedFont>
    <p:embeddedFont>
      <p:font typeface="Avenir Next" panose="020B0503020202020204" pitchFamily="34" charset="0"/>
      <p:regular r:id="rId53"/>
      <p:bold r:id="rId54"/>
      <p:italic r:id="rId55"/>
      <p:boldItalic r:id="rId56"/>
    </p:embeddedFont>
    <p:embeddedFont>
      <p:font typeface="Open Sans" panose="020B0606030504020204" pitchFamily="34" charset="0"/>
      <p:regular r:id="rId57"/>
      <p:bold r:id="rId58"/>
      <p:italic r:id="rId59"/>
      <p:boldItalic r:id="rId60"/>
    </p:embeddedFont>
    <p:embeddedFont>
      <p:font typeface="Raleway" pitchFamily="2" charset="77"/>
      <p:regular r:id="rId61"/>
      <p:bold r:id="rId62"/>
      <p:italic r:id="rId63"/>
      <p:boldItalic r:id="rId64"/>
    </p:embeddedFont>
    <p:embeddedFont>
      <p:font typeface="Raleway Black"/>
      <p:bold r:id="rId65"/>
      <p:italic r:id="rId66"/>
      <p:boldItalic r:id="rId67"/>
    </p:embeddedFont>
    <p:embeddedFont>
      <p:font typeface="Raleway SemiBold"/>
      <p:regular r:id="rId68"/>
      <p:bold r:id="rId69"/>
      <p:italic r:id="rId70"/>
      <p:boldItalic r:id="rId71"/>
    </p:embeddedFont>
    <p:embeddedFont>
      <p:font typeface="Rockwell" panose="02060603020205020403" pitchFamily="18" charset="77"/>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44"/>
    <p:restoredTop sz="94857"/>
  </p:normalViewPr>
  <p:slideViewPr>
    <p:cSldViewPr snapToGrid="0">
      <p:cViewPr varScale="1">
        <p:scale>
          <a:sx n="154" d="100"/>
          <a:sy n="154" d="100"/>
        </p:scale>
        <p:origin x="800" y="184"/>
      </p:cViewPr>
      <p:guideLst>
        <p:guide orient="horz" pos="1620"/>
        <p:guide pos="2880"/>
      </p:guideLst>
    </p:cSldViewPr>
  </p:slideViewPr>
  <p:notesTextViewPr>
    <p:cViewPr>
      <p:scale>
        <a:sx n="1" d="1"/>
        <a:sy n="1" d="1"/>
      </p:scale>
      <p:origin x="0" y="-8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font" Target="fonts/font22.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74" Type="http://schemas.openxmlformats.org/officeDocument/2006/relationships/font" Target="fonts/font28.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5.fntdata"/><Relationship Id="rId72" Type="http://schemas.openxmlformats.org/officeDocument/2006/relationships/font" Target="fonts/font2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75" Type="http://schemas.openxmlformats.org/officeDocument/2006/relationships/font" Target="fonts/font2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font" Target="fonts/font27.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4.fntdata"/><Relationship Id="rId55" Type="http://schemas.openxmlformats.org/officeDocument/2006/relationships/font" Target="fonts/font9.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25.fntdata"/><Relationship Id="rId2" Type="http://schemas.openxmlformats.org/officeDocument/2006/relationships/slide" Target="slides/slide1.xml"/><Relationship Id="rId29" Type="http://schemas.openxmlformats.org/officeDocument/2006/relationships/slide" Target="slides/slide28.xml"/></Relationships>
</file>

<file path=ppt/diagrams/_rels/data1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ata11.xml.rels><?xml version="1.0" encoding="UTF-8" standalone="yes"?>
<Relationships xmlns="http://schemas.openxmlformats.org/package/2006/relationships"><Relationship Id="rId3" Type="http://schemas.openxmlformats.org/officeDocument/2006/relationships/hyperlink" Target="https://www.narhc.org/" TargetMode="External"/><Relationship Id="rId2" Type="http://schemas.openxmlformats.org/officeDocument/2006/relationships/hyperlink" Target="https://nhchc.org/grantee-directory/" TargetMode="External"/><Relationship Id="rId1" Type="http://schemas.openxmlformats.org/officeDocument/2006/relationships/hyperlink" Target="https://findahealthcenter.hrsa.gov/" TargetMode="External"/><Relationship Id="rId4" Type="http://schemas.openxmlformats.org/officeDocument/2006/relationships/hyperlink" Target="https://www.medicaid.gov/about-us/where-can-people-get-help-medicaid-chip" TargetMode="External"/></Relationships>
</file>

<file path=ppt/diagrams/_rels/drawing1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rawing11.xml.rels><?xml version="1.0" encoding="UTF-8" standalone="yes"?>
<Relationships xmlns="http://schemas.openxmlformats.org/package/2006/relationships"><Relationship Id="rId3" Type="http://schemas.openxmlformats.org/officeDocument/2006/relationships/hyperlink" Target="https://www.narhc.org/" TargetMode="External"/><Relationship Id="rId2" Type="http://schemas.openxmlformats.org/officeDocument/2006/relationships/hyperlink" Target="https://nhchc.org/grantee-directory/" TargetMode="External"/><Relationship Id="rId1" Type="http://schemas.openxmlformats.org/officeDocument/2006/relationships/hyperlink" Target="https://findahealthcenter.hrsa.gov/" TargetMode="External"/><Relationship Id="rId4" Type="http://schemas.openxmlformats.org/officeDocument/2006/relationships/hyperlink" Target="https://www.medicaid.gov/about-us/where-can-people-get-help-medicaid-chip" TargetMode="Externa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3#1">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415F8E-AEB6-3241-9157-9E427FEDB47D}" type="doc">
      <dgm:prSet loTypeId="urn:microsoft.com/office/officeart/2005/8/layout/radial1" loCatId="" qsTypeId="urn:microsoft.com/office/officeart/2005/8/quickstyle/simple2#9" qsCatId="simple" csTypeId="urn:microsoft.com/office/officeart/2005/8/colors/colorful1#1" csCatId="colorful" phldr="1"/>
      <dgm:spPr/>
      <dgm:t>
        <a:bodyPr/>
        <a:lstStyle/>
        <a:p>
          <a:endParaRPr lang="en-US"/>
        </a:p>
      </dgm:t>
    </dgm:pt>
    <dgm:pt modelId="{8DBA335A-2690-AC4F-8267-497FE6580E47}">
      <dgm:prSet phldrT="[Text]" custT="1"/>
      <dgm:spPr/>
      <dgm:t>
        <a:bodyPr/>
        <a:lstStyle/>
        <a:p>
          <a:r>
            <a:rPr lang="en-US" sz="1800" dirty="0"/>
            <a:t>Homelessness Response System</a:t>
          </a:r>
        </a:p>
      </dgm:t>
    </dgm:pt>
    <dgm:pt modelId="{03DE4E79-8688-D54C-9DCC-161808D4E4F1}" type="parTrans" cxnId="{91F3EE4D-CED2-F542-99FB-78243A5FF43B}">
      <dgm:prSet/>
      <dgm:spPr/>
      <dgm:t>
        <a:bodyPr/>
        <a:lstStyle/>
        <a:p>
          <a:endParaRPr lang="en-US"/>
        </a:p>
      </dgm:t>
    </dgm:pt>
    <dgm:pt modelId="{AFEF8F66-E764-CF43-8688-A34A96F37A43}" type="sibTrans" cxnId="{91F3EE4D-CED2-F542-99FB-78243A5FF43B}">
      <dgm:prSet/>
      <dgm:spPr/>
      <dgm:t>
        <a:bodyPr/>
        <a:lstStyle/>
        <a:p>
          <a:endParaRPr lang="en-US"/>
        </a:p>
      </dgm:t>
    </dgm:pt>
    <dgm:pt modelId="{EEA605AD-C9F2-A441-9EA6-4EADBA51F68E}">
      <dgm:prSet phldrT="[Text]" custT="1"/>
      <dgm:spPr/>
      <dgm:t>
        <a:bodyPr/>
        <a:lstStyle/>
        <a:p>
          <a:r>
            <a:rPr lang="en-US" sz="2000" dirty="0"/>
            <a:t>Health/ Behavioral Health System</a:t>
          </a:r>
        </a:p>
      </dgm:t>
    </dgm:pt>
    <dgm:pt modelId="{AA3525A0-FDA3-B04B-9578-6A0F93CB618C}" type="parTrans" cxnId="{6690E041-AA4D-6542-9FB4-F40BCFA672BF}">
      <dgm:prSet/>
      <dgm:spPr/>
      <dgm:t>
        <a:bodyPr/>
        <a:lstStyle/>
        <a:p>
          <a:endParaRPr lang="en-US"/>
        </a:p>
      </dgm:t>
    </dgm:pt>
    <dgm:pt modelId="{339791EA-9FA5-5F42-907A-6AD55149D550}" type="sibTrans" cxnId="{6690E041-AA4D-6542-9FB4-F40BCFA672BF}">
      <dgm:prSet/>
      <dgm:spPr/>
      <dgm:t>
        <a:bodyPr/>
        <a:lstStyle/>
        <a:p>
          <a:endParaRPr lang="en-US"/>
        </a:p>
      </dgm:t>
    </dgm:pt>
    <dgm:pt modelId="{BDA0ACFF-69DB-C141-9F10-DE2D29D544B8}">
      <dgm:prSet phldrT="[Text]" custT="1"/>
      <dgm:spPr/>
      <dgm:t>
        <a:bodyPr/>
        <a:lstStyle/>
        <a:p>
          <a:r>
            <a:rPr lang="en-US" sz="1800" dirty="0"/>
            <a:t>Youth System</a:t>
          </a:r>
        </a:p>
      </dgm:t>
    </dgm:pt>
    <dgm:pt modelId="{5408017B-3A19-7A48-838D-EC006B971599}" type="parTrans" cxnId="{C85BB256-B81B-2C43-8F68-ECBF34868022}">
      <dgm:prSet/>
      <dgm:spPr/>
      <dgm:t>
        <a:bodyPr/>
        <a:lstStyle/>
        <a:p>
          <a:endParaRPr lang="en-US"/>
        </a:p>
      </dgm:t>
    </dgm:pt>
    <dgm:pt modelId="{8E2EFD76-2AE4-EC48-A0FB-E111F2DF95D7}" type="sibTrans" cxnId="{C85BB256-B81B-2C43-8F68-ECBF34868022}">
      <dgm:prSet/>
      <dgm:spPr/>
      <dgm:t>
        <a:bodyPr/>
        <a:lstStyle/>
        <a:p>
          <a:endParaRPr lang="en-US"/>
        </a:p>
      </dgm:t>
    </dgm:pt>
    <dgm:pt modelId="{D75A2D4A-14CC-D84F-8A4C-E2BCF734C278}">
      <dgm:prSet phldrT="[Text]" custT="1"/>
      <dgm:spPr/>
      <dgm:t>
        <a:bodyPr/>
        <a:lstStyle/>
        <a:p>
          <a:r>
            <a:rPr lang="en-US" sz="1600" dirty="0"/>
            <a:t>First Responders/ Criminal Legal System</a:t>
          </a:r>
        </a:p>
      </dgm:t>
    </dgm:pt>
    <dgm:pt modelId="{A59D1004-E84D-6C47-9B8D-538761413FF9}" type="parTrans" cxnId="{03ABB074-35F5-9F4C-90BB-299D30E75DC5}">
      <dgm:prSet/>
      <dgm:spPr/>
      <dgm:t>
        <a:bodyPr/>
        <a:lstStyle/>
        <a:p>
          <a:endParaRPr lang="en-US"/>
        </a:p>
      </dgm:t>
    </dgm:pt>
    <dgm:pt modelId="{1EC13B0E-A2D1-4446-9A36-0DB2CDE7BDBE}" type="sibTrans" cxnId="{03ABB074-35F5-9F4C-90BB-299D30E75DC5}">
      <dgm:prSet/>
      <dgm:spPr/>
      <dgm:t>
        <a:bodyPr/>
        <a:lstStyle/>
        <a:p>
          <a:endParaRPr lang="en-US"/>
        </a:p>
      </dgm:t>
    </dgm:pt>
    <dgm:pt modelId="{0F19DA3D-0E3F-B746-AF16-3ABD9B5F2EB6}">
      <dgm:prSet phldrT="[Text]" custT="1"/>
      <dgm:spPr/>
      <dgm:t>
        <a:bodyPr/>
        <a:lstStyle/>
        <a:p>
          <a:r>
            <a:rPr lang="en-US" sz="2000"/>
            <a:t>VA System</a:t>
          </a:r>
        </a:p>
      </dgm:t>
    </dgm:pt>
    <dgm:pt modelId="{2C4E1EC5-17A8-E046-98AD-EEFE879D4A81}" type="parTrans" cxnId="{C8F4DCE8-DCB7-FA42-BAF9-4CA1810211EA}">
      <dgm:prSet/>
      <dgm:spPr/>
      <dgm:t>
        <a:bodyPr/>
        <a:lstStyle/>
        <a:p>
          <a:endParaRPr lang="en-US"/>
        </a:p>
      </dgm:t>
    </dgm:pt>
    <dgm:pt modelId="{A534E74D-EDB9-C843-BC50-DCF871E92A63}" type="sibTrans" cxnId="{C8F4DCE8-DCB7-FA42-BAF9-4CA1810211EA}">
      <dgm:prSet/>
      <dgm:spPr/>
      <dgm:t>
        <a:bodyPr/>
        <a:lstStyle/>
        <a:p>
          <a:endParaRPr lang="en-US"/>
        </a:p>
      </dgm:t>
    </dgm:pt>
    <dgm:pt modelId="{B2B2917D-05C9-5A4B-82CD-6D1A01AACAB8}">
      <dgm:prSet phldrT="[Text]" custT="1"/>
      <dgm:spPr>
        <a:solidFill>
          <a:srgbClr val="C00000"/>
        </a:solidFill>
      </dgm:spPr>
      <dgm:t>
        <a:bodyPr/>
        <a:lstStyle/>
        <a:p>
          <a:r>
            <a:rPr lang="en-US" sz="2000" dirty="0"/>
            <a:t>Housing System</a:t>
          </a:r>
        </a:p>
      </dgm:t>
    </dgm:pt>
    <dgm:pt modelId="{2787E751-B755-A640-99F5-5C2F3C34DF2C}" type="parTrans" cxnId="{A10BE0EE-3430-5246-B473-2CB2C82200BA}">
      <dgm:prSet/>
      <dgm:spPr/>
      <dgm:t>
        <a:bodyPr/>
        <a:lstStyle/>
        <a:p>
          <a:endParaRPr lang="en-US"/>
        </a:p>
      </dgm:t>
    </dgm:pt>
    <dgm:pt modelId="{C90F9905-0D9B-AB43-BA5B-F986B6161BA0}" type="sibTrans" cxnId="{A10BE0EE-3430-5246-B473-2CB2C82200BA}">
      <dgm:prSet/>
      <dgm:spPr/>
      <dgm:t>
        <a:bodyPr/>
        <a:lstStyle/>
        <a:p>
          <a:endParaRPr lang="en-US"/>
        </a:p>
      </dgm:t>
    </dgm:pt>
    <dgm:pt modelId="{3605D406-7729-B04C-8319-5C3AD75076BE}">
      <dgm:prSet custT="1"/>
      <dgm:spPr/>
      <dgm:t>
        <a:bodyPr/>
        <a:lstStyle/>
        <a:p>
          <a:r>
            <a:rPr lang="en-US" sz="2000" dirty="0"/>
            <a:t>Workforce System</a:t>
          </a:r>
        </a:p>
      </dgm:t>
    </dgm:pt>
    <dgm:pt modelId="{2F02BF8F-0CAA-804B-AB6C-9E2C854BDA1F}" type="parTrans" cxnId="{A42B4CCD-0D6D-4C4F-9D4D-72FFDE97B795}">
      <dgm:prSet/>
      <dgm:spPr/>
      <dgm:t>
        <a:bodyPr/>
        <a:lstStyle/>
        <a:p>
          <a:endParaRPr lang="en-US"/>
        </a:p>
      </dgm:t>
    </dgm:pt>
    <dgm:pt modelId="{CBB6D70A-214C-5F42-973D-096BB6D01221}" type="sibTrans" cxnId="{A42B4CCD-0D6D-4C4F-9D4D-72FFDE97B795}">
      <dgm:prSet/>
      <dgm:spPr/>
      <dgm:t>
        <a:bodyPr/>
        <a:lstStyle/>
        <a:p>
          <a:endParaRPr lang="en-US"/>
        </a:p>
      </dgm:t>
    </dgm:pt>
    <dgm:pt modelId="{518CADF5-9A53-3744-9817-268647C4C0F5}">
      <dgm:prSet phldrT="[Text]"/>
      <dgm:spPr/>
      <dgm:t>
        <a:bodyPr/>
        <a:lstStyle/>
        <a:p>
          <a:r>
            <a:rPr lang="en-US"/>
            <a:t>Older-Aging Adults</a:t>
          </a:r>
          <a:endParaRPr lang="en-US" dirty="0"/>
        </a:p>
      </dgm:t>
    </dgm:pt>
    <dgm:pt modelId="{99C93A5D-D621-B540-BDFE-D2B28155EA35}" type="parTrans" cxnId="{4CB1E122-4AA3-3C41-9156-32D3A7822903}">
      <dgm:prSet/>
      <dgm:spPr/>
      <dgm:t>
        <a:bodyPr/>
        <a:lstStyle/>
        <a:p>
          <a:endParaRPr lang="en-US"/>
        </a:p>
      </dgm:t>
    </dgm:pt>
    <dgm:pt modelId="{2355734C-E8BF-B942-B181-A45092925263}" type="sibTrans" cxnId="{4CB1E122-4AA3-3C41-9156-32D3A7822903}">
      <dgm:prSet/>
      <dgm:spPr/>
      <dgm:t>
        <a:bodyPr/>
        <a:lstStyle/>
        <a:p>
          <a:endParaRPr lang="en-US"/>
        </a:p>
      </dgm:t>
    </dgm:pt>
    <dgm:pt modelId="{7948185D-EA45-DD4F-80D0-AF2EE9060E47}">
      <dgm:prSet phldrT="[Text]"/>
      <dgm:spPr/>
      <dgm:t>
        <a:bodyPr/>
        <a:lstStyle/>
        <a:p>
          <a:r>
            <a:rPr lang="en-US" dirty="0"/>
            <a:t>Philanthropy/ - Faith partners</a:t>
          </a:r>
        </a:p>
      </dgm:t>
    </dgm:pt>
    <dgm:pt modelId="{F64352E2-6ADB-9844-B56D-231288526EBC}" type="parTrans" cxnId="{12D8AC10-DAAE-1144-B909-2881BED9BC32}">
      <dgm:prSet/>
      <dgm:spPr/>
      <dgm:t>
        <a:bodyPr/>
        <a:lstStyle/>
        <a:p>
          <a:endParaRPr lang="en-US"/>
        </a:p>
      </dgm:t>
    </dgm:pt>
    <dgm:pt modelId="{17E09E39-AC8C-E040-8234-ED90E67C5EA7}" type="sibTrans" cxnId="{12D8AC10-DAAE-1144-B909-2881BED9BC32}">
      <dgm:prSet/>
      <dgm:spPr/>
      <dgm:t>
        <a:bodyPr/>
        <a:lstStyle/>
        <a:p>
          <a:endParaRPr lang="en-US"/>
        </a:p>
      </dgm:t>
    </dgm:pt>
    <dgm:pt modelId="{7EFB98CB-61C5-734D-BC36-8576A9607830}" type="pres">
      <dgm:prSet presAssocID="{02415F8E-AEB6-3241-9157-9E427FEDB47D}" presName="cycle" presStyleCnt="0">
        <dgm:presLayoutVars>
          <dgm:chMax val="1"/>
          <dgm:dir/>
          <dgm:animLvl val="ctr"/>
          <dgm:resizeHandles val="exact"/>
        </dgm:presLayoutVars>
      </dgm:prSet>
      <dgm:spPr/>
    </dgm:pt>
    <dgm:pt modelId="{EB4149BB-128E-7C4A-B757-4B0617884377}" type="pres">
      <dgm:prSet presAssocID="{8DBA335A-2690-AC4F-8267-497FE6580E47}" presName="centerShape" presStyleLbl="node0" presStyleIdx="0" presStyleCnt="1" custScaleX="222474" custScaleY="136868"/>
      <dgm:spPr/>
    </dgm:pt>
    <dgm:pt modelId="{0A10611A-BDCB-6741-87DB-2B16050599A8}" type="pres">
      <dgm:prSet presAssocID="{AA3525A0-FDA3-B04B-9578-6A0F93CB618C}" presName="Name9" presStyleLbl="parChTrans1D2" presStyleIdx="0" presStyleCnt="8"/>
      <dgm:spPr/>
    </dgm:pt>
    <dgm:pt modelId="{8D0AC2F5-0413-164C-9C89-D066F035F2FC}" type="pres">
      <dgm:prSet presAssocID="{AA3525A0-FDA3-B04B-9578-6A0F93CB618C}" presName="connTx" presStyleLbl="parChTrans1D2" presStyleIdx="0" presStyleCnt="8"/>
      <dgm:spPr/>
    </dgm:pt>
    <dgm:pt modelId="{8EE7C491-3141-C146-ADEA-65B1385FE50A}" type="pres">
      <dgm:prSet presAssocID="{EEA605AD-C9F2-A441-9EA6-4EADBA51F68E}" presName="node" presStyleLbl="node1" presStyleIdx="0" presStyleCnt="8" custScaleX="184332" custScaleY="122143">
        <dgm:presLayoutVars>
          <dgm:bulletEnabled val="1"/>
        </dgm:presLayoutVars>
      </dgm:prSet>
      <dgm:spPr/>
    </dgm:pt>
    <dgm:pt modelId="{93B4DDC1-D205-DE44-B047-AA8E682FB053}" type="pres">
      <dgm:prSet presAssocID="{2F02BF8F-0CAA-804B-AB6C-9E2C854BDA1F}" presName="Name9" presStyleLbl="parChTrans1D2" presStyleIdx="1" presStyleCnt="8"/>
      <dgm:spPr/>
    </dgm:pt>
    <dgm:pt modelId="{F904ADB2-6A33-714B-A662-450B0B48BFA7}" type="pres">
      <dgm:prSet presAssocID="{2F02BF8F-0CAA-804B-AB6C-9E2C854BDA1F}" presName="connTx" presStyleLbl="parChTrans1D2" presStyleIdx="1" presStyleCnt="8"/>
      <dgm:spPr/>
    </dgm:pt>
    <dgm:pt modelId="{70504DAA-2F55-514D-AF74-37A57EFF6FD8}" type="pres">
      <dgm:prSet presAssocID="{3605D406-7729-B04C-8319-5C3AD75076BE}" presName="node" presStyleLbl="node1" presStyleIdx="1" presStyleCnt="8" custScaleX="193348" custScaleY="80938">
        <dgm:presLayoutVars>
          <dgm:bulletEnabled val="1"/>
        </dgm:presLayoutVars>
      </dgm:prSet>
      <dgm:spPr/>
    </dgm:pt>
    <dgm:pt modelId="{B26C8DF3-07BB-A543-85A0-9C0B8D440EE4}" type="pres">
      <dgm:prSet presAssocID="{5408017B-3A19-7A48-838D-EC006B971599}" presName="Name9" presStyleLbl="parChTrans1D2" presStyleIdx="2" presStyleCnt="8"/>
      <dgm:spPr/>
    </dgm:pt>
    <dgm:pt modelId="{5201B6E9-8038-DD46-82BC-A1E3C5F68D6E}" type="pres">
      <dgm:prSet presAssocID="{5408017B-3A19-7A48-838D-EC006B971599}" presName="connTx" presStyleLbl="parChTrans1D2" presStyleIdx="2" presStyleCnt="8"/>
      <dgm:spPr/>
    </dgm:pt>
    <dgm:pt modelId="{DC9AA842-B2F1-404D-9E25-C604CEB35AA1}" type="pres">
      <dgm:prSet presAssocID="{BDA0ACFF-69DB-C141-9F10-DE2D29D544B8}" presName="node" presStyleLbl="node1" presStyleIdx="2" presStyleCnt="8" custScaleX="108235" custScaleY="121947" custRadScaleRad="107873" custRadScaleInc="4686">
        <dgm:presLayoutVars>
          <dgm:bulletEnabled val="1"/>
        </dgm:presLayoutVars>
      </dgm:prSet>
      <dgm:spPr/>
    </dgm:pt>
    <dgm:pt modelId="{70D152CA-A4B9-D343-A30C-061BAA966447}" type="pres">
      <dgm:prSet presAssocID="{A59D1004-E84D-6C47-9B8D-538761413FF9}" presName="Name9" presStyleLbl="parChTrans1D2" presStyleIdx="3" presStyleCnt="8"/>
      <dgm:spPr/>
    </dgm:pt>
    <dgm:pt modelId="{AAED617C-B538-4842-8D9C-D1B9A114A91A}" type="pres">
      <dgm:prSet presAssocID="{A59D1004-E84D-6C47-9B8D-538761413FF9}" presName="connTx" presStyleLbl="parChTrans1D2" presStyleIdx="3" presStyleCnt="8"/>
      <dgm:spPr/>
    </dgm:pt>
    <dgm:pt modelId="{32C21B51-49C1-1B4F-A43C-F52D8926C5FA}" type="pres">
      <dgm:prSet presAssocID="{D75A2D4A-14CC-D84F-8A4C-E2BCF734C278}" presName="node" presStyleLbl="node1" presStyleIdx="3" presStyleCnt="8" custScaleX="181303" custScaleY="148634">
        <dgm:presLayoutVars>
          <dgm:bulletEnabled val="1"/>
        </dgm:presLayoutVars>
      </dgm:prSet>
      <dgm:spPr/>
    </dgm:pt>
    <dgm:pt modelId="{EEE7F671-D71F-504E-BDC5-2B9B9B2AF37D}" type="pres">
      <dgm:prSet presAssocID="{2C4E1EC5-17A8-E046-98AD-EEFE879D4A81}" presName="Name9" presStyleLbl="parChTrans1D2" presStyleIdx="4" presStyleCnt="8"/>
      <dgm:spPr/>
    </dgm:pt>
    <dgm:pt modelId="{11AD77AF-8A1F-4F48-A77D-3ED63F86355E}" type="pres">
      <dgm:prSet presAssocID="{2C4E1EC5-17A8-E046-98AD-EEFE879D4A81}" presName="connTx" presStyleLbl="parChTrans1D2" presStyleIdx="4" presStyleCnt="8"/>
      <dgm:spPr/>
    </dgm:pt>
    <dgm:pt modelId="{2FFB9952-BB8A-DC40-9610-719E52B6CA28}" type="pres">
      <dgm:prSet presAssocID="{0F19DA3D-0E3F-B746-AF16-3ABD9B5F2EB6}" presName="node" presStyleLbl="node1" presStyleIdx="4" presStyleCnt="8" custScaleX="122808">
        <dgm:presLayoutVars>
          <dgm:bulletEnabled val="1"/>
        </dgm:presLayoutVars>
      </dgm:prSet>
      <dgm:spPr/>
    </dgm:pt>
    <dgm:pt modelId="{6C2EC172-D552-754B-8AEB-A3AEBCC77010}" type="pres">
      <dgm:prSet presAssocID="{2787E751-B755-A640-99F5-5C2F3C34DF2C}" presName="Name9" presStyleLbl="parChTrans1D2" presStyleIdx="5" presStyleCnt="8"/>
      <dgm:spPr/>
    </dgm:pt>
    <dgm:pt modelId="{4996C09A-7141-A344-AA3C-4B53267B6462}" type="pres">
      <dgm:prSet presAssocID="{2787E751-B755-A640-99F5-5C2F3C34DF2C}" presName="connTx" presStyleLbl="parChTrans1D2" presStyleIdx="5" presStyleCnt="8"/>
      <dgm:spPr/>
    </dgm:pt>
    <dgm:pt modelId="{2CF65B65-7C6C-B143-9FC5-0C3DD51EAD09}" type="pres">
      <dgm:prSet presAssocID="{B2B2917D-05C9-5A4B-82CD-6D1A01AACAB8}" presName="node" presStyleLbl="node1" presStyleIdx="5" presStyleCnt="8" custScaleX="142454">
        <dgm:presLayoutVars>
          <dgm:bulletEnabled val="1"/>
        </dgm:presLayoutVars>
      </dgm:prSet>
      <dgm:spPr/>
    </dgm:pt>
    <dgm:pt modelId="{E6638616-6C43-3C49-9673-1675C52E4A1A}" type="pres">
      <dgm:prSet presAssocID="{99C93A5D-D621-B540-BDFE-D2B28155EA35}" presName="Name9" presStyleLbl="parChTrans1D2" presStyleIdx="6" presStyleCnt="8"/>
      <dgm:spPr/>
    </dgm:pt>
    <dgm:pt modelId="{BFA60176-0F43-5C4C-B14A-3EA9CF018553}" type="pres">
      <dgm:prSet presAssocID="{99C93A5D-D621-B540-BDFE-D2B28155EA35}" presName="connTx" presStyleLbl="parChTrans1D2" presStyleIdx="6" presStyleCnt="8"/>
      <dgm:spPr/>
    </dgm:pt>
    <dgm:pt modelId="{6B49DF95-492C-3440-B9E0-E08B380EFAA5}" type="pres">
      <dgm:prSet presAssocID="{518CADF5-9A53-3744-9817-268647C4C0F5}" presName="node" presStyleLbl="node1" presStyleIdx="6" presStyleCnt="8">
        <dgm:presLayoutVars>
          <dgm:bulletEnabled val="1"/>
        </dgm:presLayoutVars>
      </dgm:prSet>
      <dgm:spPr/>
    </dgm:pt>
    <dgm:pt modelId="{C072A321-7F6A-4448-8007-A644FD14B459}" type="pres">
      <dgm:prSet presAssocID="{F64352E2-6ADB-9844-B56D-231288526EBC}" presName="Name9" presStyleLbl="parChTrans1D2" presStyleIdx="7" presStyleCnt="8"/>
      <dgm:spPr/>
    </dgm:pt>
    <dgm:pt modelId="{14BBF628-6684-AC4C-9958-73E1E151E465}" type="pres">
      <dgm:prSet presAssocID="{F64352E2-6ADB-9844-B56D-231288526EBC}" presName="connTx" presStyleLbl="parChTrans1D2" presStyleIdx="7" presStyleCnt="8"/>
      <dgm:spPr/>
    </dgm:pt>
    <dgm:pt modelId="{F22193FF-A442-C242-978B-FE6E0679A446}" type="pres">
      <dgm:prSet presAssocID="{7948185D-EA45-DD4F-80D0-AF2EE9060E47}" presName="node" presStyleLbl="node1" presStyleIdx="7" presStyleCnt="8" custScaleX="204685" custRadScaleRad="92429" custRadScaleInc="-19218">
        <dgm:presLayoutVars>
          <dgm:bulletEnabled val="1"/>
        </dgm:presLayoutVars>
      </dgm:prSet>
      <dgm:spPr/>
    </dgm:pt>
  </dgm:ptLst>
  <dgm:cxnLst>
    <dgm:cxn modelId="{45F5CC00-618D-7E41-BD6B-7E2D1F9275F7}" type="presOf" srcId="{3605D406-7729-B04C-8319-5C3AD75076BE}" destId="{70504DAA-2F55-514D-AF74-37A57EFF6FD8}" srcOrd="0" destOrd="0" presId="urn:microsoft.com/office/officeart/2005/8/layout/radial1"/>
    <dgm:cxn modelId="{12D8AC10-DAAE-1144-B909-2881BED9BC32}" srcId="{8DBA335A-2690-AC4F-8267-497FE6580E47}" destId="{7948185D-EA45-DD4F-80D0-AF2EE9060E47}" srcOrd="7" destOrd="0" parTransId="{F64352E2-6ADB-9844-B56D-231288526EBC}" sibTransId="{17E09E39-AC8C-E040-8234-ED90E67C5EA7}"/>
    <dgm:cxn modelId="{08885F13-BC19-F64D-9740-1E68F1B36C5F}" type="presOf" srcId="{EEA605AD-C9F2-A441-9EA6-4EADBA51F68E}" destId="{8EE7C491-3141-C146-ADEA-65B1385FE50A}" srcOrd="0" destOrd="0" presId="urn:microsoft.com/office/officeart/2005/8/layout/radial1"/>
    <dgm:cxn modelId="{F5366914-7FC6-474E-BCC7-1F90BC1BB2B1}" type="presOf" srcId="{F64352E2-6ADB-9844-B56D-231288526EBC}" destId="{C072A321-7F6A-4448-8007-A644FD14B459}" srcOrd="0" destOrd="0" presId="urn:microsoft.com/office/officeart/2005/8/layout/radial1"/>
    <dgm:cxn modelId="{18743C22-270B-FA46-BF45-E94B70FA672B}" type="presOf" srcId="{8DBA335A-2690-AC4F-8267-497FE6580E47}" destId="{EB4149BB-128E-7C4A-B757-4B0617884377}" srcOrd="0" destOrd="0" presId="urn:microsoft.com/office/officeart/2005/8/layout/radial1"/>
    <dgm:cxn modelId="{4CB1E122-4AA3-3C41-9156-32D3A7822903}" srcId="{8DBA335A-2690-AC4F-8267-497FE6580E47}" destId="{518CADF5-9A53-3744-9817-268647C4C0F5}" srcOrd="6" destOrd="0" parTransId="{99C93A5D-D621-B540-BDFE-D2B28155EA35}" sibTransId="{2355734C-E8BF-B942-B181-A45092925263}"/>
    <dgm:cxn modelId="{31126126-0F92-1443-8BC1-611FA89FC333}" type="presOf" srcId="{D75A2D4A-14CC-D84F-8A4C-E2BCF734C278}" destId="{32C21B51-49C1-1B4F-A43C-F52D8926C5FA}" srcOrd="0" destOrd="0" presId="urn:microsoft.com/office/officeart/2005/8/layout/radial1"/>
    <dgm:cxn modelId="{C7452F2B-AB56-D946-A820-53E9F951A4BE}" type="presOf" srcId="{2C4E1EC5-17A8-E046-98AD-EEFE879D4A81}" destId="{EEE7F671-D71F-504E-BDC5-2B9B9B2AF37D}" srcOrd="0" destOrd="0" presId="urn:microsoft.com/office/officeart/2005/8/layout/radial1"/>
    <dgm:cxn modelId="{6690E041-AA4D-6542-9FB4-F40BCFA672BF}" srcId="{8DBA335A-2690-AC4F-8267-497FE6580E47}" destId="{EEA605AD-C9F2-A441-9EA6-4EADBA51F68E}" srcOrd="0" destOrd="0" parTransId="{AA3525A0-FDA3-B04B-9578-6A0F93CB618C}" sibTransId="{339791EA-9FA5-5F42-907A-6AD55149D550}"/>
    <dgm:cxn modelId="{91F3EE4D-CED2-F542-99FB-78243A5FF43B}" srcId="{02415F8E-AEB6-3241-9157-9E427FEDB47D}" destId="{8DBA335A-2690-AC4F-8267-497FE6580E47}" srcOrd="0" destOrd="0" parTransId="{03DE4E79-8688-D54C-9DCC-161808D4E4F1}" sibTransId="{AFEF8F66-E764-CF43-8688-A34A96F37A43}"/>
    <dgm:cxn modelId="{22AC7951-1D03-9E40-9F91-E1F43A214B24}" type="presOf" srcId="{5408017B-3A19-7A48-838D-EC006B971599}" destId="{B26C8DF3-07BB-A543-85A0-9C0B8D440EE4}" srcOrd="0" destOrd="0" presId="urn:microsoft.com/office/officeart/2005/8/layout/radial1"/>
    <dgm:cxn modelId="{C85BB256-B81B-2C43-8F68-ECBF34868022}" srcId="{8DBA335A-2690-AC4F-8267-497FE6580E47}" destId="{BDA0ACFF-69DB-C141-9F10-DE2D29D544B8}" srcOrd="2" destOrd="0" parTransId="{5408017B-3A19-7A48-838D-EC006B971599}" sibTransId="{8E2EFD76-2AE4-EC48-A0FB-E111F2DF95D7}"/>
    <dgm:cxn modelId="{F23B8366-D2A9-5D40-9077-C983738C2D7A}" type="presOf" srcId="{99C93A5D-D621-B540-BDFE-D2B28155EA35}" destId="{BFA60176-0F43-5C4C-B14A-3EA9CF018553}" srcOrd="1" destOrd="0" presId="urn:microsoft.com/office/officeart/2005/8/layout/radial1"/>
    <dgm:cxn modelId="{1A64CE6A-7F75-364B-AD81-1EEB374B3A23}" type="presOf" srcId="{2787E751-B755-A640-99F5-5C2F3C34DF2C}" destId="{6C2EC172-D552-754B-8AEB-A3AEBCC77010}" srcOrd="0" destOrd="0" presId="urn:microsoft.com/office/officeart/2005/8/layout/radial1"/>
    <dgm:cxn modelId="{9CC43B71-27D2-264B-94D4-31D48F8245EB}" type="presOf" srcId="{BDA0ACFF-69DB-C141-9F10-DE2D29D544B8}" destId="{DC9AA842-B2F1-404D-9E25-C604CEB35AA1}" srcOrd="0" destOrd="0" presId="urn:microsoft.com/office/officeart/2005/8/layout/radial1"/>
    <dgm:cxn modelId="{FFFAB071-9B3D-2848-8593-E2340FD8B782}" type="presOf" srcId="{AA3525A0-FDA3-B04B-9578-6A0F93CB618C}" destId="{8D0AC2F5-0413-164C-9C89-D066F035F2FC}" srcOrd="1" destOrd="0" presId="urn:microsoft.com/office/officeart/2005/8/layout/radial1"/>
    <dgm:cxn modelId="{25785D74-E1E8-924C-BE28-E10B671986FF}" type="presOf" srcId="{A59D1004-E84D-6C47-9B8D-538761413FF9}" destId="{70D152CA-A4B9-D343-A30C-061BAA966447}" srcOrd="0" destOrd="0" presId="urn:microsoft.com/office/officeart/2005/8/layout/radial1"/>
    <dgm:cxn modelId="{03ABB074-35F5-9F4C-90BB-299D30E75DC5}" srcId="{8DBA335A-2690-AC4F-8267-497FE6580E47}" destId="{D75A2D4A-14CC-D84F-8A4C-E2BCF734C278}" srcOrd="3" destOrd="0" parTransId="{A59D1004-E84D-6C47-9B8D-538761413FF9}" sibTransId="{1EC13B0E-A2D1-4446-9A36-0DB2CDE7BDBE}"/>
    <dgm:cxn modelId="{C97C5078-ED24-424D-B1F4-13CD92DF1E53}" type="presOf" srcId="{99C93A5D-D621-B540-BDFE-D2B28155EA35}" destId="{E6638616-6C43-3C49-9673-1675C52E4A1A}" srcOrd="0" destOrd="0" presId="urn:microsoft.com/office/officeart/2005/8/layout/radial1"/>
    <dgm:cxn modelId="{85CFAA78-C915-2541-9F43-C9CEEC9C2270}" type="presOf" srcId="{7948185D-EA45-DD4F-80D0-AF2EE9060E47}" destId="{F22193FF-A442-C242-978B-FE6E0679A446}" srcOrd="0" destOrd="0" presId="urn:microsoft.com/office/officeart/2005/8/layout/radial1"/>
    <dgm:cxn modelId="{9AB3EF7C-AD0E-7541-9951-D364E1521CC8}" type="presOf" srcId="{AA3525A0-FDA3-B04B-9578-6A0F93CB618C}" destId="{0A10611A-BDCB-6741-87DB-2B16050599A8}" srcOrd="0" destOrd="0" presId="urn:microsoft.com/office/officeart/2005/8/layout/radial1"/>
    <dgm:cxn modelId="{6174E27F-0CDB-5E42-99C2-076D332D9B47}" type="presOf" srcId="{02415F8E-AEB6-3241-9157-9E427FEDB47D}" destId="{7EFB98CB-61C5-734D-BC36-8576A9607830}" srcOrd="0" destOrd="0" presId="urn:microsoft.com/office/officeart/2005/8/layout/radial1"/>
    <dgm:cxn modelId="{85790387-5193-8F46-BFC6-8156076688E8}" type="presOf" srcId="{0F19DA3D-0E3F-B746-AF16-3ABD9B5F2EB6}" destId="{2FFB9952-BB8A-DC40-9610-719E52B6CA28}" srcOrd="0" destOrd="0" presId="urn:microsoft.com/office/officeart/2005/8/layout/radial1"/>
    <dgm:cxn modelId="{0932A994-DB23-424F-BD42-BD56CB15DD5C}" type="presOf" srcId="{A59D1004-E84D-6C47-9B8D-538761413FF9}" destId="{AAED617C-B538-4842-8D9C-D1B9A114A91A}" srcOrd="1" destOrd="0" presId="urn:microsoft.com/office/officeart/2005/8/layout/radial1"/>
    <dgm:cxn modelId="{0DC74097-F94A-2141-83EF-550AA8CCDEF6}" type="presOf" srcId="{2F02BF8F-0CAA-804B-AB6C-9E2C854BDA1F}" destId="{F904ADB2-6A33-714B-A662-450B0B48BFA7}" srcOrd="1" destOrd="0" presId="urn:microsoft.com/office/officeart/2005/8/layout/radial1"/>
    <dgm:cxn modelId="{6BA62FBE-DBDE-C54C-93AB-A0BFABE7CBEE}" type="presOf" srcId="{2787E751-B755-A640-99F5-5C2F3C34DF2C}" destId="{4996C09A-7141-A344-AA3C-4B53267B6462}" srcOrd="1" destOrd="0" presId="urn:microsoft.com/office/officeart/2005/8/layout/radial1"/>
    <dgm:cxn modelId="{7E427EC5-36C1-F944-8BE9-F037E557D362}" type="presOf" srcId="{2F02BF8F-0CAA-804B-AB6C-9E2C854BDA1F}" destId="{93B4DDC1-D205-DE44-B047-AA8E682FB053}" srcOrd="0" destOrd="0" presId="urn:microsoft.com/office/officeart/2005/8/layout/radial1"/>
    <dgm:cxn modelId="{A42B4CCD-0D6D-4C4F-9D4D-72FFDE97B795}" srcId="{8DBA335A-2690-AC4F-8267-497FE6580E47}" destId="{3605D406-7729-B04C-8319-5C3AD75076BE}" srcOrd="1" destOrd="0" parTransId="{2F02BF8F-0CAA-804B-AB6C-9E2C854BDA1F}" sibTransId="{CBB6D70A-214C-5F42-973D-096BB6D01221}"/>
    <dgm:cxn modelId="{A106FED3-A084-794E-8734-EF507E59E094}" type="presOf" srcId="{B2B2917D-05C9-5A4B-82CD-6D1A01AACAB8}" destId="{2CF65B65-7C6C-B143-9FC5-0C3DD51EAD09}" srcOrd="0" destOrd="0" presId="urn:microsoft.com/office/officeart/2005/8/layout/radial1"/>
    <dgm:cxn modelId="{0509C9D6-A891-AF46-B8A8-175CA11BEFF7}" type="presOf" srcId="{2C4E1EC5-17A8-E046-98AD-EEFE879D4A81}" destId="{11AD77AF-8A1F-4F48-A77D-3ED63F86355E}" srcOrd="1" destOrd="0" presId="urn:microsoft.com/office/officeart/2005/8/layout/radial1"/>
    <dgm:cxn modelId="{5EF31BE3-4113-1A43-BC8E-EC7077A0E665}" type="presOf" srcId="{F64352E2-6ADB-9844-B56D-231288526EBC}" destId="{14BBF628-6684-AC4C-9958-73E1E151E465}" srcOrd="1" destOrd="0" presId="urn:microsoft.com/office/officeart/2005/8/layout/radial1"/>
    <dgm:cxn modelId="{C8F4DCE8-DCB7-FA42-BAF9-4CA1810211EA}" srcId="{8DBA335A-2690-AC4F-8267-497FE6580E47}" destId="{0F19DA3D-0E3F-B746-AF16-3ABD9B5F2EB6}" srcOrd="4" destOrd="0" parTransId="{2C4E1EC5-17A8-E046-98AD-EEFE879D4A81}" sibTransId="{A534E74D-EDB9-C843-BC50-DCF871E92A63}"/>
    <dgm:cxn modelId="{C73832ED-26F1-AC4D-9B9C-2A86B7808912}" type="presOf" srcId="{518CADF5-9A53-3744-9817-268647C4C0F5}" destId="{6B49DF95-492C-3440-B9E0-E08B380EFAA5}" srcOrd="0" destOrd="0" presId="urn:microsoft.com/office/officeart/2005/8/layout/radial1"/>
    <dgm:cxn modelId="{A10BE0EE-3430-5246-B473-2CB2C82200BA}" srcId="{8DBA335A-2690-AC4F-8267-497FE6580E47}" destId="{B2B2917D-05C9-5A4B-82CD-6D1A01AACAB8}" srcOrd="5" destOrd="0" parTransId="{2787E751-B755-A640-99F5-5C2F3C34DF2C}" sibTransId="{C90F9905-0D9B-AB43-BA5B-F986B6161BA0}"/>
    <dgm:cxn modelId="{4AF392F8-7D39-0045-ACB5-3704D9F6EDE1}" type="presOf" srcId="{5408017B-3A19-7A48-838D-EC006B971599}" destId="{5201B6E9-8038-DD46-82BC-A1E3C5F68D6E}" srcOrd="1" destOrd="0" presId="urn:microsoft.com/office/officeart/2005/8/layout/radial1"/>
    <dgm:cxn modelId="{B4251DF2-AFB7-6C4A-9D4B-FE5FB8B179A0}" type="presParOf" srcId="{7EFB98CB-61C5-734D-BC36-8576A9607830}" destId="{EB4149BB-128E-7C4A-B757-4B0617884377}" srcOrd="0" destOrd="0" presId="urn:microsoft.com/office/officeart/2005/8/layout/radial1"/>
    <dgm:cxn modelId="{BF23F7CC-3916-D048-B61A-EA23FBF268B2}" type="presParOf" srcId="{7EFB98CB-61C5-734D-BC36-8576A9607830}" destId="{0A10611A-BDCB-6741-87DB-2B16050599A8}" srcOrd="1" destOrd="0" presId="urn:microsoft.com/office/officeart/2005/8/layout/radial1"/>
    <dgm:cxn modelId="{D11A2942-21F0-0D49-9340-877092F05596}" type="presParOf" srcId="{0A10611A-BDCB-6741-87DB-2B16050599A8}" destId="{8D0AC2F5-0413-164C-9C89-D066F035F2FC}" srcOrd="0" destOrd="0" presId="urn:microsoft.com/office/officeart/2005/8/layout/radial1"/>
    <dgm:cxn modelId="{C6B87496-E4A8-EE4A-BE6C-13F6B56767F5}" type="presParOf" srcId="{7EFB98CB-61C5-734D-BC36-8576A9607830}" destId="{8EE7C491-3141-C146-ADEA-65B1385FE50A}" srcOrd="2" destOrd="0" presId="urn:microsoft.com/office/officeart/2005/8/layout/radial1"/>
    <dgm:cxn modelId="{A19E37BD-87FC-8E42-8B44-36904B806B30}" type="presParOf" srcId="{7EFB98CB-61C5-734D-BC36-8576A9607830}" destId="{93B4DDC1-D205-DE44-B047-AA8E682FB053}" srcOrd="3" destOrd="0" presId="urn:microsoft.com/office/officeart/2005/8/layout/radial1"/>
    <dgm:cxn modelId="{8493AEA1-EB65-C54C-93EE-A1BED3012B83}" type="presParOf" srcId="{93B4DDC1-D205-DE44-B047-AA8E682FB053}" destId="{F904ADB2-6A33-714B-A662-450B0B48BFA7}" srcOrd="0" destOrd="0" presId="urn:microsoft.com/office/officeart/2005/8/layout/radial1"/>
    <dgm:cxn modelId="{EE8194F7-F761-0F43-B36C-305151403D02}" type="presParOf" srcId="{7EFB98CB-61C5-734D-BC36-8576A9607830}" destId="{70504DAA-2F55-514D-AF74-37A57EFF6FD8}" srcOrd="4" destOrd="0" presId="urn:microsoft.com/office/officeart/2005/8/layout/radial1"/>
    <dgm:cxn modelId="{A90EC62A-146F-8A49-9AFD-0414536CBE31}" type="presParOf" srcId="{7EFB98CB-61C5-734D-BC36-8576A9607830}" destId="{B26C8DF3-07BB-A543-85A0-9C0B8D440EE4}" srcOrd="5" destOrd="0" presId="urn:microsoft.com/office/officeart/2005/8/layout/radial1"/>
    <dgm:cxn modelId="{ADD04A25-BDDD-0C47-B18F-00D4FF14B079}" type="presParOf" srcId="{B26C8DF3-07BB-A543-85A0-9C0B8D440EE4}" destId="{5201B6E9-8038-DD46-82BC-A1E3C5F68D6E}" srcOrd="0" destOrd="0" presId="urn:microsoft.com/office/officeart/2005/8/layout/radial1"/>
    <dgm:cxn modelId="{D43F1243-8E83-324F-BC31-8E1A3A87A50D}" type="presParOf" srcId="{7EFB98CB-61C5-734D-BC36-8576A9607830}" destId="{DC9AA842-B2F1-404D-9E25-C604CEB35AA1}" srcOrd="6" destOrd="0" presId="urn:microsoft.com/office/officeart/2005/8/layout/radial1"/>
    <dgm:cxn modelId="{B86CEF95-B653-6041-BFF4-068FE7488658}" type="presParOf" srcId="{7EFB98CB-61C5-734D-BC36-8576A9607830}" destId="{70D152CA-A4B9-D343-A30C-061BAA966447}" srcOrd="7" destOrd="0" presId="urn:microsoft.com/office/officeart/2005/8/layout/radial1"/>
    <dgm:cxn modelId="{C8D48499-9D33-CC4D-A8D8-FFDD290D0643}" type="presParOf" srcId="{70D152CA-A4B9-D343-A30C-061BAA966447}" destId="{AAED617C-B538-4842-8D9C-D1B9A114A91A}" srcOrd="0" destOrd="0" presId="urn:microsoft.com/office/officeart/2005/8/layout/radial1"/>
    <dgm:cxn modelId="{C20BD555-820A-E34A-9A7C-048C237D5546}" type="presParOf" srcId="{7EFB98CB-61C5-734D-BC36-8576A9607830}" destId="{32C21B51-49C1-1B4F-A43C-F52D8926C5FA}" srcOrd="8" destOrd="0" presId="urn:microsoft.com/office/officeart/2005/8/layout/radial1"/>
    <dgm:cxn modelId="{68F4B3DF-BF64-4648-83A6-DBC8EB3FF1F1}" type="presParOf" srcId="{7EFB98CB-61C5-734D-BC36-8576A9607830}" destId="{EEE7F671-D71F-504E-BDC5-2B9B9B2AF37D}" srcOrd="9" destOrd="0" presId="urn:microsoft.com/office/officeart/2005/8/layout/radial1"/>
    <dgm:cxn modelId="{78E0B616-C7E0-8240-8D3B-03F0B5BCC2FB}" type="presParOf" srcId="{EEE7F671-D71F-504E-BDC5-2B9B9B2AF37D}" destId="{11AD77AF-8A1F-4F48-A77D-3ED63F86355E}" srcOrd="0" destOrd="0" presId="urn:microsoft.com/office/officeart/2005/8/layout/radial1"/>
    <dgm:cxn modelId="{C3F4ADE8-B099-6542-B165-71220EDE02BC}" type="presParOf" srcId="{7EFB98CB-61C5-734D-BC36-8576A9607830}" destId="{2FFB9952-BB8A-DC40-9610-719E52B6CA28}" srcOrd="10" destOrd="0" presId="urn:microsoft.com/office/officeart/2005/8/layout/radial1"/>
    <dgm:cxn modelId="{6AFCE7DC-5D9F-2B48-8793-8506A2C26F67}" type="presParOf" srcId="{7EFB98CB-61C5-734D-BC36-8576A9607830}" destId="{6C2EC172-D552-754B-8AEB-A3AEBCC77010}" srcOrd="11" destOrd="0" presId="urn:microsoft.com/office/officeart/2005/8/layout/radial1"/>
    <dgm:cxn modelId="{7BE3768E-E0D7-E443-8FCC-B1BD2ECBEBE9}" type="presParOf" srcId="{6C2EC172-D552-754B-8AEB-A3AEBCC77010}" destId="{4996C09A-7141-A344-AA3C-4B53267B6462}" srcOrd="0" destOrd="0" presId="urn:microsoft.com/office/officeart/2005/8/layout/radial1"/>
    <dgm:cxn modelId="{2C9E451E-5B20-474E-A5D5-697291D96DA9}" type="presParOf" srcId="{7EFB98CB-61C5-734D-BC36-8576A9607830}" destId="{2CF65B65-7C6C-B143-9FC5-0C3DD51EAD09}" srcOrd="12" destOrd="0" presId="urn:microsoft.com/office/officeart/2005/8/layout/radial1"/>
    <dgm:cxn modelId="{3EEADDBC-B44C-C142-8D21-44845214A481}" type="presParOf" srcId="{7EFB98CB-61C5-734D-BC36-8576A9607830}" destId="{E6638616-6C43-3C49-9673-1675C52E4A1A}" srcOrd="13" destOrd="0" presId="urn:microsoft.com/office/officeart/2005/8/layout/radial1"/>
    <dgm:cxn modelId="{ACFA35D9-0D01-9344-BDB8-B3C1A5CB0CB7}" type="presParOf" srcId="{E6638616-6C43-3C49-9673-1675C52E4A1A}" destId="{BFA60176-0F43-5C4C-B14A-3EA9CF018553}" srcOrd="0" destOrd="0" presId="urn:microsoft.com/office/officeart/2005/8/layout/radial1"/>
    <dgm:cxn modelId="{51E5B86A-8DA0-7144-9D00-D67037DDE13F}" type="presParOf" srcId="{7EFB98CB-61C5-734D-BC36-8576A9607830}" destId="{6B49DF95-492C-3440-B9E0-E08B380EFAA5}" srcOrd="14" destOrd="0" presId="urn:microsoft.com/office/officeart/2005/8/layout/radial1"/>
    <dgm:cxn modelId="{E154C01E-CF79-484F-B58E-63341DA46BB3}" type="presParOf" srcId="{7EFB98CB-61C5-734D-BC36-8576A9607830}" destId="{C072A321-7F6A-4448-8007-A644FD14B459}" srcOrd="15" destOrd="0" presId="urn:microsoft.com/office/officeart/2005/8/layout/radial1"/>
    <dgm:cxn modelId="{60CCA5C6-A9C7-2549-B938-623839589C68}" type="presParOf" srcId="{C072A321-7F6A-4448-8007-A644FD14B459}" destId="{14BBF628-6684-AC4C-9958-73E1E151E465}" srcOrd="0" destOrd="0" presId="urn:microsoft.com/office/officeart/2005/8/layout/radial1"/>
    <dgm:cxn modelId="{C4AB1F1D-CCCC-FE4F-931A-136607E0DB0F}" type="presParOf" srcId="{7EFB98CB-61C5-734D-BC36-8576A9607830}" destId="{F22193FF-A442-C242-978B-FE6E0679A446}"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D0F244-5624-41F0-ACF7-1551974B9964}"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US"/>
        </a:p>
      </dgm:t>
    </dgm:pt>
    <dgm:pt modelId="{73F6011D-8697-4946-A76E-5FD1F47F47E3}">
      <dgm:prSet/>
      <dgm:spPr/>
      <dgm:t>
        <a:bodyPr/>
        <a:lstStyle/>
        <a:p>
          <a:r>
            <a:rPr lang="en-US"/>
            <a:t>Continuum of Care (CoC)</a:t>
          </a:r>
        </a:p>
      </dgm:t>
    </dgm:pt>
    <dgm:pt modelId="{C13EB862-019A-48EB-86AD-47FE54662DCF}" type="parTrans" cxnId="{8DD19100-DC7C-463E-8666-D1BF97927347}">
      <dgm:prSet/>
      <dgm:spPr/>
      <dgm:t>
        <a:bodyPr/>
        <a:lstStyle/>
        <a:p>
          <a:endParaRPr lang="en-US"/>
        </a:p>
      </dgm:t>
    </dgm:pt>
    <dgm:pt modelId="{EDDE2C29-07A6-4C07-9BDA-53D03715150A}" type="sibTrans" cxnId="{8DD19100-DC7C-463E-8666-D1BF97927347}">
      <dgm:prSet/>
      <dgm:spPr/>
      <dgm:t>
        <a:bodyPr/>
        <a:lstStyle/>
        <a:p>
          <a:endParaRPr lang="en-US"/>
        </a:p>
      </dgm:t>
    </dgm:pt>
    <dgm:pt modelId="{A6B6338E-9D68-44D6-9A6A-19F587DC6854}">
      <dgm:prSet/>
      <dgm:spPr/>
      <dgm:t>
        <a:bodyPr/>
        <a:lstStyle/>
        <a:p>
          <a:r>
            <a:rPr lang="en-US"/>
            <a:t>Permanent Supportive Housing (PSH)</a:t>
          </a:r>
        </a:p>
      </dgm:t>
    </dgm:pt>
    <dgm:pt modelId="{2BF2BC1C-6549-46EF-B455-0D0E8B1530B0}" type="parTrans" cxnId="{F8938DD6-4015-4CEC-9DC1-F117E14FC5C4}">
      <dgm:prSet/>
      <dgm:spPr/>
      <dgm:t>
        <a:bodyPr/>
        <a:lstStyle/>
        <a:p>
          <a:endParaRPr lang="en-US"/>
        </a:p>
      </dgm:t>
    </dgm:pt>
    <dgm:pt modelId="{7F7517BD-12C4-49EF-ACFD-35830DF8A799}" type="sibTrans" cxnId="{F8938DD6-4015-4CEC-9DC1-F117E14FC5C4}">
      <dgm:prSet/>
      <dgm:spPr/>
      <dgm:t>
        <a:bodyPr/>
        <a:lstStyle/>
        <a:p>
          <a:endParaRPr lang="en-US"/>
        </a:p>
      </dgm:t>
    </dgm:pt>
    <dgm:pt modelId="{1CCA6669-C3B7-4A22-96F0-590E4B51BEDD}">
      <dgm:prSet/>
      <dgm:spPr/>
      <dgm:t>
        <a:bodyPr/>
        <a:lstStyle/>
        <a:p>
          <a:r>
            <a:rPr lang="en-US"/>
            <a:t>Rapid Rehousing (RRH)</a:t>
          </a:r>
        </a:p>
      </dgm:t>
    </dgm:pt>
    <dgm:pt modelId="{36F81D23-6781-4F1B-BE34-B554C91DA5A2}" type="parTrans" cxnId="{AF6CC95C-E207-48EE-915C-FF87B4644DED}">
      <dgm:prSet/>
      <dgm:spPr/>
      <dgm:t>
        <a:bodyPr/>
        <a:lstStyle/>
        <a:p>
          <a:endParaRPr lang="en-US"/>
        </a:p>
      </dgm:t>
    </dgm:pt>
    <dgm:pt modelId="{59821A7D-DBE4-473E-9112-ED2A7F44761E}" type="sibTrans" cxnId="{AF6CC95C-E207-48EE-915C-FF87B4644DED}">
      <dgm:prSet/>
      <dgm:spPr/>
      <dgm:t>
        <a:bodyPr/>
        <a:lstStyle/>
        <a:p>
          <a:endParaRPr lang="en-US"/>
        </a:p>
      </dgm:t>
    </dgm:pt>
    <dgm:pt modelId="{3989E2A3-153C-4A33-AAEE-A23B0C24FF12}">
      <dgm:prSet/>
      <dgm:spPr/>
      <dgm:t>
        <a:bodyPr/>
        <a:lstStyle/>
        <a:p>
          <a:r>
            <a:rPr lang="en-US"/>
            <a:t>Transitional Housing (TH)</a:t>
          </a:r>
        </a:p>
      </dgm:t>
    </dgm:pt>
    <dgm:pt modelId="{ADFF77FB-3476-4803-A2C9-8A1E6AC591EF}" type="parTrans" cxnId="{DFBD504F-B027-4162-A22F-E949B88B396C}">
      <dgm:prSet/>
      <dgm:spPr/>
      <dgm:t>
        <a:bodyPr/>
        <a:lstStyle/>
        <a:p>
          <a:endParaRPr lang="en-US"/>
        </a:p>
      </dgm:t>
    </dgm:pt>
    <dgm:pt modelId="{414E7F0C-B595-457E-9821-9A30D7EF6009}" type="sibTrans" cxnId="{DFBD504F-B027-4162-A22F-E949B88B396C}">
      <dgm:prSet/>
      <dgm:spPr/>
      <dgm:t>
        <a:bodyPr/>
        <a:lstStyle/>
        <a:p>
          <a:endParaRPr lang="en-US"/>
        </a:p>
      </dgm:t>
    </dgm:pt>
    <dgm:pt modelId="{D32B79A9-F802-4B7E-A3E3-A2C8DA92A927}">
      <dgm:prSet/>
      <dgm:spPr/>
      <dgm:t>
        <a:bodyPr/>
        <a:lstStyle/>
        <a:p>
          <a:r>
            <a:rPr lang="en-US"/>
            <a:t>Supportive Services Only (SSO, SSO-SO, SSO-CE)</a:t>
          </a:r>
        </a:p>
      </dgm:t>
    </dgm:pt>
    <dgm:pt modelId="{ABFA3261-E31F-41F1-9E57-BB64CC8CC7C8}" type="parTrans" cxnId="{CAF2B98E-A94A-4D3A-B75D-135445C840E7}">
      <dgm:prSet/>
      <dgm:spPr/>
      <dgm:t>
        <a:bodyPr/>
        <a:lstStyle/>
        <a:p>
          <a:endParaRPr lang="en-US"/>
        </a:p>
      </dgm:t>
    </dgm:pt>
    <dgm:pt modelId="{01FDA816-C510-4A14-86E7-817EED22377F}" type="sibTrans" cxnId="{CAF2B98E-A94A-4D3A-B75D-135445C840E7}">
      <dgm:prSet/>
      <dgm:spPr/>
      <dgm:t>
        <a:bodyPr/>
        <a:lstStyle/>
        <a:p>
          <a:endParaRPr lang="en-US"/>
        </a:p>
      </dgm:t>
    </dgm:pt>
    <dgm:pt modelId="{46DF522E-1216-4B44-B114-7E667A387D38}">
      <dgm:prSet/>
      <dgm:spPr/>
      <dgm:t>
        <a:bodyPr/>
        <a:lstStyle/>
        <a:p>
          <a:r>
            <a:rPr lang="en-US"/>
            <a:t>HMIS</a:t>
          </a:r>
        </a:p>
      </dgm:t>
    </dgm:pt>
    <dgm:pt modelId="{D62A6DE9-BE8C-4A9B-86B9-93AFBBD78373}" type="parTrans" cxnId="{0032FEFC-1359-4117-975D-1DDAB6887312}">
      <dgm:prSet/>
      <dgm:spPr/>
      <dgm:t>
        <a:bodyPr/>
        <a:lstStyle/>
        <a:p>
          <a:endParaRPr lang="en-US"/>
        </a:p>
      </dgm:t>
    </dgm:pt>
    <dgm:pt modelId="{204A9D32-9DB1-4934-B605-1DBC617E5751}" type="sibTrans" cxnId="{0032FEFC-1359-4117-975D-1DDAB6887312}">
      <dgm:prSet/>
      <dgm:spPr/>
      <dgm:t>
        <a:bodyPr/>
        <a:lstStyle/>
        <a:p>
          <a:endParaRPr lang="en-US"/>
        </a:p>
      </dgm:t>
    </dgm:pt>
    <dgm:pt modelId="{BD1686EE-379F-4223-82F8-39585A723484}">
      <dgm:prSet/>
      <dgm:spPr>
        <a:solidFill>
          <a:schemeClr val="accent2"/>
        </a:solidFill>
      </dgm:spPr>
      <dgm:t>
        <a:bodyPr/>
        <a:lstStyle/>
        <a:p>
          <a:r>
            <a:rPr lang="en-US"/>
            <a:t>Emergency Solutions Grant</a:t>
          </a:r>
        </a:p>
      </dgm:t>
    </dgm:pt>
    <dgm:pt modelId="{90846D01-D480-4A5A-AD48-5B9AB36A9992}" type="parTrans" cxnId="{5C465331-8A9D-4BE4-A60C-E5938ADB5F42}">
      <dgm:prSet/>
      <dgm:spPr/>
      <dgm:t>
        <a:bodyPr/>
        <a:lstStyle/>
        <a:p>
          <a:endParaRPr lang="en-US"/>
        </a:p>
      </dgm:t>
    </dgm:pt>
    <dgm:pt modelId="{4410F35D-CE4A-4968-B883-715A07ADFAA2}" type="sibTrans" cxnId="{5C465331-8A9D-4BE4-A60C-E5938ADB5F42}">
      <dgm:prSet/>
      <dgm:spPr/>
      <dgm:t>
        <a:bodyPr/>
        <a:lstStyle/>
        <a:p>
          <a:endParaRPr lang="en-US"/>
        </a:p>
      </dgm:t>
    </dgm:pt>
    <dgm:pt modelId="{D6B0E1E0-99AD-451A-8F61-485DF119FE49}">
      <dgm:prSet/>
      <dgm:spPr/>
      <dgm:t>
        <a:bodyPr/>
        <a:lstStyle/>
        <a:p>
          <a:r>
            <a:rPr lang="en-US"/>
            <a:t>Homelessness Prevention</a:t>
          </a:r>
        </a:p>
      </dgm:t>
    </dgm:pt>
    <dgm:pt modelId="{04B8BFB8-4722-4EF8-8772-6CF2DDE04AC8}" type="parTrans" cxnId="{2B343CC2-2938-462C-ADC4-8D43E84A501A}">
      <dgm:prSet/>
      <dgm:spPr/>
      <dgm:t>
        <a:bodyPr/>
        <a:lstStyle/>
        <a:p>
          <a:endParaRPr lang="en-US"/>
        </a:p>
      </dgm:t>
    </dgm:pt>
    <dgm:pt modelId="{668296C1-1550-43B5-8DD6-43EC5CB0B0E4}" type="sibTrans" cxnId="{2B343CC2-2938-462C-ADC4-8D43E84A501A}">
      <dgm:prSet/>
      <dgm:spPr/>
      <dgm:t>
        <a:bodyPr/>
        <a:lstStyle/>
        <a:p>
          <a:endParaRPr lang="en-US"/>
        </a:p>
      </dgm:t>
    </dgm:pt>
    <dgm:pt modelId="{AD323314-1120-4D2E-9373-0A6385F34628}">
      <dgm:prSet/>
      <dgm:spPr/>
      <dgm:t>
        <a:bodyPr/>
        <a:lstStyle/>
        <a:p>
          <a:r>
            <a:rPr lang="en-US"/>
            <a:t>Shelter and Housing Navigation</a:t>
          </a:r>
        </a:p>
      </dgm:t>
    </dgm:pt>
    <dgm:pt modelId="{BFF060C9-44CF-4562-9DF1-92F01B831DF2}" type="parTrans" cxnId="{DA7F5E5E-95DA-4E91-B5F8-DE37DCBE4DC0}">
      <dgm:prSet/>
      <dgm:spPr/>
      <dgm:t>
        <a:bodyPr/>
        <a:lstStyle/>
        <a:p>
          <a:endParaRPr lang="en-US"/>
        </a:p>
      </dgm:t>
    </dgm:pt>
    <dgm:pt modelId="{CC384264-BE87-471D-88E0-F2993B74CB4B}" type="sibTrans" cxnId="{DA7F5E5E-95DA-4E91-B5F8-DE37DCBE4DC0}">
      <dgm:prSet/>
      <dgm:spPr/>
      <dgm:t>
        <a:bodyPr/>
        <a:lstStyle/>
        <a:p>
          <a:endParaRPr lang="en-US"/>
        </a:p>
      </dgm:t>
    </dgm:pt>
    <dgm:pt modelId="{6487D28B-5F8F-4088-A9D5-A0EC51D6E4D0}">
      <dgm:prSet/>
      <dgm:spPr/>
      <dgm:t>
        <a:bodyPr/>
        <a:lstStyle/>
        <a:p>
          <a:r>
            <a:rPr lang="en-US"/>
            <a:t>Rapid Rehousing and Housing Stabilization</a:t>
          </a:r>
        </a:p>
      </dgm:t>
    </dgm:pt>
    <dgm:pt modelId="{FC1EA752-8782-45BC-9055-C375FBB44B41}" type="parTrans" cxnId="{FE1B3809-9056-4046-8075-E8C004AB30CA}">
      <dgm:prSet/>
      <dgm:spPr/>
      <dgm:t>
        <a:bodyPr/>
        <a:lstStyle/>
        <a:p>
          <a:endParaRPr lang="en-US"/>
        </a:p>
      </dgm:t>
    </dgm:pt>
    <dgm:pt modelId="{1CB0FA27-4ED6-4378-9256-EA95AF3DC838}" type="sibTrans" cxnId="{FE1B3809-9056-4046-8075-E8C004AB30CA}">
      <dgm:prSet/>
      <dgm:spPr/>
      <dgm:t>
        <a:bodyPr/>
        <a:lstStyle/>
        <a:p>
          <a:endParaRPr lang="en-US"/>
        </a:p>
      </dgm:t>
    </dgm:pt>
    <dgm:pt modelId="{24C2E545-FE0D-4E4A-B807-B8F745F71079}">
      <dgm:prSet/>
      <dgm:spPr/>
      <dgm:t>
        <a:bodyPr/>
        <a:lstStyle/>
        <a:p>
          <a:r>
            <a:rPr lang="en-US"/>
            <a:t>HMIS</a:t>
          </a:r>
        </a:p>
      </dgm:t>
    </dgm:pt>
    <dgm:pt modelId="{EABC3D25-EF7D-4838-AED3-8FB76CE35604}" type="parTrans" cxnId="{3D7532B9-E8BC-4ACC-B225-FD5CCDCE0F15}">
      <dgm:prSet/>
      <dgm:spPr/>
      <dgm:t>
        <a:bodyPr/>
        <a:lstStyle/>
        <a:p>
          <a:endParaRPr lang="en-US"/>
        </a:p>
      </dgm:t>
    </dgm:pt>
    <dgm:pt modelId="{C878B618-57FE-4B4C-BE73-A624FA802C27}" type="sibTrans" cxnId="{3D7532B9-E8BC-4ACC-B225-FD5CCDCE0F15}">
      <dgm:prSet/>
      <dgm:spPr/>
      <dgm:t>
        <a:bodyPr/>
        <a:lstStyle/>
        <a:p>
          <a:endParaRPr lang="en-US"/>
        </a:p>
      </dgm:t>
    </dgm:pt>
    <dgm:pt modelId="{C64AFFF3-3380-474B-88DC-83E72ADDD224}" type="pres">
      <dgm:prSet presAssocID="{29D0F244-5624-41F0-ACF7-1551974B9964}" presName="Name0" presStyleCnt="0">
        <dgm:presLayoutVars>
          <dgm:dir/>
          <dgm:animLvl val="lvl"/>
          <dgm:resizeHandles val="exact"/>
        </dgm:presLayoutVars>
      </dgm:prSet>
      <dgm:spPr/>
    </dgm:pt>
    <dgm:pt modelId="{209BC5E3-A94B-7744-B618-23F3BF070879}" type="pres">
      <dgm:prSet presAssocID="{73F6011D-8697-4946-A76E-5FD1F47F47E3}" presName="linNode" presStyleCnt="0"/>
      <dgm:spPr/>
    </dgm:pt>
    <dgm:pt modelId="{340B13C7-4AF5-AB46-8371-587A37C548DF}" type="pres">
      <dgm:prSet presAssocID="{73F6011D-8697-4946-A76E-5FD1F47F47E3}" presName="parentText" presStyleLbl="node1" presStyleIdx="0" presStyleCnt="2">
        <dgm:presLayoutVars>
          <dgm:chMax val="1"/>
          <dgm:bulletEnabled val="1"/>
        </dgm:presLayoutVars>
      </dgm:prSet>
      <dgm:spPr/>
    </dgm:pt>
    <dgm:pt modelId="{FFEA0A39-054B-084A-95F0-CCBC1023380E}" type="pres">
      <dgm:prSet presAssocID="{73F6011D-8697-4946-A76E-5FD1F47F47E3}" presName="descendantText" presStyleLbl="alignAccFollowNode1" presStyleIdx="0" presStyleCnt="2">
        <dgm:presLayoutVars>
          <dgm:bulletEnabled val="1"/>
        </dgm:presLayoutVars>
      </dgm:prSet>
      <dgm:spPr/>
    </dgm:pt>
    <dgm:pt modelId="{EA610A76-1A63-3E41-B044-CFF45FC61CE3}" type="pres">
      <dgm:prSet presAssocID="{EDDE2C29-07A6-4C07-9BDA-53D03715150A}" presName="sp" presStyleCnt="0"/>
      <dgm:spPr/>
    </dgm:pt>
    <dgm:pt modelId="{589ACF7A-2088-9B48-ACDF-6AA81A1FB3EC}" type="pres">
      <dgm:prSet presAssocID="{BD1686EE-379F-4223-82F8-39585A723484}" presName="linNode" presStyleCnt="0"/>
      <dgm:spPr/>
    </dgm:pt>
    <dgm:pt modelId="{366968C8-DF2E-F74B-A853-72D8DF4E160B}" type="pres">
      <dgm:prSet presAssocID="{BD1686EE-379F-4223-82F8-39585A723484}" presName="parentText" presStyleLbl="node1" presStyleIdx="1" presStyleCnt="2">
        <dgm:presLayoutVars>
          <dgm:chMax val="1"/>
          <dgm:bulletEnabled val="1"/>
        </dgm:presLayoutVars>
      </dgm:prSet>
      <dgm:spPr/>
    </dgm:pt>
    <dgm:pt modelId="{EE7BB0CD-9DE3-A946-B37A-A9F8B0B0B78C}" type="pres">
      <dgm:prSet presAssocID="{BD1686EE-379F-4223-82F8-39585A723484}" presName="descendantText" presStyleLbl="alignAccFollowNode1" presStyleIdx="1" presStyleCnt="2">
        <dgm:presLayoutVars>
          <dgm:bulletEnabled val="1"/>
        </dgm:presLayoutVars>
      </dgm:prSet>
      <dgm:spPr/>
    </dgm:pt>
  </dgm:ptLst>
  <dgm:cxnLst>
    <dgm:cxn modelId="{8DD19100-DC7C-463E-8666-D1BF97927347}" srcId="{29D0F244-5624-41F0-ACF7-1551974B9964}" destId="{73F6011D-8697-4946-A76E-5FD1F47F47E3}" srcOrd="0" destOrd="0" parTransId="{C13EB862-019A-48EB-86AD-47FE54662DCF}" sibTransId="{EDDE2C29-07A6-4C07-9BDA-53D03715150A}"/>
    <dgm:cxn modelId="{FE1B3809-9056-4046-8075-E8C004AB30CA}" srcId="{BD1686EE-379F-4223-82F8-39585A723484}" destId="{6487D28B-5F8F-4088-A9D5-A0EC51D6E4D0}" srcOrd="2" destOrd="0" parTransId="{FC1EA752-8782-45BC-9055-C375FBB44B41}" sibTransId="{1CB0FA27-4ED6-4378-9256-EA95AF3DC838}"/>
    <dgm:cxn modelId="{09495724-AEAB-4F4C-8375-D382288613F6}" type="presOf" srcId="{29D0F244-5624-41F0-ACF7-1551974B9964}" destId="{C64AFFF3-3380-474B-88DC-83E72ADDD224}" srcOrd="0" destOrd="0" presId="urn:microsoft.com/office/officeart/2005/8/layout/vList5"/>
    <dgm:cxn modelId="{5C465331-8A9D-4BE4-A60C-E5938ADB5F42}" srcId="{29D0F244-5624-41F0-ACF7-1551974B9964}" destId="{BD1686EE-379F-4223-82F8-39585A723484}" srcOrd="1" destOrd="0" parTransId="{90846D01-D480-4A5A-AD48-5B9AB36A9992}" sibTransId="{4410F35D-CE4A-4968-B883-715A07ADFAA2}"/>
    <dgm:cxn modelId="{43EE5144-8271-5347-A358-9B967753F82E}" type="presOf" srcId="{24C2E545-FE0D-4E4A-B807-B8F745F71079}" destId="{EE7BB0CD-9DE3-A946-B37A-A9F8B0B0B78C}" srcOrd="0" destOrd="3" presId="urn:microsoft.com/office/officeart/2005/8/layout/vList5"/>
    <dgm:cxn modelId="{DFBD504F-B027-4162-A22F-E949B88B396C}" srcId="{73F6011D-8697-4946-A76E-5FD1F47F47E3}" destId="{3989E2A3-153C-4A33-AAEE-A23B0C24FF12}" srcOrd="2" destOrd="0" parTransId="{ADFF77FB-3476-4803-A2C9-8A1E6AC591EF}" sibTransId="{414E7F0C-B595-457E-9821-9A30D7EF6009}"/>
    <dgm:cxn modelId="{9AB20E51-1587-5647-9E89-734478269358}" type="presOf" srcId="{D32B79A9-F802-4B7E-A3E3-A2C8DA92A927}" destId="{FFEA0A39-054B-084A-95F0-CCBC1023380E}" srcOrd="0" destOrd="3" presId="urn:microsoft.com/office/officeart/2005/8/layout/vList5"/>
    <dgm:cxn modelId="{59974F5B-11C3-B043-A063-FB794F687263}" type="presOf" srcId="{A6B6338E-9D68-44D6-9A6A-19F587DC6854}" destId="{FFEA0A39-054B-084A-95F0-CCBC1023380E}" srcOrd="0" destOrd="0" presId="urn:microsoft.com/office/officeart/2005/8/layout/vList5"/>
    <dgm:cxn modelId="{AF6CC95C-E207-48EE-915C-FF87B4644DED}" srcId="{73F6011D-8697-4946-A76E-5FD1F47F47E3}" destId="{1CCA6669-C3B7-4A22-96F0-590E4B51BEDD}" srcOrd="1" destOrd="0" parTransId="{36F81D23-6781-4F1B-BE34-B554C91DA5A2}" sibTransId="{59821A7D-DBE4-473E-9112-ED2A7F44761E}"/>
    <dgm:cxn modelId="{DA7F5E5E-95DA-4E91-B5F8-DE37DCBE4DC0}" srcId="{BD1686EE-379F-4223-82F8-39585A723484}" destId="{AD323314-1120-4D2E-9373-0A6385F34628}" srcOrd="1" destOrd="0" parTransId="{BFF060C9-44CF-4562-9DF1-92F01B831DF2}" sibTransId="{CC384264-BE87-471D-88E0-F2993B74CB4B}"/>
    <dgm:cxn modelId="{0641EF6E-0172-974D-A3C9-9C026C133B45}" type="presOf" srcId="{BD1686EE-379F-4223-82F8-39585A723484}" destId="{366968C8-DF2E-F74B-A853-72D8DF4E160B}" srcOrd="0" destOrd="0" presId="urn:microsoft.com/office/officeart/2005/8/layout/vList5"/>
    <dgm:cxn modelId="{D677B575-6DD9-5945-87B1-651383BF41A8}" type="presOf" srcId="{73F6011D-8697-4946-A76E-5FD1F47F47E3}" destId="{340B13C7-4AF5-AB46-8371-587A37C548DF}" srcOrd="0" destOrd="0" presId="urn:microsoft.com/office/officeart/2005/8/layout/vList5"/>
    <dgm:cxn modelId="{33292E76-1CD2-9A4B-BC11-C486B2EFFBB9}" type="presOf" srcId="{D6B0E1E0-99AD-451A-8F61-485DF119FE49}" destId="{EE7BB0CD-9DE3-A946-B37A-A9F8B0B0B78C}" srcOrd="0" destOrd="0" presId="urn:microsoft.com/office/officeart/2005/8/layout/vList5"/>
    <dgm:cxn modelId="{5BDFA48C-3E86-8F4F-9639-6DE2890A9494}" type="presOf" srcId="{AD323314-1120-4D2E-9373-0A6385F34628}" destId="{EE7BB0CD-9DE3-A946-B37A-A9F8B0B0B78C}" srcOrd="0" destOrd="1" presId="urn:microsoft.com/office/officeart/2005/8/layout/vList5"/>
    <dgm:cxn modelId="{CAF2B98E-A94A-4D3A-B75D-135445C840E7}" srcId="{73F6011D-8697-4946-A76E-5FD1F47F47E3}" destId="{D32B79A9-F802-4B7E-A3E3-A2C8DA92A927}" srcOrd="3" destOrd="0" parTransId="{ABFA3261-E31F-41F1-9E57-BB64CC8CC7C8}" sibTransId="{01FDA816-C510-4A14-86E7-817EED22377F}"/>
    <dgm:cxn modelId="{1A7C95A6-EE1F-894C-AA12-E65A23B21EFB}" type="presOf" srcId="{46DF522E-1216-4B44-B114-7E667A387D38}" destId="{FFEA0A39-054B-084A-95F0-CCBC1023380E}" srcOrd="0" destOrd="4" presId="urn:microsoft.com/office/officeart/2005/8/layout/vList5"/>
    <dgm:cxn modelId="{3D7532B9-E8BC-4ACC-B225-FD5CCDCE0F15}" srcId="{BD1686EE-379F-4223-82F8-39585A723484}" destId="{24C2E545-FE0D-4E4A-B807-B8F745F71079}" srcOrd="3" destOrd="0" parTransId="{EABC3D25-EF7D-4838-AED3-8FB76CE35604}" sibTransId="{C878B618-57FE-4B4C-BE73-A624FA802C27}"/>
    <dgm:cxn modelId="{2B343CC2-2938-462C-ADC4-8D43E84A501A}" srcId="{BD1686EE-379F-4223-82F8-39585A723484}" destId="{D6B0E1E0-99AD-451A-8F61-485DF119FE49}" srcOrd="0" destOrd="0" parTransId="{04B8BFB8-4722-4EF8-8772-6CF2DDE04AC8}" sibTransId="{668296C1-1550-43B5-8DD6-43EC5CB0B0E4}"/>
    <dgm:cxn modelId="{17FE8EC7-870C-9541-AD32-AFAF240DF4C0}" type="presOf" srcId="{1CCA6669-C3B7-4A22-96F0-590E4B51BEDD}" destId="{FFEA0A39-054B-084A-95F0-CCBC1023380E}" srcOrd="0" destOrd="1" presId="urn:microsoft.com/office/officeart/2005/8/layout/vList5"/>
    <dgm:cxn modelId="{62F0C7C7-6BCB-854D-A278-6F3DCB452D2F}" type="presOf" srcId="{6487D28B-5F8F-4088-A9D5-A0EC51D6E4D0}" destId="{EE7BB0CD-9DE3-A946-B37A-A9F8B0B0B78C}" srcOrd="0" destOrd="2" presId="urn:microsoft.com/office/officeart/2005/8/layout/vList5"/>
    <dgm:cxn modelId="{F8938DD6-4015-4CEC-9DC1-F117E14FC5C4}" srcId="{73F6011D-8697-4946-A76E-5FD1F47F47E3}" destId="{A6B6338E-9D68-44D6-9A6A-19F587DC6854}" srcOrd="0" destOrd="0" parTransId="{2BF2BC1C-6549-46EF-B455-0D0E8B1530B0}" sibTransId="{7F7517BD-12C4-49EF-ACFD-35830DF8A799}"/>
    <dgm:cxn modelId="{1B2674E2-2B6D-DC49-BA2D-1FA0F2331D28}" type="presOf" srcId="{3989E2A3-153C-4A33-AAEE-A23B0C24FF12}" destId="{FFEA0A39-054B-084A-95F0-CCBC1023380E}" srcOrd="0" destOrd="2" presId="urn:microsoft.com/office/officeart/2005/8/layout/vList5"/>
    <dgm:cxn modelId="{0032FEFC-1359-4117-975D-1DDAB6887312}" srcId="{73F6011D-8697-4946-A76E-5FD1F47F47E3}" destId="{46DF522E-1216-4B44-B114-7E667A387D38}" srcOrd="4" destOrd="0" parTransId="{D62A6DE9-BE8C-4A9B-86B9-93AFBBD78373}" sibTransId="{204A9D32-9DB1-4934-B605-1DBC617E5751}"/>
    <dgm:cxn modelId="{C1324E6E-E309-6E41-BA5C-8AEF8BE2AD5E}" type="presParOf" srcId="{C64AFFF3-3380-474B-88DC-83E72ADDD224}" destId="{209BC5E3-A94B-7744-B618-23F3BF070879}" srcOrd="0" destOrd="0" presId="urn:microsoft.com/office/officeart/2005/8/layout/vList5"/>
    <dgm:cxn modelId="{9140ADCD-84A4-9846-A7F9-ED2EDF9F0844}" type="presParOf" srcId="{209BC5E3-A94B-7744-B618-23F3BF070879}" destId="{340B13C7-4AF5-AB46-8371-587A37C548DF}" srcOrd="0" destOrd="0" presId="urn:microsoft.com/office/officeart/2005/8/layout/vList5"/>
    <dgm:cxn modelId="{361B439D-0783-6143-930C-F0E2DC9725A4}" type="presParOf" srcId="{209BC5E3-A94B-7744-B618-23F3BF070879}" destId="{FFEA0A39-054B-084A-95F0-CCBC1023380E}" srcOrd="1" destOrd="0" presId="urn:microsoft.com/office/officeart/2005/8/layout/vList5"/>
    <dgm:cxn modelId="{4F6BEBFB-C31D-2248-8F11-E826668AF703}" type="presParOf" srcId="{C64AFFF3-3380-474B-88DC-83E72ADDD224}" destId="{EA610A76-1A63-3E41-B044-CFF45FC61CE3}" srcOrd="1" destOrd="0" presId="urn:microsoft.com/office/officeart/2005/8/layout/vList5"/>
    <dgm:cxn modelId="{4EB15607-CB46-4E40-81C7-9FA094F55519}" type="presParOf" srcId="{C64AFFF3-3380-474B-88DC-83E72ADDD224}" destId="{589ACF7A-2088-9B48-ACDF-6AA81A1FB3EC}" srcOrd="2" destOrd="0" presId="urn:microsoft.com/office/officeart/2005/8/layout/vList5"/>
    <dgm:cxn modelId="{F448AD6F-ECC8-9A44-9F45-A55988FCFC6E}" type="presParOf" srcId="{589ACF7A-2088-9B48-ACDF-6AA81A1FB3EC}" destId="{366968C8-DF2E-F74B-A853-72D8DF4E160B}" srcOrd="0" destOrd="0" presId="urn:microsoft.com/office/officeart/2005/8/layout/vList5"/>
    <dgm:cxn modelId="{6190F882-9373-D54C-9007-911360E35929}" type="presParOf" srcId="{589ACF7A-2088-9B48-ACDF-6AA81A1FB3EC}" destId="{EE7BB0CD-9DE3-A946-B37A-A9F8B0B0B78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7F1FD9-A174-4900-AB51-FB455A1535D9}" type="doc">
      <dgm:prSet loTypeId="urn:microsoft.com/office/officeart/2005/8/layout/hierarchy1" loCatId="hierarchy" qsTypeId="urn:microsoft.com/office/officeart/2005/8/quickstyle/simple2#2" qsCatId="simple" csTypeId="urn:microsoft.com/office/officeart/2005/8/colors/accent2_2#1" csCatId="accent2"/>
      <dgm:spPr/>
      <dgm:t>
        <a:bodyPr/>
        <a:lstStyle/>
        <a:p>
          <a:endParaRPr lang="en-US"/>
        </a:p>
      </dgm:t>
    </dgm:pt>
    <dgm:pt modelId="{16262FA9-3321-41E6-94F3-60D18A94E40B}">
      <dgm:prSet/>
      <dgm:spPr/>
      <dgm:t>
        <a:bodyPr/>
        <a:lstStyle/>
        <a:p>
          <a:r>
            <a:rPr lang="en-US" b="1"/>
            <a:t>Youth Homelessness Demonstration Program (YHDP) &amp; Youth Homelessness System Improvement (YHSI):</a:t>
          </a:r>
          <a:r>
            <a:rPr lang="en-US"/>
            <a:t> Department of Housing and Urban Development</a:t>
          </a:r>
        </a:p>
      </dgm:t>
    </dgm:pt>
    <dgm:pt modelId="{8DC50A46-24A2-4ABE-9346-82697F51D371}" type="parTrans" cxnId="{9E49FE3B-D640-4EA4-8CA0-C02D130F00C7}">
      <dgm:prSet/>
      <dgm:spPr/>
      <dgm:t>
        <a:bodyPr/>
        <a:lstStyle/>
        <a:p>
          <a:endParaRPr lang="en-US"/>
        </a:p>
      </dgm:t>
    </dgm:pt>
    <dgm:pt modelId="{FBE6B2F6-C454-4D10-A3F6-E3573A7BF41B}" type="sibTrans" cxnId="{9E49FE3B-D640-4EA4-8CA0-C02D130F00C7}">
      <dgm:prSet/>
      <dgm:spPr/>
      <dgm:t>
        <a:bodyPr/>
        <a:lstStyle/>
        <a:p>
          <a:endParaRPr lang="en-US"/>
        </a:p>
      </dgm:t>
    </dgm:pt>
    <dgm:pt modelId="{10EDAAC4-037C-497B-B2FF-A1C1BBDEF992}">
      <dgm:prSet/>
      <dgm:spPr/>
      <dgm:t>
        <a:bodyPr/>
        <a:lstStyle/>
        <a:p>
          <a:r>
            <a:rPr lang="en-US" b="1"/>
            <a:t>Runaway and Homeless Youth Act Programs (RHY):</a:t>
          </a:r>
          <a:r>
            <a:rPr lang="en-US"/>
            <a:t> Family and Youth Services Bureau (FYSB) under the Administration for Children and Families (ACF)</a:t>
          </a:r>
        </a:p>
      </dgm:t>
    </dgm:pt>
    <dgm:pt modelId="{F038B290-0EB0-45CE-AB98-720D7761D42B}" type="parTrans" cxnId="{7F349E1E-AD54-4032-B471-057DD4954717}">
      <dgm:prSet/>
      <dgm:spPr/>
      <dgm:t>
        <a:bodyPr/>
        <a:lstStyle/>
        <a:p>
          <a:endParaRPr lang="en-US"/>
        </a:p>
      </dgm:t>
    </dgm:pt>
    <dgm:pt modelId="{1F34BE15-DD64-4CBD-BB3A-1D89E76B53F1}" type="sibTrans" cxnId="{7F349E1E-AD54-4032-B471-057DD4954717}">
      <dgm:prSet/>
      <dgm:spPr/>
      <dgm:t>
        <a:bodyPr/>
        <a:lstStyle/>
        <a:p>
          <a:endParaRPr lang="en-US"/>
        </a:p>
      </dgm:t>
    </dgm:pt>
    <dgm:pt modelId="{CE564056-729E-46CC-91D6-B9979187032E}">
      <dgm:prSet/>
      <dgm:spPr/>
      <dgm:t>
        <a:bodyPr/>
        <a:lstStyle/>
        <a:p>
          <a:r>
            <a:rPr lang="en-US" b="1"/>
            <a:t>Specialized Rental Assistance Vouchers</a:t>
          </a:r>
          <a:r>
            <a:rPr lang="en-US"/>
            <a:t> for youth aging out of foster care</a:t>
          </a:r>
        </a:p>
      </dgm:t>
    </dgm:pt>
    <dgm:pt modelId="{80FEA16B-92C2-4F23-B314-CB8A6058E051}" type="parTrans" cxnId="{4A0B057F-416C-40AE-B4A6-3A8544C3ED41}">
      <dgm:prSet/>
      <dgm:spPr/>
      <dgm:t>
        <a:bodyPr/>
        <a:lstStyle/>
        <a:p>
          <a:endParaRPr lang="en-US"/>
        </a:p>
      </dgm:t>
    </dgm:pt>
    <dgm:pt modelId="{646465ED-7272-4F9F-B90E-9FDC20A54A22}" type="sibTrans" cxnId="{4A0B057F-416C-40AE-B4A6-3A8544C3ED41}">
      <dgm:prSet/>
      <dgm:spPr/>
      <dgm:t>
        <a:bodyPr/>
        <a:lstStyle/>
        <a:p>
          <a:endParaRPr lang="en-US"/>
        </a:p>
      </dgm:t>
    </dgm:pt>
    <dgm:pt modelId="{23C45C49-E63D-4440-BF41-80919885DB19}">
      <dgm:prSet/>
      <dgm:spPr/>
      <dgm:t>
        <a:bodyPr/>
        <a:lstStyle/>
        <a:p>
          <a:r>
            <a:rPr lang="en-US"/>
            <a:t>Family Unification Program Voucher (FUP)</a:t>
          </a:r>
        </a:p>
      </dgm:t>
    </dgm:pt>
    <dgm:pt modelId="{95B9EFA4-5513-4B96-A422-4030F9EA0EA8}" type="parTrans" cxnId="{83B309B4-B217-444D-9C96-ECFA03270D08}">
      <dgm:prSet/>
      <dgm:spPr/>
      <dgm:t>
        <a:bodyPr/>
        <a:lstStyle/>
        <a:p>
          <a:endParaRPr lang="en-US"/>
        </a:p>
      </dgm:t>
    </dgm:pt>
    <dgm:pt modelId="{0364521D-4F46-4844-890E-8003834EE881}" type="sibTrans" cxnId="{83B309B4-B217-444D-9C96-ECFA03270D08}">
      <dgm:prSet/>
      <dgm:spPr/>
      <dgm:t>
        <a:bodyPr/>
        <a:lstStyle/>
        <a:p>
          <a:endParaRPr lang="en-US"/>
        </a:p>
      </dgm:t>
    </dgm:pt>
    <dgm:pt modelId="{770B2119-84FA-438C-B7F1-2E05A98DC9C2}">
      <dgm:prSet/>
      <dgm:spPr/>
      <dgm:t>
        <a:bodyPr/>
        <a:lstStyle/>
        <a:p>
          <a:r>
            <a:rPr lang="en-US"/>
            <a:t>Foster Youth to Independence Voucher (FYI)</a:t>
          </a:r>
        </a:p>
      </dgm:t>
    </dgm:pt>
    <dgm:pt modelId="{75F815E3-3E8D-4178-91FD-AAB444C190F8}" type="parTrans" cxnId="{DFC311BC-9BC4-4ADF-98A2-6EDCF130FF9F}">
      <dgm:prSet/>
      <dgm:spPr/>
      <dgm:t>
        <a:bodyPr/>
        <a:lstStyle/>
        <a:p>
          <a:endParaRPr lang="en-US"/>
        </a:p>
      </dgm:t>
    </dgm:pt>
    <dgm:pt modelId="{22D01AC8-C222-4CD3-97BF-828FE5DB2BCA}" type="sibTrans" cxnId="{DFC311BC-9BC4-4ADF-98A2-6EDCF130FF9F}">
      <dgm:prSet/>
      <dgm:spPr/>
      <dgm:t>
        <a:bodyPr/>
        <a:lstStyle/>
        <a:p>
          <a:endParaRPr lang="en-US"/>
        </a:p>
      </dgm:t>
    </dgm:pt>
    <dgm:pt modelId="{4D10B34C-83CD-8343-8B62-0C58EF36555B}" type="pres">
      <dgm:prSet presAssocID="{0A7F1FD9-A174-4900-AB51-FB455A1535D9}" presName="hierChild1" presStyleCnt="0">
        <dgm:presLayoutVars>
          <dgm:chPref val="1"/>
          <dgm:dir/>
          <dgm:animOne val="branch"/>
          <dgm:animLvl val="lvl"/>
          <dgm:resizeHandles/>
        </dgm:presLayoutVars>
      </dgm:prSet>
      <dgm:spPr/>
    </dgm:pt>
    <dgm:pt modelId="{8E2EA830-639F-7446-8569-DCEEABE0B416}" type="pres">
      <dgm:prSet presAssocID="{16262FA9-3321-41E6-94F3-60D18A94E40B}" presName="hierRoot1" presStyleCnt="0"/>
      <dgm:spPr/>
    </dgm:pt>
    <dgm:pt modelId="{9719E01C-2E78-C543-806F-A1C34F6D1648}" type="pres">
      <dgm:prSet presAssocID="{16262FA9-3321-41E6-94F3-60D18A94E40B}" presName="composite" presStyleCnt="0"/>
      <dgm:spPr/>
    </dgm:pt>
    <dgm:pt modelId="{8C3DC406-B63E-5742-8D8D-023C3D0305FB}" type="pres">
      <dgm:prSet presAssocID="{16262FA9-3321-41E6-94F3-60D18A94E40B}" presName="background" presStyleLbl="node0" presStyleIdx="0" presStyleCnt="3"/>
      <dgm:spPr>
        <a:solidFill>
          <a:schemeClr val="accent1"/>
        </a:solidFill>
      </dgm:spPr>
    </dgm:pt>
    <dgm:pt modelId="{47E6296D-64B6-EE44-A756-6407F39F05D1}" type="pres">
      <dgm:prSet presAssocID="{16262FA9-3321-41E6-94F3-60D18A94E40B}" presName="text" presStyleLbl="fgAcc0" presStyleIdx="0" presStyleCnt="3">
        <dgm:presLayoutVars>
          <dgm:chPref val="3"/>
        </dgm:presLayoutVars>
      </dgm:prSet>
      <dgm:spPr/>
    </dgm:pt>
    <dgm:pt modelId="{26928A50-4080-E548-838A-5E238886A0C4}" type="pres">
      <dgm:prSet presAssocID="{16262FA9-3321-41E6-94F3-60D18A94E40B}" presName="hierChild2" presStyleCnt="0"/>
      <dgm:spPr/>
    </dgm:pt>
    <dgm:pt modelId="{DC164247-D8A8-9C4D-A860-EB2A96BEFD70}" type="pres">
      <dgm:prSet presAssocID="{10EDAAC4-037C-497B-B2FF-A1C1BBDEF992}" presName="hierRoot1" presStyleCnt="0"/>
      <dgm:spPr/>
    </dgm:pt>
    <dgm:pt modelId="{427DF2EF-0F7F-1E41-A31D-CA1BAB79DBF4}" type="pres">
      <dgm:prSet presAssocID="{10EDAAC4-037C-497B-B2FF-A1C1BBDEF992}" presName="composite" presStyleCnt="0"/>
      <dgm:spPr/>
    </dgm:pt>
    <dgm:pt modelId="{B310125F-9D08-B041-BBCB-4976D28A03B6}" type="pres">
      <dgm:prSet presAssocID="{10EDAAC4-037C-497B-B2FF-A1C1BBDEF992}" presName="background" presStyleLbl="node0" presStyleIdx="1" presStyleCnt="3"/>
      <dgm:spPr>
        <a:solidFill>
          <a:schemeClr val="accent1"/>
        </a:solidFill>
      </dgm:spPr>
    </dgm:pt>
    <dgm:pt modelId="{A268402F-E114-AC47-B0E2-25FF75656A98}" type="pres">
      <dgm:prSet presAssocID="{10EDAAC4-037C-497B-B2FF-A1C1BBDEF992}" presName="text" presStyleLbl="fgAcc0" presStyleIdx="1" presStyleCnt="3">
        <dgm:presLayoutVars>
          <dgm:chPref val="3"/>
        </dgm:presLayoutVars>
      </dgm:prSet>
      <dgm:spPr/>
    </dgm:pt>
    <dgm:pt modelId="{A9BF881D-55A6-C24F-BA36-1A22201A8D0A}" type="pres">
      <dgm:prSet presAssocID="{10EDAAC4-037C-497B-B2FF-A1C1BBDEF992}" presName="hierChild2" presStyleCnt="0"/>
      <dgm:spPr/>
    </dgm:pt>
    <dgm:pt modelId="{A39B1CFD-7955-1D4F-B14A-A0404819242E}" type="pres">
      <dgm:prSet presAssocID="{CE564056-729E-46CC-91D6-B9979187032E}" presName="hierRoot1" presStyleCnt="0"/>
      <dgm:spPr/>
    </dgm:pt>
    <dgm:pt modelId="{8A55C1CA-BAE5-1946-A62E-14EAFEBAB299}" type="pres">
      <dgm:prSet presAssocID="{CE564056-729E-46CC-91D6-B9979187032E}" presName="composite" presStyleCnt="0"/>
      <dgm:spPr/>
    </dgm:pt>
    <dgm:pt modelId="{19D1716F-B923-B449-BB96-F80F5D9F1231}" type="pres">
      <dgm:prSet presAssocID="{CE564056-729E-46CC-91D6-B9979187032E}" presName="background" presStyleLbl="node0" presStyleIdx="2" presStyleCnt="3"/>
      <dgm:spPr>
        <a:solidFill>
          <a:schemeClr val="accent1"/>
        </a:solidFill>
      </dgm:spPr>
    </dgm:pt>
    <dgm:pt modelId="{5F3C34ED-97A5-E645-9632-E4B8E0287B30}" type="pres">
      <dgm:prSet presAssocID="{CE564056-729E-46CC-91D6-B9979187032E}" presName="text" presStyleLbl="fgAcc0" presStyleIdx="2" presStyleCnt="3">
        <dgm:presLayoutVars>
          <dgm:chPref val="3"/>
        </dgm:presLayoutVars>
      </dgm:prSet>
      <dgm:spPr/>
    </dgm:pt>
    <dgm:pt modelId="{4C12F890-DD2F-C541-A7E3-0C764CA9F31F}" type="pres">
      <dgm:prSet presAssocID="{CE564056-729E-46CC-91D6-B9979187032E}" presName="hierChild2" presStyleCnt="0"/>
      <dgm:spPr/>
    </dgm:pt>
    <dgm:pt modelId="{FC8A7B8E-DEB7-1F4B-88DC-4DAC8497FF3C}" type="pres">
      <dgm:prSet presAssocID="{95B9EFA4-5513-4B96-A422-4030F9EA0EA8}" presName="Name10" presStyleLbl="parChTrans1D2" presStyleIdx="0" presStyleCnt="2"/>
      <dgm:spPr/>
    </dgm:pt>
    <dgm:pt modelId="{CB6546B2-4858-1B47-BDAD-1FF479242281}" type="pres">
      <dgm:prSet presAssocID="{23C45C49-E63D-4440-BF41-80919885DB19}" presName="hierRoot2" presStyleCnt="0"/>
      <dgm:spPr/>
    </dgm:pt>
    <dgm:pt modelId="{A1DC2201-AF2C-C546-B1F4-2FF8D3B03A4E}" type="pres">
      <dgm:prSet presAssocID="{23C45C49-E63D-4440-BF41-80919885DB19}" presName="composite2" presStyleCnt="0"/>
      <dgm:spPr/>
    </dgm:pt>
    <dgm:pt modelId="{17676864-9C60-7841-8F04-F5CD36424640}" type="pres">
      <dgm:prSet presAssocID="{23C45C49-E63D-4440-BF41-80919885DB19}" presName="background2" presStyleLbl="node2" presStyleIdx="0" presStyleCnt="2"/>
      <dgm:spPr>
        <a:solidFill>
          <a:schemeClr val="accent1"/>
        </a:solidFill>
      </dgm:spPr>
    </dgm:pt>
    <dgm:pt modelId="{C5562594-3A6C-5146-A3BF-2F368D015CDB}" type="pres">
      <dgm:prSet presAssocID="{23C45C49-E63D-4440-BF41-80919885DB19}" presName="text2" presStyleLbl="fgAcc2" presStyleIdx="0" presStyleCnt="2">
        <dgm:presLayoutVars>
          <dgm:chPref val="3"/>
        </dgm:presLayoutVars>
      </dgm:prSet>
      <dgm:spPr/>
    </dgm:pt>
    <dgm:pt modelId="{4F2D2593-8077-854F-A4F0-29051E95929A}" type="pres">
      <dgm:prSet presAssocID="{23C45C49-E63D-4440-BF41-80919885DB19}" presName="hierChild3" presStyleCnt="0"/>
      <dgm:spPr/>
    </dgm:pt>
    <dgm:pt modelId="{D704310A-6C3C-9D41-968C-197FA6AF016A}" type="pres">
      <dgm:prSet presAssocID="{75F815E3-3E8D-4178-91FD-AAB444C190F8}" presName="Name10" presStyleLbl="parChTrans1D2" presStyleIdx="1" presStyleCnt="2"/>
      <dgm:spPr/>
    </dgm:pt>
    <dgm:pt modelId="{849A5B16-4D48-2543-AD46-E82DC563F739}" type="pres">
      <dgm:prSet presAssocID="{770B2119-84FA-438C-B7F1-2E05A98DC9C2}" presName="hierRoot2" presStyleCnt="0"/>
      <dgm:spPr/>
    </dgm:pt>
    <dgm:pt modelId="{E3D34683-3C61-9B4E-AFC5-3A0EEAFF0604}" type="pres">
      <dgm:prSet presAssocID="{770B2119-84FA-438C-B7F1-2E05A98DC9C2}" presName="composite2" presStyleCnt="0"/>
      <dgm:spPr/>
    </dgm:pt>
    <dgm:pt modelId="{684027FC-88DA-1845-AA9B-48BE17E8F970}" type="pres">
      <dgm:prSet presAssocID="{770B2119-84FA-438C-B7F1-2E05A98DC9C2}" presName="background2" presStyleLbl="node2" presStyleIdx="1" presStyleCnt="2"/>
      <dgm:spPr>
        <a:solidFill>
          <a:schemeClr val="accent1"/>
        </a:solidFill>
      </dgm:spPr>
    </dgm:pt>
    <dgm:pt modelId="{4E3228CD-1F8C-2649-B548-C346EFB9554A}" type="pres">
      <dgm:prSet presAssocID="{770B2119-84FA-438C-B7F1-2E05A98DC9C2}" presName="text2" presStyleLbl="fgAcc2" presStyleIdx="1" presStyleCnt="2">
        <dgm:presLayoutVars>
          <dgm:chPref val="3"/>
        </dgm:presLayoutVars>
      </dgm:prSet>
      <dgm:spPr/>
    </dgm:pt>
    <dgm:pt modelId="{6D736578-9143-6C43-BDBC-6781E69C690C}" type="pres">
      <dgm:prSet presAssocID="{770B2119-84FA-438C-B7F1-2E05A98DC9C2}" presName="hierChild3" presStyleCnt="0"/>
      <dgm:spPr/>
    </dgm:pt>
  </dgm:ptLst>
  <dgm:cxnLst>
    <dgm:cxn modelId="{6667D71D-58A5-7F4D-9B55-21AE452FD114}" type="presOf" srcId="{75F815E3-3E8D-4178-91FD-AAB444C190F8}" destId="{D704310A-6C3C-9D41-968C-197FA6AF016A}" srcOrd="0" destOrd="0" presId="urn:microsoft.com/office/officeart/2005/8/layout/hierarchy1"/>
    <dgm:cxn modelId="{7F349E1E-AD54-4032-B471-057DD4954717}" srcId="{0A7F1FD9-A174-4900-AB51-FB455A1535D9}" destId="{10EDAAC4-037C-497B-B2FF-A1C1BBDEF992}" srcOrd="1" destOrd="0" parTransId="{F038B290-0EB0-45CE-AB98-720D7761D42B}" sibTransId="{1F34BE15-DD64-4CBD-BB3A-1D89E76B53F1}"/>
    <dgm:cxn modelId="{77F27223-75CE-8B4F-9A40-B35B4BB97996}" type="presOf" srcId="{CE564056-729E-46CC-91D6-B9979187032E}" destId="{5F3C34ED-97A5-E645-9632-E4B8E0287B30}" srcOrd="0" destOrd="0" presId="urn:microsoft.com/office/officeart/2005/8/layout/hierarchy1"/>
    <dgm:cxn modelId="{E38B982E-0A11-B54E-A194-575BACEF4032}" type="presOf" srcId="{23C45C49-E63D-4440-BF41-80919885DB19}" destId="{C5562594-3A6C-5146-A3BF-2F368D015CDB}" srcOrd="0" destOrd="0" presId="urn:microsoft.com/office/officeart/2005/8/layout/hierarchy1"/>
    <dgm:cxn modelId="{0C176B34-2014-D743-B0A3-7B40D5DF966F}" type="presOf" srcId="{16262FA9-3321-41E6-94F3-60D18A94E40B}" destId="{47E6296D-64B6-EE44-A756-6407F39F05D1}" srcOrd="0" destOrd="0" presId="urn:microsoft.com/office/officeart/2005/8/layout/hierarchy1"/>
    <dgm:cxn modelId="{9E49FE3B-D640-4EA4-8CA0-C02D130F00C7}" srcId="{0A7F1FD9-A174-4900-AB51-FB455A1535D9}" destId="{16262FA9-3321-41E6-94F3-60D18A94E40B}" srcOrd="0" destOrd="0" parTransId="{8DC50A46-24A2-4ABE-9346-82697F51D371}" sibTransId="{FBE6B2F6-C454-4D10-A3F6-E3573A7BF41B}"/>
    <dgm:cxn modelId="{00032E4A-656F-5F4D-A28A-DC5689003C68}" type="presOf" srcId="{10EDAAC4-037C-497B-B2FF-A1C1BBDEF992}" destId="{A268402F-E114-AC47-B0E2-25FF75656A98}" srcOrd="0" destOrd="0" presId="urn:microsoft.com/office/officeart/2005/8/layout/hierarchy1"/>
    <dgm:cxn modelId="{7FC3156E-B757-3E49-BA59-E10C51C118E5}" type="presOf" srcId="{770B2119-84FA-438C-B7F1-2E05A98DC9C2}" destId="{4E3228CD-1F8C-2649-B548-C346EFB9554A}" srcOrd="0" destOrd="0" presId="urn:microsoft.com/office/officeart/2005/8/layout/hierarchy1"/>
    <dgm:cxn modelId="{4A0B057F-416C-40AE-B4A6-3A8544C3ED41}" srcId="{0A7F1FD9-A174-4900-AB51-FB455A1535D9}" destId="{CE564056-729E-46CC-91D6-B9979187032E}" srcOrd="2" destOrd="0" parTransId="{80FEA16B-92C2-4F23-B314-CB8A6058E051}" sibTransId="{646465ED-7272-4F9F-B90E-9FDC20A54A22}"/>
    <dgm:cxn modelId="{4AC40BA1-B22D-B54D-96F9-A6C991403398}" type="presOf" srcId="{95B9EFA4-5513-4B96-A422-4030F9EA0EA8}" destId="{FC8A7B8E-DEB7-1F4B-88DC-4DAC8497FF3C}" srcOrd="0" destOrd="0" presId="urn:microsoft.com/office/officeart/2005/8/layout/hierarchy1"/>
    <dgm:cxn modelId="{83B309B4-B217-444D-9C96-ECFA03270D08}" srcId="{CE564056-729E-46CC-91D6-B9979187032E}" destId="{23C45C49-E63D-4440-BF41-80919885DB19}" srcOrd="0" destOrd="0" parTransId="{95B9EFA4-5513-4B96-A422-4030F9EA0EA8}" sibTransId="{0364521D-4F46-4844-890E-8003834EE881}"/>
    <dgm:cxn modelId="{DFC311BC-9BC4-4ADF-98A2-6EDCF130FF9F}" srcId="{CE564056-729E-46CC-91D6-B9979187032E}" destId="{770B2119-84FA-438C-B7F1-2E05A98DC9C2}" srcOrd="1" destOrd="0" parTransId="{75F815E3-3E8D-4178-91FD-AAB444C190F8}" sibTransId="{22D01AC8-C222-4CD3-97BF-828FE5DB2BCA}"/>
    <dgm:cxn modelId="{351ECEE3-3CB6-E14B-8E60-BA0D86269B9A}" type="presOf" srcId="{0A7F1FD9-A174-4900-AB51-FB455A1535D9}" destId="{4D10B34C-83CD-8343-8B62-0C58EF36555B}" srcOrd="0" destOrd="0" presId="urn:microsoft.com/office/officeart/2005/8/layout/hierarchy1"/>
    <dgm:cxn modelId="{FD3F63A8-0901-DC4A-BF44-ED214E572913}" type="presParOf" srcId="{4D10B34C-83CD-8343-8B62-0C58EF36555B}" destId="{8E2EA830-639F-7446-8569-DCEEABE0B416}" srcOrd="0" destOrd="0" presId="urn:microsoft.com/office/officeart/2005/8/layout/hierarchy1"/>
    <dgm:cxn modelId="{EE7966FA-FC9D-2A4D-A62E-D9B62EDB7F81}" type="presParOf" srcId="{8E2EA830-639F-7446-8569-DCEEABE0B416}" destId="{9719E01C-2E78-C543-806F-A1C34F6D1648}" srcOrd="0" destOrd="0" presId="urn:microsoft.com/office/officeart/2005/8/layout/hierarchy1"/>
    <dgm:cxn modelId="{59D0A5E1-D437-7F48-ADA7-40E1A8DCA98F}" type="presParOf" srcId="{9719E01C-2E78-C543-806F-A1C34F6D1648}" destId="{8C3DC406-B63E-5742-8D8D-023C3D0305FB}" srcOrd="0" destOrd="0" presId="urn:microsoft.com/office/officeart/2005/8/layout/hierarchy1"/>
    <dgm:cxn modelId="{0681B633-5B34-1541-8D50-DB48E1B16C99}" type="presParOf" srcId="{9719E01C-2E78-C543-806F-A1C34F6D1648}" destId="{47E6296D-64B6-EE44-A756-6407F39F05D1}" srcOrd="1" destOrd="0" presId="urn:microsoft.com/office/officeart/2005/8/layout/hierarchy1"/>
    <dgm:cxn modelId="{B1F7F48B-96A4-0D43-AC84-6EB03E271925}" type="presParOf" srcId="{8E2EA830-639F-7446-8569-DCEEABE0B416}" destId="{26928A50-4080-E548-838A-5E238886A0C4}" srcOrd="1" destOrd="0" presId="urn:microsoft.com/office/officeart/2005/8/layout/hierarchy1"/>
    <dgm:cxn modelId="{7E20287E-90A4-2746-A973-49E86298D6BF}" type="presParOf" srcId="{4D10B34C-83CD-8343-8B62-0C58EF36555B}" destId="{DC164247-D8A8-9C4D-A860-EB2A96BEFD70}" srcOrd="1" destOrd="0" presId="urn:microsoft.com/office/officeart/2005/8/layout/hierarchy1"/>
    <dgm:cxn modelId="{8AFCC040-B158-984B-9BBA-D1754A497BD9}" type="presParOf" srcId="{DC164247-D8A8-9C4D-A860-EB2A96BEFD70}" destId="{427DF2EF-0F7F-1E41-A31D-CA1BAB79DBF4}" srcOrd="0" destOrd="0" presId="urn:microsoft.com/office/officeart/2005/8/layout/hierarchy1"/>
    <dgm:cxn modelId="{76E5A68D-8FF3-8449-B232-570B9BE41B35}" type="presParOf" srcId="{427DF2EF-0F7F-1E41-A31D-CA1BAB79DBF4}" destId="{B310125F-9D08-B041-BBCB-4976D28A03B6}" srcOrd="0" destOrd="0" presId="urn:microsoft.com/office/officeart/2005/8/layout/hierarchy1"/>
    <dgm:cxn modelId="{456B64FA-7DFA-7A4B-B908-A6EE495559CD}" type="presParOf" srcId="{427DF2EF-0F7F-1E41-A31D-CA1BAB79DBF4}" destId="{A268402F-E114-AC47-B0E2-25FF75656A98}" srcOrd="1" destOrd="0" presId="urn:microsoft.com/office/officeart/2005/8/layout/hierarchy1"/>
    <dgm:cxn modelId="{ACE4CA01-FB89-A848-923F-D3048B7ECD56}" type="presParOf" srcId="{DC164247-D8A8-9C4D-A860-EB2A96BEFD70}" destId="{A9BF881D-55A6-C24F-BA36-1A22201A8D0A}" srcOrd="1" destOrd="0" presId="urn:microsoft.com/office/officeart/2005/8/layout/hierarchy1"/>
    <dgm:cxn modelId="{D988405D-1727-C240-AEDB-7FD82CF2127A}" type="presParOf" srcId="{4D10B34C-83CD-8343-8B62-0C58EF36555B}" destId="{A39B1CFD-7955-1D4F-B14A-A0404819242E}" srcOrd="2" destOrd="0" presId="urn:microsoft.com/office/officeart/2005/8/layout/hierarchy1"/>
    <dgm:cxn modelId="{6167D1ED-AF32-0048-B5A0-388ADA56B2CB}" type="presParOf" srcId="{A39B1CFD-7955-1D4F-B14A-A0404819242E}" destId="{8A55C1CA-BAE5-1946-A62E-14EAFEBAB299}" srcOrd="0" destOrd="0" presId="urn:microsoft.com/office/officeart/2005/8/layout/hierarchy1"/>
    <dgm:cxn modelId="{EABFD976-73A2-B743-A57C-CF0399F48186}" type="presParOf" srcId="{8A55C1CA-BAE5-1946-A62E-14EAFEBAB299}" destId="{19D1716F-B923-B449-BB96-F80F5D9F1231}" srcOrd="0" destOrd="0" presId="urn:microsoft.com/office/officeart/2005/8/layout/hierarchy1"/>
    <dgm:cxn modelId="{7FABE1E6-EFD0-A04D-B6C7-E83F5B86487F}" type="presParOf" srcId="{8A55C1CA-BAE5-1946-A62E-14EAFEBAB299}" destId="{5F3C34ED-97A5-E645-9632-E4B8E0287B30}" srcOrd="1" destOrd="0" presId="urn:microsoft.com/office/officeart/2005/8/layout/hierarchy1"/>
    <dgm:cxn modelId="{FF4F821C-9A5E-1147-85A0-6D0B88BF236D}" type="presParOf" srcId="{A39B1CFD-7955-1D4F-B14A-A0404819242E}" destId="{4C12F890-DD2F-C541-A7E3-0C764CA9F31F}" srcOrd="1" destOrd="0" presId="urn:microsoft.com/office/officeart/2005/8/layout/hierarchy1"/>
    <dgm:cxn modelId="{D20CF761-F789-6949-8B66-09FAACD239F3}" type="presParOf" srcId="{4C12F890-DD2F-C541-A7E3-0C764CA9F31F}" destId="{FC8A7B8E-DEB7-1F4B-88DC-4DAC8497FF3C}" srcOrd="0" destOrd="0" presId="urn:microsoft.com/office/officeart/2005/8/layout/hierarchy1"/>
    <dgm:cxn modelId="{C7900893-B8DC-CF42-A7B3-26D860197C86}" type="presParOf" srcId="{4C12F890-DD2F-C541-A7E3-0C764CA9F31F}" destId="{CB6546B2-4858-1B47-BDAD-1FF479242281}" srcOrd="1" destOrd="0" presId="urn:microsoft.com/office/officeart/2005/8/layout/hierarchy1"/>
    <dgm:cxn modelId="{7D0D0840-8DCF-7C47-8468-8CB1CFCF2403}" type="presParOf" srcId="{CB6546B2-4858-1B47-BDAD-1FF479242281}" destId="{A1DC2201-AF2C-C546-B1F4-2FF8D3B03A4E}" srcOrd="0" destOrd="0" presId="urn:microsoft.com/office/officeart/2005/8/layout/hierarchy1"/>
    <dgm:cxn modelId="{9823DE10-A113-7647-BBC3-0C2A7860EACB}" type="presParOf" srcId="{A1DC2201-AF2C-C546-B1F4-2FF8D3B03A4E}" destId="{17676864-9C60-7841-8F04-F5CD36424640}" srcOrd="0" destOrd="0" presId="urn:microsoft.com/office/officeart/2005/8/layout/hierarchy1"/>
    <dgm:cxn modelId="{0ECAD0E1-DD61-3B46-AA43-7C48B60EFD6E}" type="presParOf" srcId="{A1DC2201-AF2C-C546-B1F4-2FF8D3B03A4E}" destId="{C5562594-3A6C-5146-A3BF-2F368D015CDB}" srcOrd="1" destOrd="0" presId="urn:microsoft.com/office/officeart/2005/8/layout/hierarchy1"/>
    <dgm:cxn modelId="{C8EFF139-6E0A-9B42-AA14-151E77437786}" type="presParOf" srcId="{CB6546B2-4858-1B47-BDAD-1FF479242281}" destId="{4F2D2593-8077-854F-A4F0-29051E95929A}" srcOrd="1" destOrd="0" presId="urn:microsoft.com/office/officeart/2005/8/layout/hierarchy1"/>
    <dgm:cxn modelId="{8F53ED52-E2DB-4447-9B9C-0B4F433D5381}" type="presParOf" srcId="{4C12F890-DD2F-C541-A7E3-0C764CA9F31F}" destId="{D704310A-6C3C-9D41-968C-197FA6AF016A}" srcOrd="2" destOrd="0" presId="urn:microsoft.com/office/officeart/2005/8/layout/hierarchy1"/>
    <dgm:cxn modelId="{36236013-4E93-AE4E-9CDC-C47B291319F8}" type="presParOf" srcId="{4C12F890-DD2F-C541-A7E3-0C764CA9F31F}" destId="{849A5B16-4D48-2543-AD46-E82DC563F739}" srcOrd="3" destOrd="0" presId="urn:microsoft.com/office/officeart/2005/8/layout/hierarchy1"/>
    <dgm:cxn modelId="{537BD9C7-E669-8841-8F64-E2F098CD7BBE}" type="presParOf" srcId="{849A5B16-4D48-2543-AD46-E82DC563F739}" destId="{E3D34683-3C61-9B4E-AFC5-3A0EEAFF0604}" srcOrd="0" destOrd="0" presId="urn:microsoft.com/office/officeart/2005/8/layout/hierarchy1"/>
    <dgm:cxn modelId="{29FDFDE6-DF4D-4A49-9C93-3B5C5B213CBE}" type="presParOf" srcId="{E3D34683-3C61-9B4E-AFC5-3A0EEAFF0604}" destId="{684027FC-88DA-1845-AA9B-48BE17E8F970}" srcOrd="0" destOrd="0" presId="urn:microsoft.com/office/officeart/2005/8/layout/hierarchy1"/>
    <dgm:cxn modelId="{B573BD72-F8C0-F84B-B824-2FE67FDBAFB1}" type="presParOf" srcId="{E3D34683-3C61-9B4E-AFC5-3A0EEAFF0604}" destId="{4E3228CD-1F8C-2649-B548-C346EFB9554A}" srcOrd="1" destOrd="0" presId="urn:microsoft.com/office/officeart/2005/8/layout/hierarchy1"/>
    <dgm:cxn modelId="{16A166E0-A964-534C-85C7-2FAD8C6E7218}" type="presParOf" srcId="{849A5B16-4D48-2543-AD46-E82DC563F739}" destId="{6D736578-9143-6C43-BDBC-6781E69C690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9C9DCC-A0B9-4B38-94C3-7824E8FBE7A1}" type="doc">
      <dgm:prSet loTypeId="urn:microsoft.com/office/officeart/2005/8/layout/vList2" loCatId="list" qsTypeId="urn:microsoft.com/office/officeart/2005/8/quickstyle/simple1#3" qsCatId="simple" csTypeId="urn:microsoft.com/office/officeart/2005/8/colors/accent1_2#1" csCatId="accent1" phldr="1"/>
      <dgm:spPr/>
      <dgm:t>
        <a:bodyPr/>
        <a:lstStyle/>
        <a:p>
          <a:endParaRPr lang="en-US"/>
        </a:p>
      </dgm:t>
    </dgm:pt>
    <dgm:pt modelId="{77ED4A63-361F-4BEA-B93E-83835305C122}">
      <dgm:prSet/>
      <dgm:spPr>
        <a:solidFill>
          <a:schemeClr val="accent3"/>
        </a:solidFill>
      </dgm:spPr>
      <dgm:t>
        <a:bodyPr/>
        <a:lstStyle/>
        <a:p>
          <a:r>
            <a:rPr lang="en-US" b="1" dirty="0"/>
            <a:t>VASH Vouchers </a:t>
          </a:r>
          <a:r>
            <a:rPr lang="en-US" dirty="0"/>
            <a:t>(Department of Veterans Affairs administered by Public Housing Authorities)</a:t>
          </a:r>
        </a:p>
      </dgm:t>
    </dgm:pt>
    <dgm:pt modelId="{8EA1B3CA-926B-4421-9F02-1F527C450DD1}" type="parTrans" cxnId="{26E1C4A0-B52D-47F7-84B6-587D5BF9E3B5}">
      <dgm:prSet/>
      <dgm:spPr/>
      <dgm:t>
        <a:bodyPr/>
        <a:lstStyle/>
        <a:p>
          <a:endParaRPr lang="en-US"/>
        </a:p>
      </dgm:t>
    </dgm:pt>
    <dgm:pt modelId="{63F8AB8F-9DBF-4487-A019-487CE6BE6ADF}" type="sibTrans" cxnId="{26E1C4A0-B52D-47F7-84B6-587D5BF9E3B5}">
      <dgm:prSet/>
      <dgm:spPr/>
      <dgm:t>
        <a:bodyPr/>
        <a:lstStyle/>
        <a:p>
          <a:endParaRPr lang="en-US"/>
        </a:p>
      </dgm:t>
    </dgm:pt>
    <dgm:pt modelId="{5ADD5FE6-6EE9-4180-B2E5-981E376EA45A}">
      <dgm:prSet/>
      <dgm:spPr>
        <a:solidFill>
          <a:schemeClr val="accent3"/>
        </a:solidFill>
      </dgm:spPr>
      <dgm:t>
        <a:bodyPr/>
        <a:lstStyle/>
        <a:p>
          <a:r>
            <a:rPr lang="en-US" b="1" dirty="0"/>
            <a:t>Supportive Services for Veteran Families </a:t>
          </a:r>
          <a:r>
            <a:rPr lang="en-US" dirty="0"/>
            <a:t>(SSVF): Department of Veteran Affairs)</a:t>
          </a:r>
        </a:p>
      </dgm:t>
    </dgm:pt>
    <dgm:pt modelId="{D3E25777-876B-403A-A2CF-0791426DAD94}" type="parTrans" cxnId="{D55E4F90-DFAE-4A1E-8F24-3960975EBC78}">
      <dgm:prSet/>
      <dgm:spPr/>
      <dgm:t>
        <a:bodyPr/>
        <a:lstStyle/>
        <a:p>
          <a:endParaRPr lang="en-US"/>
        </a:p>
      </dgm:t>
    </dgm:pt>
    <dgm:pt modelId="{A77D7E58-B46A-4CBA-866C-23BDB652895E}" type="sibTrans" cxnId="{D55E4F90-DFAE-4A1E-8F24-3960975EBC78}">
      <dgm:prSet/>
      <dgm:spPr/>
      <dgm:t>
        <a:bodyPr/>
        <a:lstStyle/>
        <a:p>
          <a:endParaRPr lang="en-US"/>
        </a:p>
      </dgm:t>
    </dgm:pt>
    <dgm:pt modelId="{F1D8BBA6-9A46-4D31-AC30-2273959781BA}">
      <dgm:prSet/>
      <dgm:spPr>
        <a:solidFill>
          <a:schemeClr val="accent3"/>
        </a:solidFill>
      </dgm:spPr>
      <dgm:t>
        <a:bodyPr/>
        <a:lstStyle/>
        <a:p>
          <a:r>
            <a:rPr lang="en-US" b="1" dirty="0"/>
            <a:t>Homeless Veteran Community Employment Services </a:t>
          </a:r>
          <a:r>
            <a:rPr lang="en-US" dirty="0"/>
            <a:t>(HVCES): Department of Veteran Affairs connected to VA Medical Centers</a:t>
          </a:r>
        </a:p>
      </dgm:t>
    </dgm:pt>
    <dgm:pt modelId="{A7C95409-F758-404F-AA60-90462CE92A46}" type="parTrans" cxnId="{97B3D2D6-247F-4046-9573-9ADA31186261}">
      <dgm:prSet/>
      <dgm:spPr/>
      <dgm:t>
        <a:bodyPr/>
        <a:lstStyle/>
        <a:p>
          <a:endParaRPr lang="en-US"/>
        </a:p>
      </dgm:t>
    </dgm:pt>
    <dgm:pt modelId="{237EB4B7-A1E9-4923-95B1-07DE8506BF47}" type="sibTrans" cxnId="{97B3D2D6-247F-4046-9573-9ADA31186261}">
      <dgm:prSet/>
      <dgm:spPr/>
      <dgm:t>
        <a:bodyPr/>
        <a:lstStyle/>
        <a:p>
          <a:endParaRPr lang="en-US"/>
        </a:p>
      </dgm:t>
    </dgm:pt>
    <dgm:pt modelId="{F3BFC54B-89AE-4B07-8E50-83B8834F0323}">
      <dgm:prSet/>
      <dgm:spPr>
        <a:solidFill>
          <a:schemeClr val="accent3"/>
        </a:solidFill>
      </dgm:spPr>
      <dgm:t>
        <a:bodyPr/>
        <a:lstStyle/>
        <a:p>
          <a:r>
            <a:rPr lang="en-US" b="1" dirty="0"/>
            <a:t>Homeless Veterans' Reintegration Program </a:t>
          </a:r>
          <a:r>
            <a:rPr lang="en-US" dirty="0"/>
            <a:t>(HVRP): Department of Labor</a:t>
          </a:r>
        </a:p>
      </dgm:t>
    </dgm:pt>
    <dgm:pt modelId="{56617415-ED2D-45CE-980F-737CC2A7611B}" type="parTrans" cxnId="{F50A01E0-4B16-49B0-9B30-6206DE55FDA7}">
      <dgm:prSet/>
      <dgm:spPr/>
      <dgm:t>
        <a:bodyPr/>
        <a:lstStyle/>
        <a:p>
          <a:endParaRPr lang="en-US"/>
        </a:p>
      </dgm:t>
    </dgm:pt>
    <dgm:pt modelId="{2C55704F-FA8E-4362-A342-9C6E2BD8CAE5}" type="sibTrans" cxnId="{F50A01E0-4B16-49B0-9B30-6206DE55FDA7}">
      <dgm:prSet/>
      <dgm:spPr/>
      <dgm:t>
        <a:bodyPr/>
        <a:lstStyle/>
        <a:p>
          <a:endParaRPr lang="en-US"/>
        </a:p>
      </dgm:t>
    </dgm:pt>
    <dgm:pt modelId="{2A53ED2D-F5C2-8D4C-B24A-A952D97C778A}" type="pres">
      <dgm:prSet presAssocID="{1F9C9DCC-A0B9-4B38-94C3-7824E8FBE7A1}" presName="linear" presStyleCnt="0">
        <dgm:presLayoutVars>
          <dgm:animLvl val="lvl"/>
          <dgm:resizeHandles val="exact"/>
        </dgm:presLayoutVars>
      </dgm:prSet>
      <dgm:spPr/>
    </dgm:pt>
    <dgm:pt modelId="{17F9CEAB-CB0B-204D-8A05-C12AA08B146A}" type="pres">
      <dgm:prSet presAssocID="{77ED4A63-361F-4BEA-B93E-83835305C122}" presName="parentText" presStyleLbl="node1" presStyleIdx="0" presStyleCnt="4">
        <dgm:presLayoutVars>
          <dgm:chMax val="0"/>
          <dgm:bulletEnabled val="1"/>
        </dgm:presLayoutVars>
      </dgm:prSet>
      <dgm:spPr/>
    </dgm:pt>
    <dgm:pt modelId="{A32DDC46-E519-F24D-8478-7D6CA4FB457D}" type="pres">
      <dgm:prSet presAssocID="{63F8AB8F-9DBF-4487-A019-487CE6BE6ADF}" presName="spacer" presStyleCnt="0"/>
      <dgm:spPr/>
    </dgm:pt>
    <dgm:pt modelId="{3F134CE2-00E1-5C4B-B659-D820848E5531}" type="pres">
      <dgm:prSet presAssocID="{5ADD5FE6-6EE9-4180-B2E5-981E376EA45A}" presName="parentText" presStyleLbl="node1" presStyleIdx="1" presStyleCnt="4">
        <dgm:presLayoutVars>
          <dgm:chMax val="0"/>
          <dgm:bulletEnabled val="1"/>
        </dgm:presLayoutVars>
      </dgm:prSet>
      <dgm:spPr/>
    </dgm:pt>
    <dgm:pt modelId="{D0ABD1CF-81E5-1741-9386-B1C7E19F7B7A}" type="pres">
      <dgm:prSet presAssocID="{A77D7E58-B46A-4CBA-866C-23BDB652895E}" presName="spacer" presStyleCnt="0"/>
      <dgm:spPr/>
    </dgm:pt>
    <dgm:pt modelId="{45F9D3D8-A5B4-6E4E-BB9A-84E086800B3C}" type="pres">
      <dgm:prSet presAssocID="{F1D8BBA6-9A46-4D31-AC30-2273959781BA}" presName="parentText" presStyleLbl="node1" presStyleIdx="2" presStyleCnt="4">
        <dgm:presLayoutVars>
          <dgm:chMax val="0"/>
          <dgm:bulletEnabled val="1"/>
        </dgm:presLayoutVars>
      </dgm:prSet>
      <dgm:spPr/>
    </dgm:pt>
    <dgm:pt modelId="{4E3442F3-CEC4-8242-801C-210C67D5452A}" type="pres">
      <dgm:prSet presAssocID="{237EB4B7-A1E9-4923-95B1-07DE8506BF47}" presName="spacer" presStyleCnt="0"/>
      <dgm:spPr/>
    </dgm:pt>
    <dgm:pt modelId="{C5F4F5C6-7E9F-0346-B458-9565EFCA8D76}" type="pres">
      <dgm:prSet presAssocID="{F3BFC54B-89AE-4B07-8E50-83B8834F0323}" presName="parentText" presStyleLbl="node1" presStyleIdx="3" presStyleCnt="4">
        <dgm:presLayoutVars>
          <dgm:chMax val="0"/>
          <dgm:bulletEnabled val="1"/>
        </dgm:presLayoutVars>
      </dgm:prSet>
      <dgm:spPr/>
    </dgm:pt>
  </dgm:ptLst>
  <dgm:cxnLst>
    <dgm:cxn modelId="{F5E45A26-E768-C548-B995-9AB8A05DCF8C}" type="presOf" srcId="{77ED4A63-361F-4BEA-B93E-83835305C122}" destId="{17F9CEAB-CB0B-204D-8A05-C12AA08B146A}" srcOrd="0" destOrd="0" presId="urn:microsoft.com/office/officeart/2005/8/layout/vList2"/>
    <dgm:cxn modelId="{76DB2E3B-ACB4-034E-AFE8-615A86A0165E}" type="presOf" srcId="{1F9C9DCC-A0B9-4B38-94C3-7824E8FBE7A1}" destId="{2A53ED2D-F5C2-8D4C-B24A-A952D97C778A}" srcOrd="0" destOrd="0" presId="urn:microsoft.com/office/officeart/2005/8/layout/vList2"/>
    <dgm:cxn modelId="{DA2F747A-49A3-4948-A626-23660BBA58F5}" type="presOf" srcId="{F1D8BBA6-9A46-4D31-AC30-2273959781BA}" destId="{45F9D3D8-A5B4-6E4E-BB9A-84E086800B3C}" srcOrd="0" destOrd="0" presId="urn:microsoft.com/office/officeart/2005/8/layout/vList2"/>
    <dgm:cxn modelId="{D55E4F90-DFAE-4A1E-8F24-3960975EBC78}" srcId="{1F9C9DCC-A0B9-4B38-94C3-7824E8FBE7A1}" destId="{5ADD5FE6-6EE9-4180-B2E5-981E376EA45A}" srcOrd="1" destOrd="0" parTransId="{D3E25777-876B-403A-A2CF-0791426DAD94}" sibTransId="{A77D7E58-B46A-4CBA-866C-23BDB652895E}"/>
    <dgm:cxn modelId="{26E1C4A0-B52D-47F7-84B6-587D5BF9E3B5}" srcId="{1F9C9DCC-A0B9-4B38-94C3-7824E8FBE7A1}" destId="{77ED4A63-361F-4BEA-B93E-83835305C122}" srcOrd="0" destOrd="0" parTransId="{8EA1B3CA-926B-4421-9F02-1F527C450DD1}" sibTransId="{63F8AB8F-9DBF-4487-A019-487CE6BE6ADF}"/>
    <dgm:cxn modelId="{1BFC97A9-E003-F14A-BC96-204C451AD3C0}" type="presOf" srcId="{5ADD5FE6-6EE9-4180-B2E5-981E376EA45A}" destId="{3F134CE2-00E1-5C4B-B659-D820848E5531}" srcOrd="0" destOrd="0" presId="urn:microsoft.com/office/officeart/2005/8/layout/vList2"/>
    <dgm:cxn modelId="{97B3D2D6-247F-4046-9573-9ADA31186261}" srcId="{1F9C9DCC-A0B9-4B38-94C3-7824E8FBE7A1}" destId="{F1D8BBA6-9A46-4D31-AC30-2273959781BA}" srcOrd="2" destOrd="0" parTransId="{A7C95409-F758-404F-AA60-90462CE92A46}" sibTransId="{237EB4B7-A1E9-4923-95B1-07DE8506BF47}"/>
    <dgm:cxn modelId="{F50A01E0-4B16-49B0-9B30-6206DE55FDA7}" srcId="{1F9C9DCC-A0B9-4B38-94C3-7824E8FBE7A1}" destId="{F3BFC54B-89AE-4B07-8E50-83B8834F0323}" srcOrd="3" destOrd="0" parTransId="{56617415-ED2D-45CE-980F-737CC2A7611B}" sibTransId="{2C55704F-FA8E-4362-A342-9C6E2BD8CAE5}"/>
    <dgm:cxn modelId="{627CC6F1-3044-F74D-873A-6DA7761CA417}" type="presOf" srcId="{F3BFC54B-89AE-4B07-8E50-83B8834F0323}" destId="{C5F4F5C6-7E9F-0346-B458-9565EFCA8D76}" srcOrd="0" destOrd="0" presId="urn:microsoft.com/office/officeart/2005/8/layout/vList2"/>
    <dgm:cxn modelId="{ACC00042-ECFA-F640-A2AA-CBC1747916CA}" type="presParOf" srcId="{2A53ED2D-F5C2-8D4C-B24A-A952D97C778A}" destId="{17F9CEAB-CB0B-204D-8A05-C12AA08B146A}" srcOrd="0" destOrd="0" presId="urn:microsoft.com/office/officeart/2005/8/layout/vList2"/>
    <dgm:cxn modelId="{20B1AD88-8DEB-144A-8522-5A43287C112E}" type="presParOf" srcId="{2A53ED2D-F5C2-8D4C-B24A-A952D97C778A}" destId="{A32DDC46-E519-F24D-8478-7D6CA4FB457D}" srcOrd="1" destOrd="0" presId="urn:microsoft.com/office/officeart/2005/8/layout/vList2"/>
    <dgm:cxn modelId="{057F3B2D-1817-3A49-9954-38205DA6C01C}" type="presParOf" srcId="{2A53ED2D-F5C2-8D4C-B24A-A952D97C778A}" destId="{3F134CE2-00E1-5C4B-B659-D820848E5531}" srcOrd="2" destOrd="0" presId="urn:microsoft.com/office/officeart/2005/8/layout/vList2"/>
    <dgm:cxn modelId="{92376960-A572-6343-B1CD-C59811514CF6}" type="presParOf" srcId="{2A53ED2D-F5C2-8D4C-B24A-A952D97C778A}" destId="{D0ABD1CF-81E5-1741-9386-B1C7E19F7B7A}" srcOrd="3" destOrd="0" presId="urn:microsoft.com/office/officeart/2005/8/layout/vList2"/>
    <dgm:cxn modelId="{A0E7C713-F411-9248-AA80-FBD79E30D8E3}" type="presParOf" srcId="{2A53ED2D-F5C2-8D4C-B24A-A952D97C778A}" destId="{45F9D3D8-A5B4-6E4E-BB9A-84E086800B3C}" srcOrd="4" destOrd="0" presId="urn:microsoft.com/office/officeart/2005/8/layout/vList2"/>
    <dgm:cxn modelId="{2784C042-1F29-9640-9F89-86E7DDB06BA3}" type="presParOf" srcId="{2A53ED2D-F5C2-8D4C-B24A-A952D97C778A}" destId="{4E3442F3-CEC4-8242-801C-210C67D5452A}" srcOrd="5" destOrd="0" presId="urn:microsoft.com/office/officeart/2005/8/layout/vList2"/>
    <dgm:cxn modelId="{EDED0573-394C-4B46-B131-B6CB85472EB3}" type="presParOf" srcId="{2A53ED2D-F5C2-8D4C-B24A-A952D97C778A}" destId="{C5F4F5C6-7E9F-0346-B458-9565EFCA8D7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40E90C-B686-46F6-B754-B08D0ABAFDD9}" type="doc">
      <dgm:prSet loTypeId="urn:microsoft.com/office/officeart/2005/8/layout/vList2" loCatId="list" qsTypeId="urn:microsoft.com/office/officeart/2005/8/quickstyle/simple1#4" qsCatId="simple" csTypeId="urn:microsoft.com/office/officeart/2005/8/colors/accent1_2#2" csCatId="accent1" phldr="1"/>
      <dgm:spPr/>
      <dgm:t>
        <a:bodyPr/>
        <a:lstStyle/>
        <a:p>
          <a:endParaRPr lang="en-US"/>
        </a:p>
      </dgm:t>
    </dgm:pt>
    <dgm:pt modelId="{674BE1F0-97C2-4864-9C2A-56ADA6D14361}">
      <dgm:prSet/>
      <dgm:spPr>
        <a:solidFill>
          <a:schemeClr val="accent5"/>
        </a:solidFill>
      </dgm:spPr>
      <dgm:t>
        <a:bodyPr/>
        <a:lstStyle/>
        <a:p>
          <a:r>
            <a:rPr lang="en-US" dirty="0"/>
            <a:t>Local Business</a:t>
          </a:r>
        </a:p>
      </dgm:t>
    </dgm:pt>
    <dgm:pt modelId="{440F9FD8-7D9D-4C36-9954-79CB8040B478}" type="parTrans" cxnId="{6FABED2E-C89B-4D27-915B-2915657961D5}">
      <dgm:prSet/>
      <dgm:spPr/>
      <dgm:t>
        <a:bodyPr/>
        <a:lstStyle/>
        <a:p>
          <a:endParaRPr lang="en-US"/>
        </a:p>
      </dgm:t>
    </dgm:pt>
    <dgm:pt modelId="{C6B7CDDF-5AEF-4C54-9710-E90AB1B1F2C5}" type="sibTrans" cxnId="{6FABED2E-C89B-4D27-915B-2915657961D5}">
      <dgm:prSet/>
      <dgm:spPr/>
      <dgm:t>
        <a:bodyPr/>
        <a:lstStyle/>
        <a:p>
          <a:endParaRPr lang="en-US"/>
        </a:p>
      </dgm:t>
    </dgm:pt>
    <dgm:pt modelId="{56B95C5D-8BC9-4952-BC47-086ABA0F037A}">
      <dgm:prSet/>
      <dgm:spPr/>
      <dgm:t>
        <a:bodyPr/>
        <a:lstStyle/>
        <a:p>
          <a:r>
            <a:rPr lang="en-US"/>
            <a:t>Volunteerism</a:t>
          </a:r>
        </a:p>
      </dgm:t>
    </dgm:pt>
    <dgm:pt modelId="{3466E5B0-CF4C-4122-AD6E-9221660C83BB}" type="parTrans" cxnId="{AC985430-73F9-44FE-A1D5-BA24D4746324}">
      <dgm:prSet/>
      <dgm:spPr/>
      <dgm:t>
        <a:bodyPr/>
        <a:lstStyle/>
        <a:p>
          <a:endParaRPr lang="en-US"/>
        </a:p>
      </dgm:t>
    </dgm:pt>
    <dgm:pt modelId="{1FAE9AC2-031A-40F2-949E-6D71CA8751BC}" type="sibTrans" cxnId="{AC985430-73F9-44FE-A1D5-BA24D4746324}">
      <dgm:prSet/>
      <dgm:spPr/>
      <dgm:t>
        <a:bodyPr/>
        <a:lstStyle/>
        <a:p>
          <a:endParaRPr lang="en-US"/>
        </a:p>
      </dgm:t>
    </dgm:pt>
    <dgm:pt modelId="{4394C2A2-1BB0-4471-A1FE-835D99045761}">
      <dgm:prSet/>
      <dgm:spPr/>
      <dgm:t>
        <a:bodyPr/>
        <a:lstStyle/>
        <a:p>
          <a:r>
            <a:rPr lang="en-US"/>
            <a:t>Donations</a:t>
          </a:r>
        </a:p>
      </dgm:t>
    </dgm:pt>
    <dgm:pt modelId="{DE790083-441B-4A4E-B1AA-5DB588926E9A}" type="parTrans" cxnId="{DFCD6835-5495-4112-8A3C-8EE0FC66CBC6}">
      <dgm:prSet/>
      <dgm:spPr/>
      <dgm:t>
        <a:bodyPr/>
        <a:lstStyle/>
        <a:p>
          <a:endParaRPr lang="en-US"/>
        </a:p>
      </dgm:t>
    </dgm:pt>
    <dgm:pt modelId="{D07A5EDF-CCA9-4E87-925E-961BB532FD69}" type="sibTrans" cxnId="{DFCD6835-5495-4112-8A3C-8EE0FC66CBC6}">
      <dgm:prSet/>
      <dgm:spPr/>
      <dgm:t>
        <a:bodyPr/>
        <a:lstStyle/>
        <a:p>
          <a:endParaRPr lang="en-US"/>
        </a:p>
      </dgm:t>
    </dgm:pt>
    <dgm:pt modelId="{EC92B00D-03F1-4FEE-9707-18F24367F316}">
      <dgm:prSet/>
      <dgm:spPr>
        <a:solidFill>
          <a:schemeClr val="accent5"/>
        </a:solidFill>
      </dgm:spPr>
      <dgm:t>
        <a:bodyPr/>
        <a:lstStyle/>
        <a:p>
          <a:r>
            <a:rPr lang="en-US"/>
            <a:t>Faith Partners</a:t>
          </a:r>
        </a:p>
      </dgm:t>
    </dgm:pt>
    <dgm:pt modelId="{DCD9B88B-0B1B-4E58-A82D-06BA353EC071}" type="parTrans" cxnId="{9D626B6E-D69A-45E0-92C6-09BA4E4253FD}">
      <dgm:prSet/>
      <dgm:spPr/>
      <dgm:t>
        <a:bodyPr/>
        <a:lstStyle/>
        <a:p>
          <a:endParaRPr lang="en-US"/>
        </a:p>
      </dgm:t>
    </dgm:pt>
    <dgm:pt modelId="{D068D719-2698-44F9-903F-AD1E6193601F}" type="sibTrans" cxnId="{9D626B6E-D69A-45E0-92C6-09BA4E4253FD}">
      <dgm:prSet/>
      <dgm:spPr/>
      <dgm:t>
        <a:bodyPr/>
        <a:lstStyle/>
        <a:p>
          <a:endParaRPr lang="en-US"/>
        </a:p>
      </dgm:t>
    </dgm:pt>
    <dgm:pt modelId="{57346ACA-1B29-4FDF-A20D-05AC4AC150CE}">
      <dgm:prSet/>
      <dgm:spPr/>
      <dgm:t>
        <a:bodyPr/>
        <a:lstStyle/>
        <a:p>
          <a:r>
            <a:rPr lang="en-US"/>
            <a:t>Volunteerism</a:t>
          </a:r>
        </a:p>
      </dgm:t>
    </dgm:pt>
    <dgm:pt modelId="{C5979AB0-EB0F-4E66-9170-B82AEC62B38F}" type="parTrans" cxnId="{2D73ADB5-41C4-45B2-AF8D-B64376E401C2}">
      <dgm:prSet/>
      <dgm:spPr/>
      <dgm:t>
        <a:bodyPr/>
        <a:lstStyle/>
        <a:p>
          <a:endParaRPr lang="en-US"/>
        </a:p>
      </dgm:t>
    </dgm:pt>
    <dgm:pt modelId="{975FB715-2291-498E-B18B-69284335186C}" type="sibTrans" cxnId="{2D73ADB5-41C4-45B2-AF8D-B64376E401C2}">
      <dgm:prSet/>
      <dgm:spPr/>
      <dgm:t>
        <a:bodyPr/>
        <a:lstStyle/>
        <a:p>
          <a:endParaRPr lang="en-US"/>
        </a:p>
      </dgm:t>
    </dgm:pt>
    <dgm:pt modelId="{3BED6151-5DA1-4D47-B687-D38D38F03687}">
      <dgm:prSet/>
      <dgm:spPr/>
      <dgm:t>
        <a:bodyPr/>
        <a:lstStyle/>
        <a:p>
          <a:r>
            <a:rPr lang="en-US"/>
            <a:t>Donations</a:t>
          </a:r>
        </a:p>
      </dgm:t>
    </dgm:pt>
    <dgm:pt modelId="{332DD515-35F0-4127-9DE5-ADC8B6812A4F}" type="parTrans" cxnId="{C5996FD5-579B-4418-90C0-17DB1AAB9430}">
      <dgm:prSet/>
      <dgm:spPr/>
      <dgm:t>
        <a:bodyPr/>
        <a:lstStyle/>
        <a:p>
          <a:endParaRPr lang="en-US"/>
        </a:p>
      </dgm:t>
    </dgm:pt>
    <dgm:pt modelId="{83197821-5A77-4EB4-8F27-5036225CCF4C}" type="sibTrans" cxnId="{C5996FD5-579B-4418-90C0-17DB1AAB9430}">
      <dgm:prSet/>
      <dgm:spPr/>
      <dgm:t>
        <a:bodyPr/>
        <a:lstStyle/>
        <a:p>
          <a:endParaRPr lang="en-US"/>
        </a:p>
      </dgm:t>
    </dgm:pt>
    <dgm:pt modelId="{B956C525-84D3-454B-AC97-AC16C8B1A34B}">
      <dgm:prSet/>
      <dgm:spPr/>
      <dgm:t>
        <a:bodyPr/>
        <a:lstStyle/>
        <a:p>
          <a:r>
            <a:rPr lang="en-US"/>
            <a:t>Transportation Assistance</a:t>
          </a:r>
        </a:p>
      </dgm:t>
    </dgm:pt>
    <dgm:pt modelId="{0769BC61-43C0-4BCF-B463-4DD1DBF7C31D}" type="parTrans" cxnId="{B2ED1E22-2970-4136-8F65-F9CF468B9229}">
      <dgm:prSet/>
      <dgm:spPr/>
      <dgm:t>
        <a:bodyPr/>
        <a:lstStyle/>
        <a:p>
          <a:endParaRPr lang="en-US"/>
        </a:p>
      </dgm:t>
    </dgm:pt>
    <dgm:pt modelId="{0AFF6982-2E5D-48BD-AB78-A7DDFEA4F30F}" type="sibTrans" cxnId="{B2ED1E22-2970-4136-8F65-F9CF468B9229}">
      <dgm:prSet/>
      <dgm:spPr/>
      <dgm:t>
        <a:bodyPr/>
        <a:lstStyle/>
        <a:p>
          <a:endParaRPr lang="en-US"/>
        </a:p>
      </dgm:t>
    </dgm:pt>
    <dgm:pt modelId="{E3012636-F151-4532-B9B6-6BE1DFC91350}">
      <dgm:prSet/>
      <dgm:spPr>
        <a:solidFill>
          <a:schemeClr val="accent5"/>
        </a:solidFill>
      </dgm:spPr>
      <dgm:t>
        <a:bodyPr/>
        <a:lstStyle/>
        <a:p>
          <a:r>
            <a:rPr lang="en-US"/>
            <a:t>Local Philanthropy</a:t>
          </a:r>
        </a:p>
      </dgm:t>
    </dgm:pt>
    <dgm:pt modelId="{C073D501-1CAA-46F6-98CB-4BA834856AE6}" type="parTrans" cxnId="{E925D798-E653-4080-B90E-A57EAF4AE2F0}">
      <dgm:prSet/>
      <dgm:spPr/>
      <dgm:t>
        <a:bodyPr/>
        <a:lstStyle/>
        <a:p>
          <a:endParaRPr lang="en-US"/>
        </a:p>
      </dgm:t>
    </dgm:pt>
    <dgm:pt modelId="{9F5E97E5-9BBE-49D3-9B60-BBFFC58F8D21}" type="sibTrans" cxnId="{E925D798-E653-4080-B90E-A57EAF4AE2F0}">
      <dgm:prSet/>
      <dgm:spPr/>
      <dgm:t>
        <a:bodyPr/>
        <a:lstStyle/>
        <a:p>
          <a:endParaRPr lang="en-US"/>
        </a:p>
      </dgm:t>
    </dgm:pt>
    <dgm:pt modelId="{258AABC7-6B87-43CD-B7AC-DD9EF9E81364}">
      <dgm:prSet/>
      <dgm:spPr/>
      <dgm:t>
        <a:bodyPr/>
        <a:lstStyle/>
        <a:p>
          <a:r>
            <a:rPr lang="en-US"/>
            <a:t>United Way</a:t>
          </a:r>
        </a:p>
      </dgm:t>
    </dgm:pt>
    <dgm:pt modelId="{057E4882-47A3-4827-881F-71D7F5771FC2}" type="parTrans" cxnId="{5725335C-3D92-4C31-A82A-ADE76DDA7C2F}">
      <dgm:prSet/>
      <dgm:spPr/>
      <dgm:t>
        <a:bodyPr/>
        <a:lstStyle/>
        <a:p>
          <a:endParaRPr lang="en-US"/>
        </a:p>
      </dgm:t>
    </dgm:pt>
    <dgm:pt modelId="{5BF0D94D-1BD3-480A-A28A-8A93E8ADEECB}" type="sibTrans" cxnId="{5725335C-3D92-4C31-A82A-ADE76DDA7C2F}">
      <dgm:prSet/>
      <dgm:spPr/>
      <dgm:t>
        <a:bodyPr/>
        <a:lstStyle/>
        <a:p>
          <a:endParaRPr lang="en-US"/>
        </a:p>
      </dgm:t>
    </dgm:pt>
    <dgm:pt modelId="{FCB38ED4-95DC-468E-8BDD-92BC78A1D289}">
      <dgm:prSet/>
      <dgm:spPr/>
      <dgm:t>
        <a:bodyPr/>
        <a:lstStyle/>
        <a:p>
          <a:r>
            <a:rPr lang="en-US"/>
            <a:t>Community Foundation</a:t>
          </a:r>
        </a:p>
      </dgm:t>
    </dgm:pt>
    <dgm:pt modelId="{9BD86BA6-6A56-4C59-A71F-C428D4D2D231}" type="parTrans" cxnId="{E2E5D31D-2BF2-4737-B294-B8C375CA92B7}">
      <dgm:prSet/>
      <dgm:spPr/>
      <dgm:t>
        <a:bodyPr/>
        <a:lstStyle/>
        <a:p>
          <a:endParaRPr lang="en-US"/>
        </a:p>
      </dgm:t>
    </dgm:pt>
    <dgm:pt modelId="{FDCCB47B-A62C-483D-AAC6-BA1C13CDF48F}" type="sibTrans" cxnId="{E2E5D31D-2BF2-4737-B294-B8C375CA92B7}">
      <dgm:prSet/>
      <dgm:spPr/>
      <dgm:t>
        <a:bodyPr/>
        <a:lstStyle/>
        <a:p>
          <a:endParaRPr lang="en-US"/>
        </a:p>
      </dgm:t>
    </dgm:pt>
    <dgm:pt modelId="{671CA3DA-6DCD-43C0-8175-0C920DFD94C3}">
      <dgm:prSet/>
      <dgm:spPr/>
      <dgm:t>
        <a:bodyPr/>
        <a:lstStyle/>
        <a:p>
          <a:r>
            <a:rPr lang="en-US"/>
            <a:t>Rotary Club and other service organizations</a:t>
          </a:r>
        </a:p>
      </dgm:t>
    </dgm:pt>
    <dgm:pt modelId="{825FF207-3266-4F2C-A103-E29ABC8F6B0C}" type="parTrans" cxnId="{3E366EB8-ACDE-4C6E-9EF9-3E5331E6BC28}">
      <dgm:prSet/>
      <dgm:spPr/>
      <dgm:t>
        <a:bodyPr/>
        <a:lstStyle/>
        <a:p>
          <a:endParaRPr lang="en-US"/>
        </a:p>
      </dgm:t>
    </dgm:pt>
    <dgm:pt modelId="{A1A3177E-93D3-465F-998C-52BC2C943C4E}" type="sibTrans" cxnId="{3E366EB8-ACDE-4C6E-9EF9-3E5331E6BC28}">
      <dgm:prSet/>
      <dgm:spPr/>
      <dgm:t>
        <a:bodyPr/>
        <a:lstStyle/>
        <a:p>
          <a:endParaRPr lang="en-US"/>
        </a:p>
      </dgm:t>
    </dgm:pt>
    <dgm:pt modelId="{DB7850EC-9117-974A-BA89-E3E88B2FFDCA}" type="pres">
      <dgm:prSet presAssocID="{8940E90C-B686-46F6-B754-B08D0ABAFDD9}" presName="linear" presStyleCnt="0">
        <dgm:presLayoutVars>
          <dgm:animLvl val="lvl"/>
          <dgm:resizeHandles val="exact"/>
        </dgm:presLayoutVars>
      </dgm:prSet>
      <dgm:spPr/>
    </dgm:pt>
    <dgm:pt modelId="{A01447E9-9F2F-2645-B91C-F45F967B0821}" type="pres">
      <dgm:prSet presAssocID="{674BE1F0-97C2-4864-9C2A-56ADA6D14361}" presName="parentText" presStyleLbl="node1" presStyleIdx="0" presStyleCnt="3">
        <dgm:presLayoutVars>
          <dgm:chMax val="0"/>
          <dgm:bulletEnabled val="1"/>
        </dgm:presLayoutVars>
      </dgm:prSet>
      <dgm:spPr/>
    </dgm:pt>
    <dgm:pt modelId="{320F3857-5981-8843-9BB0-02B628DC07B3}" type="pres">
      <dgm:prSet presAssocID="{674BE1F0-97C2-4864-9C2A-56ADA6D14361}" presName="childText" presStyleLbl="revTx" presStyleIdx="0" presStyleCnt="3">
        <dgm:presLayoutVars>
          <dgm:bulletEnabled val="1"/>
        </dgm:presLayoutVars>
      </dgm:prSet>
      <dgm:spPr/>
    </dgm:pt>
    <dgm:pt modelId="{B12807AE-70EC-F84A-90F6-16D0DEE942B1}" type="pres">
      <dgm:prSet presAssocID="{EC92B00D-03F1-4FEE-9707-18F24367F316}" presName="parentText" presStyleLbl="node1" presStyleIdx="1" presStyleCnt="3">
        <dgm:presLayoutVars>
          <dgm:chMax val="0"/>
          <dgm:bulletEnabled val="1"/>
        </dgm:presLayoutVars>
      </dgm:prSet>
      <dgm:spPr/>
    </dgm:pt>
    <dgm:pt modelId="{7A579582-41B9-B749-B4B0-9934665AFAD8}" type="pres">
      <dgm:prSet presAssocID="{EC92B00D-03F1-4FEE-9707-18F24367F316}" presName="childText" presStyleLbl="revTx" presStyleIdx="1" presStyleCnt="3">
        <dgm:presLayoutVars>
          <dgm:bulletEnabled val="1"/>
        </dgm:presLayoutVars>
      </dgm:prSet>
      <dgm:spPr/>
    </dgm:pt>
    <dgm:pt modelId="{E6734A0D-3E58-184C-9F04-92355DC63A51}" type="pres">
      <dgm:prSet presAssocID="{E3012636-F151-4532-B9B6-6BE1DFC91350}" presName="parentText" presStyleLbl="node1" presStyleIdx="2" presStyleCnt="3">
        <dgm:presLayoutVars>
          <dgm:chMax val="0"/>
          <dgm:bulletEnabled val="1"/>
        </dgm:presLayoutVars>
      </dgm:prSet>
      <dgm:spPr/>
    </dgm:pt>
    <dgm:pt modelId="{D76C7469-FD61-1743-AF83-FFF7E0403C25}" type="pres">
      <dgm:prSet presAssocID="{E3012636-F151-4532-B9B6-6BE1DFC91350}" presName="childText" presStyleLbl="revTx" presStyleIdx="2" presStyleCnt="3">
        <dgm:presLayoutVars>
          <dgm:bulletEnabled val="1"/>
        </dgm:presLayoutVars>
      </dgm:prSet>
      <dgm:spPr/>
    </dgm:pt>
  </dgm:ptLst>
  <dgm:cxnLst>
    <dgm:cxn modelId="{D5EEFF0E-DCF4-C144-BD5F-ACF0C39388A6}" type="presOf" srcId="{B956C525-84D3-454B-AC97-AC16C8B1A34B}" destId="{7A579582-41B9-B749-B4B0-9934665AFAD8}" srcOrd="0" destOrd="2" presId="urn:microsoft.com/office/officeart/2005/8/layout/vList2"/>
    <dgm:cxn modelId="{E2E5D31D-2BF2-4737-B294-B8C375CA92B7}" srcId="{E3012636-F151-4532-B9B6-6BE1DFC91350}" destId="{FCB38ED4-95DC-468E-8BDD-92BC78A1D289}" srcOrd="1" destOrd="0" parTransId="{9BD86BA6-6A56-4C59-A71F-C428D4D2D231}" sibTransId="{FDCCB47B-A62C-483D-AAC6-BA1C13CDF48F}"/>
    <dgm:cxn modelId="{B2ED1E22-2970-4136-8F65-F9CF468B9229}" srcId="{EC92B00D-03F1-4FEE-9707-18F24367F316}" destId="{B956C525-84D3-454B-AC97-AC16C8B1A34B}" srcOrd="2" destOrd="0" parTransId="{0769BC61-43C0-4BCF-B463-4DD1DBF7C31D}" sibTransId="{0AFF6982-2E5D-48BD-AB78-A7DDFEA4F30F}"/>
    <dgm:cxn modelId="{6FABED2E-C89B-4D27-915B-2915657961D5}" srcId="{8940E90C-B686-46F6-B754-B08D0ABAFDD9}" destId="{674BE1F0-97C2-4864-9C2A-56ADA6D14361}" srcOrd="0" destOrd="0" parTransId="{440F9FD8-7D9D-4C36-9954-79CB8040B478}" sibTransId="{C6B7CDDF-5AEF-4C54-9710-E90AB1B1F2C5}"/>
    <dgm:cxn modelId="{AC985430-73F9-44FE-A1D5-BA24D4746324}" srcId="{674BE1F0-97C2-4864-9C2A-56ADA6D14361}" destId="{56B95C5D-8BC9-4952-BC47-086ABA0F037A}" srcOrd="0" destOrd="0" parTransId="{3466E5B0-CF4C-4122-AD6E-9221660C83BB}" sibTransId="{1FAE9AC2-031A-40F2-949E-6D71CA8751BC}"/>
    <dgm:cxn modelId="{F1ADEE30-8B61-3E43-93E3-353BD8D6FC67}" type="presOf" srcId="{57346ACA-1B29-4FDF-A20D-05AC4AC150CE}" destId="{7A579582-41B9-B749-B4B0-9934665AFAD8}" srcOrd="0" destOrd="0" presId="urn:microsoft.com/office/officeart/2005/8/layout/vList2"/>
    <dgm:cxn modelId="{DFCD6835-5495-4112-8A3C-8EE0FC66CBC6}" srcId="{674BE1F0-97C2-4864-9C2A-56ADA6D14361}" destId="{4394C2A2-1BB0-4471-A1FE-835D99045761}" srcOrd="1" destOrd="0" parTransId="{DE790083-441B-4A4E-B1AA-5DB588926E9A}" sibTransId="{D07A5EDF-CCA9-4E87-925E-961BB532FD69}"/>
    <dgm:cxn modelId="{19FFCA47-1F7C-8648-8D85-5D8DC9BC588A}" type="presOf" srcId="{56B95C5D-8BC9-4952-BC47-086ABA0F037A}" destId="{320F3857-5981-8843-9BB0-02B628DC07B3}" srcOrd="0" destOrd="0" presId="urn:microsoft.com/office/officeart/2005/8/layout/vList2"/>
    <dgm:cxn modelId="{C4673257-5749-4147-BEE6-3730682A1508}" type="presOf" srcId="{E3012636-F151-4532-B9B6-6BE1DFC91350}" destId="{E6734A0D-3E58-184C-9F04-92355DC63A51}" srcOrd="0" destOrd="0" presId="urn:microsoft.com/office/officeart/2005/8/layout/vList2"/>
    <dgm:cxn modelId="{5725335C-3D92-4C31-A82A-ADE76DDA7C2F}" srcId="{E3012636-F151-4532-B9B6-6BE1DFC91350}" destId="{258AABC7-6B87-43CD-B7AC-DD9EF9E81364}" srcOrd="0" destOrd="0" parTransId="{057E4882-47A3-4827-881F-71D7F5771FC2}" sibTransId="{5BF0D94D-1BD3-480A-A28A-8A93E8ADEECB}"/>
    <dgm:cxn modelId="{917D1F5F-EE1D-6F43-BEA2-077D32963192}" type="presOf" srcId="{3BED6151-5DA1-4D47-B687-D38D38F03687}" destId="{7A579582-41B9-B749-B4B0-9934665AFAD8}" srcOrd="0" destOrd="1" presId="urn:microsoft.com/office/officeart/2005/8/layout/vList2"/>
    <dgm:cxn modelId="{BE816568-39FB-244A-8401-BF14EDAB4A8E}" type="presOf" srcId="{FCB38ED4-95DC-468E-8BDD-92BC78A1D289}" destId="{D76C7469-FD61-1743-AF83-FFF7E0403C25}" srcOrd="0" destOrd="1" presId="urn:microsoft.com/office/officeart/2005/8/layout/vList2"/>
    <dgm:cxn modelId="{C890726B-9A83-B14E-B540-A9A2541AC012}" type="presOf" srcId="{8940E90C-B686-46F6-B754-B08D0ABAFDD9}" destId="{DB7850EC-9117-974A-BA89-E3E88B2FFDCA}" srcOrd="0" destOrd="0" presId="urn:microsoft.com/office/officeart/2005/8/layout/vList2"/>
    <dgm:cxn modelId="{9D626B6E-D69A-45E0-92C6-09BA4E4253FD}" srcId="{8940E90C-B686-46F6-B754-B08D0ABAFDD9}" destId="{EC92B00D-03F1-4FEE-9707-18F24367F316}" srcOrd="1" destOrd="0" parTransId="{DCD9B88B-0B1B-4E58-A82D-06BA353EC071}" sibTransId="{D068D719-2698-44F9-903F-AD1E6193601F}"/>
    <dgm:cxn modelId="{00385185-032B-444C-BF64-02B9398E19C9}" type="presOf" srcId="{EC92B00D-03F1-4FEE-9707-18F24367F316}" destId="{B12807AE-70EC-F84A-90F6-16D0DEE942B1}" srcOrd="0" destOrd="0" presId="urn:microsoft.com/office/officeart/2005/8/layout/vList2"/>
    <dgm:cxn modelId="{BA34848B-9B3D-494D-A5C5-DA77E9CE4C51}" type="presOf" srcId="{258AABC7-6B87-43CD-B7AC-DD9EF9E81364}" destId="{D76C7469-FD61-1743-AF83-FFF7E0403C25}" srcOrd="0" destOrd="0" presId="urn:microsoft.com/office/officeart/2005/8/layout/vList2"/>
    <dgm:cxn modelId="{4075F996-7F8B-BA42-AACF-8E36B8E40D7F}" type="presOf" srcId="{674BE1F0-97C2-4864-9C2A-56ADA6D14361}" destId="{A01447E9-9F2F-2645-B91C-F45F967B0821}" srcOrd="0" destOrd="0" presId="urn:microsoft.com/office/officeart/2005/8/layout/vList2"/>
    <dgm:cxn modelId="{E925D798-E653-4080-B90E-A57EAF4AE2F0}" srcId="{8940E90C-B686-46F6-B754-B08D0ABAFDD9}" destId="{E3012636-F151-4532-B9B6-6BE1DFC91350}" srcOrd="2" destOrd="0" parTransId="{C073D501-1CAA-46F6-98CB-4BA834856AE6}" sibTransId="{9F5E97E5-9BBE-49D3-9B60-BBFFC58F8D21}"/>
    <dgm:cxn modelId="{9D668AAE-2EFC-1442-A509-A4BDEA062C44}" type="presOf" srcId="{4394C2A2-1BB0-4471-A1FE-835D99045761}" destId="{320F3857-5981-8843-9BB0-02B628DC07B3}" srcOrd="0" destOrd="1" presId="urn:microsoft.com/office/officeart/2005/8/layout/vList2"/>
    <dgm:cxn modelId="{2D73ADB5-41C4-45B2-AF8D-B64376E401C2}" srcId="{EC92B00D-03F1-4FEE-9707-18F24367F316}" destId="{57346ACA-1B29-4FDF-A20D-05AC4AC150CE}" srcOrd="0" destOrd="0" parTransId="{C5979AB0-EB0F-4E66-9170-B82AEC62B38F}" sibTransId="{975FB715-2291-498E-B18B-69284335186C}"/>
    <dgm:cxn modelId="{3E366EB8-ACDE-4C6E-9EF9-3E5331E6BC28}" srcId="{E3012636-F151-4532-B9B6-6BE1DFC91350}" destId="{671CA3DA-6DCD-43C0-8175-0C920DFD94C3}" srcOrd="2" destOrd="0" parTransId="{825FF207-3266-4F2C-A103-E29ABC8F6B0C}" sibTransId="{A1A3177E-93D3-465F-998C-52BC2C943C4E}"/>
    <dgm:cxn modelId="{20A9C4D1-3EA5-4C49-AE2B-77C5266A83B6}" type="presOf" srcId="{671CA3DA-6DCD-43C0-8175-0C920DFD94C3}" destId="{D76C7469-FD61-1743-AF83-FFF7E0403C25}" srcOrd="0" destOrd="2" presId="urn:microsoft.com/office/officeart/2005/8/layout/vList2"/>
    <dgm:cxn modelId="{C5996FD5-579B-4418-90C0-17DB1AAB9430}" srcId="{EC92B00D-03F1-4FEE-9707-18F24367F316}" destId="{3BED6151-5DA1-4D47-B687-D38D38F03687}" srcOrd="1" destOrd="0" parTransId="{332DD515-35F0-4127-9DE5-ADC8B6812A4F}" sibTransId="{83197821-5A77-4EB4-8F27-5036225CCF4C}"/>
    <dgm:cxn modelId="{6317EF00-6AA8-4342-86BF-D3B851391DE8}" type="presParOf" srcId="{DB7850EC-9117-974A-BA89-E3E88B2FFDCA}" destId="{A01447E9-9F2F-2645-B91C-F45F967B0821}" srcOrd="0" destOrd="0" presId="urn:microsoft.com/office/officeart/2005/8/layout/vList2"/>
    <dgm:cxn modelId="{196AC13C-65E3-5A46-B483-A591919AFE66}" type="presParOf" srcId="{DB7850EC-9117-974A-BA89-E3E88B2FFDCA}" destId="{320F3857-5981-8843-9BB0-02B628DC07B3}" srcOrd="1" destOrd="0" presId="urn:microsoft.com/office/officeart/2005/8/layout/vList2"/>
    <dgm:cxn modelId="{FCDC4CDE-6014-B541-87F8-0BAE0EA27097}" type="presParOf" srcId="{DB7850EC-9117-974A-BA89-E3E88B2FFDCA}" destId="{B12807AE-70EC-F84A-90F6-16D0DEE942B1}" srcOrd="2" destOrd="0" presId="urn:microsoft.com/office/officeart/2005/8/layout/vList2"/>
    <dgm:cxn modelId="{92975C76-FC32-8F49-ACE2-056A603464C5}" type="presParOf" srcId="{DB7850EC-9117-974A-BA89-E3E88B2FFDCA}" destId="{7A579582-41B9-B749-B4B0-9934665AFAD8}" srcOrd="3" destOrd="0" presId="urn:microsoft.com/office/officeart/2005/8/layout/vList2"/>
    <dgm:cxn modelId="{C11E4606-C905-C14C-9D0C-CFF5EC2F08BB}" type="presParOf" srcId="{DB7850EC-9117-974A-BA89-E3E88B2FFDCA}" destId="{E6734A0D-3E58-184C-9F04-92355DC63A51}" srcOrd="4" destOrd="0" presId="urn:microsoft.com/office/officeart/2005/8/layout/vList2"/>
    <dgm:cxn modelId="{89F5FA92-A1B0-D749-A997-18878958D9CE}" type="presParOf" srcId="{DB7850EC-9117-974A-BA89-E3E88B2FFDCA}" destId="{D76C7469-FD61-1743-AF83-FFF7E0403C25}"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176878B-46A6-43A4-89EC-BB757BF506FF}" type="doc">
      <dgm:prSet loTypeId="urn:microsoft.com/office/officeart/2005/8/layout/vList2" loCatId="list" qsTypeId="urn:microsoft.com/office/officeart/2005/8/quickstyle/simple1#5" qsCatId="simple" csTypeId="urn:microsoft.com/office/officeart/2005/8/colors/accent1_2#4" csCatId="accent1" phldr="1"/>
      <dgm:spPr/>
      <dgm:t>
        <a:bodyPr/>
        <a:lstStyle/>
        <a:p>
          <a:endParaRPr lang="en-US"/>
        </a:p>
      </dgm:t>
    </dgm:pt>
    <dgm:pt modelId="{4DD9B6C8-6FE9-4D21-9BBF-60E1F1DC8AF3}">
      <dgm:prSet/>
      <dgm:spPr>
        <a:solidFill>
          <a:schemeClr val="accent1"/>
        </a:solidFill>
      </dgm:spPr>
      <dgm:t>
        <a:bodyPr/>
        <a:lstStyle/>
        <a:p>
          <a:r>
            <a:rPr lang="en-US" b="1"/>
            <a:t>Primary Healthcare</a:t>
          </a:r>
          <a:endParaRPr lang="en-US"/>
        </a:p>
      </dgm:t>
    </dgm:pt>
    <dgm:pt modelId="{D0950B26-D711-44D7-986E-7A57CE058DFE}" type="parTrans" cxnId="{7C39DB56-FAC0-4696-A552-A81C17C969BC}">
      <dgm:prSet/>
      <dgm:spPr/>
      <dgm:t>
        <a:bodyPr/>
        <a:lstStyle/>
        <a:p>
          <a:endParaRPr lang="en-US"/>
        </a:p>
      </dgm:t>
    </dgm:pt>
    <dgm:pt modelId="{05871C2A-1913-41B7-B4AF-ECF64F172E73}" type="sibTrans" cxnId="{7C39DB56-FAC0-4696-A552-A81C17C969BC}">
      <dgm:prSet/>
      <dgm:spPr/>
      <dgm:t>
        <a:bodyPr/>
        <a:lstStyle/>
        <a:p>
          <a:endParaRPr lang="en-US"/>
        </a:p>
      </dgm:t>
    </dgm:pt>
    <dgm:pt modelId="{3CD078A8-FB50-480B-B23E-4E11CBB3C205}">
      <dgm:prSet/>
      <dgm:spPr/>
      <dgm:t>
        <a:bodyPr/>
        <a:lstStyle/>
        <a:p>
          <a:r>
            <a:rPr lang="en-US" b="1" dirty="0"/>
            <a:t>Healthcare for the Homeless </a:t>
          </a:r>
          <a:r>
            <a:rPr lang="en-US" dirty="0"/>
            <a:t>(Federally Qualified Health Centers): Health Resources Services Administration (HRSA)</a:t>
          </a:r>
        </a:p>
      </dgm:t>
    </dgm:pt>
    <dgm:pt modelId="{7A7A75AA-BB83-4E2E-BB48-68867B53CF63}" type="parTrans" cxnId="{6059216C-D99A-460C-9228-043E8F73CF13}">
      <dgm:prSet/>
      <dgm:spPr/>
      <dgm:t>
        <a:bodyPr/>
        <a:lstStyle/>
        <a:p>
          <a:endParaRPr lang="en-US"/>
        </a:p>
      </dgm:t>
    </dgm:pt>
    <dgm:pt modelId="{CC29DF04-E4D4-4966-87B0-E8C2DFF3E92C}" type="sibTrans" cxnId="{6059216C-D99A-460C-9228-043E8F73CF13}">
      <dgm:prSet/>
      <dgm:spPr/>
      <dgm:t>
        <a:bodyPr/>
        <a:lstStyle/>
        <a:p>
          <a:endParaRPr lang="en-US"/>
        </a:p>
      </dgm:t>
    </dgm:pt>
    <dgm:pt modelId="{E97E7D4A-9194-4CB5-9B68-9DC4E9193BCC}">
      <dgm:prSet/>
      <dgm:spPr/>
      <dgm:t>
        <a:bodyPr/>
        <a:lstStyle/>
        <a:p>
          <a:r>
            <a:rPr lang="en-US" b="1"/>
            <a:t>Medicaid Waiver </a:t>
          </a:r>
          <a:r>
            <a:rPr lang="en-US"/>
            <a:t>options in certain states: centers for Medicare and Medicaid Services (CMS)</a:t>
          </a:r>
        </a:p>
      </dgm:t>
    </dgm:pt>
    <dgm:pt modelId="{F7D7B03F-656A-451C-8323-22CA8C5384AC}" type="parTrans" cxnId="{4B0B655F-6BB7-430D-BC0D-15FEBB40B42C}">
      <dgm:prSet/>
      <dgm:spPr/>
      <dgm:t>
        <a:bodyPr/>
        <a:lstStyle/>
        <a:p>
          <a:endParaRPr lang="en-US"/>
        </a:p>
      </dgm:t>
    </dgm:pt>
    <dgm:pt modelId="{1521B255-20FB-4F27-B728-D9A157F2BFE2}" type="sibTrans" cxnId="{4B0B655F-6BB7-430D-BC0D-15FEBB40B42C}">
      <dgm:prSet/>
      <dgm:spPr/>
      <dgm:t>
        <a:bodyPr/>
        <a:lstStyle/>
        <a:p>
          <a:endParaRPr lang="en-US"/>
        </a:p>
      </dgm:t>
    </dgm:pt>
    <dgm:pt modelId="{6CB56614-93CC-4B57-887E-5A6F1AE5C44B}">
      <dgm:prSet/>
      <dgm:spPr>
        <a:solidFill>
          <a:schemeClr val="accent1"/>
        </a:solidFill>
      </dgm:spPr>
      <dgm:t>
        <a:bodyPr/>
        <a:lstStyle/>
        <a:p>
          <a:r>
            <a:rPr lang="en-US" b="1"/>
            <a:t>Behavioral Healthcare</a:t>
          </a:r>
          <a:endParaRPr lang="en-US"/>
        </a:p>
      </dgm:t>
    </dgm:pt>
    <dgm:pt modelId="{8F057354-FD25-482F-8907-81B92A950D89}" type="parTrans" cxnId="{E4225CD2-D4C5-40AE-AA70-03151ECF9479}">
      <dgm:prSet/>
      <dgm:spPr/>
      <dgm:t>
        <a:bodyPr/>
        <a:lstStyle/>
        <a:p>
          <a:endParaRPr lang="en-US"/>
        </a:p>
      </dgm:t>
    </dgm:pt>
    <dgm:pt modelId="{43AF152E-C4EF-465F-9E4A-62C1DA558455}" type="sibTrans" cxnId="{E4225CD2-D4C5-40AE-AA70-03151ECF9479}">
      <dgm:prSet/>
      <dgm:spPr/>
      <dgm:t>
        <a:bodyPr/>
        <a:lstStyle/>
        <a:p>
          <a:endParaRPr lang="en-US"/>
        </a:p>
      </dgm:t>
    </dgm:pt>
    <dgm:pt modelId="{1D151DF0-7388-4766-A5AA-8CF6E4163D51}">
      <dgm:prSet/>
      <dgm:spPr/>
      <dgm:t>
        <a:bodyPr/>
        <a:lstStyle/>
        <a:p>
          <a:r>
            <a:rPr lang="en-US" b="1"/>
            <a:t>Projects for Assistance in Transition from Homelessness </a:t>
          </a:r>
          <a:r>
            <a:rPr lang="en-US"/>
            <a:t>(PATH): Substance Abuse and Mental Health Services Administration (SAMHSA)</a:t>
          </a:r>
        </a:p>
      </dgm:t>
    </dgm:pt>
    <dgm:pt modelId="{026C4721-44D8-4B5F-8D80-30FE676A97FC}" type="parTrans" cxnId="{8B3CCEB3-4219-42C9-9809-7CE819BCAE4A}">
      <dgm:prSet/>
      <dgm:spPr/>
      <dgm:t>
        <a:bodyPr/>
        <a:lstStyle/>
        <a:p>
          <a:endParaRPr lang="en-US"/>
        </a:p>
      </dgm:t>
    </dgm:pt>
    <dgm:pt modelId="{998339FF-C16D-45C3-AC8F-E4028A7A94B5}" type="sibTrans" cxnId="{8B3CCEB3-4219-42C9-9809-7CE819BCAE4A}">
      <dgm:prSet/>
      <dgm:spPr/>
      <dgm:t>
        <a:bodyPr/>
        <a:lstStyle/>
        <a:p>
          <a:endParaRPr lang="en-US"/>
        </a:p>
      </dgm:t>
    </dgm:pt>
    <dgm:pt modelId="{F603957C-93F5-4E13-8494-C33F08889A99}">
      <dgm:prSet/>
      <dgm:spPr/>
      <dgm:t>
        <a:bodyPr/>
        <a:lstStyle/>
        <a:p>
          <a:r>
            <a:rPr lang="en-US" b="1"/>
            <a:t>Cooperative Agreements to Benefit Homeless Individuals </a:t>
          </a:r>
          <a:r>
            <a:rPr lang="en-US"/>
            <a:t>(CABHI): Substance Abuse and Mental Health Services Administration (SAMHSA)</a:t>
          </a:r>
        </a:p>
      </dgm:t>
    </dgm:pt>
    <dgm:pt modelId="{FFFB6B40-DDEC-4602-B8F8-775CFF9C9D59}" type="parTrans" cxnId="{E3CA2D8E-3277-41FA-96F1-69DEA97E049E}">
      <dgm:prSet/>
      <dgm:spPr/>
      <dgm:t>
        <a:bodyPr/>
        <a:lstStyle/>
        <a:p>
          <a:endParaRPr lang="en-US"/>
        </a:p>
      </dgm:t>
    </dgm:pt>
    <dgm:pt modelId="{EB664567-AA09-413F-B865-3B5D9DDF2C7D}" type="sibTrans" cxnId="{E3CA2D8E-3277-41FA-96F1-69DEA97E049E}">
      <dgm:prSet/>
      <dgm:spPr/>
      <dgm:t>
        <a:bodyPr/>
        <a:lstStyle/>
        <a:p>
          <a:endParaRPr lang="en-US"/>
        </a:p>
      </dgm:t>
    </dgm:pt>
    <dgm:pt modelId="{2547B23B-2F0E-544E-A807-DF29E10CC7DC}" type="pres">
      <dgm:prSet presAssocID="{6176878B-46A6-43A4-89EC-BB757BF506FF}" presName="linear" presStyleCnt="0">
        <dgm:presLayoutVars>
          <dgm:animLvl val="lvl"/>
          <dgm:resizeHandles val="exact"/>
        </dgm:presLayoutVars>
      </dgm:prSet>
      <dgm:spPr/>
    </dgm:pt>
    <dgm:pt modelId="{02F57BA3-2DF6-3442-B807-9EDE9CCFC8FD}" type="pres">
      <dgm:prSet presAssocID="{4DD9B6C8-6FE9-4D21-9BBF-60E1F1DC8AF3}" presName="parentText" presStyleLbl="node1" presStyleIdx="0" presStyleCnt="2">
        <dgm:presLayoutVars>
          <dgm:chMax val="0"/>
          <dgm:bulletEnabled val="1"/>
        </dgm:presLayoutVars>
      </dgm:prSet>
      <dgm:spPr/>
    </dgm:pt>
    <dgm:pt modelId="{81FD6B27-5CD1-304F-9664-914D5136648A}" type="pres">
      <dgm:prSet presAssocID="{4DD9B6C8-6FE9-4D21-9BBF-60E1F1DC8AF3}" presName="childText" presStyleLbl="revTx" presStyleIdx="0" presStyleCnt="2">
        <dgm:presLayoutVars>
          <dgm:bulletEnabled val="1"/>
        </dgm:presLayoutVars>
      </dgm:prSet>
      <dgm:spPr/>
    </dgm:pt>
    <dgm:pt modelId="{2EE62BD7-5418-1D44-B939-6149F07C9434}" type="pres">
      <dgm:prSet presAssocID="{6CB56614-93CC-4B57-887E-5A6F1AE5C44B}" presName="parentText" presStyleLbl="node1" presStyleIdx="1" presStyleCnt="2">
        <dgm:presLayoutVars>
          <dgm:chMax val="0"/>
          <dgm:bulletEnabled val="1"/>
        </dgm:presLayoutVars>
      </dgm:prSet>
      <dgm:spPr/>
    </dgm:pt>
    <dgm:pt modelId="{8964A47F-AF38-2440-8F03-140A4DD6871A}" type="pres">
      <dgm:prSet presAssocID="{6CB56614-93CC-4B57-887E-5A6F1AE5C44B}" presName="childText" presStyleLbl="revTx" presStyleIdx="1" presStyleCnt="2">
        <dgm:presLayoutVars>
          <dgm:bulletEnabled val="1"/>
        </dgm:presLayoutVars>
      </dgm:prSet>
      <dgm:spPr/>
    </dgm:pt>
  </dgm:ptLst>
  <dgm:cxnLst>
    <dgm:cxn modelId="{4C87BE07-7A35-7C41-9E65-D10E358D86F8}" type="presOf" srcId="{6176878B-46A6-43A4-89EC-BB757BF506FF}" destId="{2547B23B-2F0E-544E-A807-DF29E10CC7DC}" srcOrd="0" destOrd="0" presId="urn:microsoft.com/office/officeart/2005/8/layout/vList2"/>
    <dgm:cxn modelId="{7C39DB56-FAC0-4696-A552-A81C17C969BC}" srcId="{6176878B-46A6-43A4-89EC-BB757BF506FF}" destId="{4DD9B6C8-6FE9-4D21-9BBF-60E1F1DC8AF3}" srcOrd="0" destOrd="0" parTransId="{D0950B26-D711-44D7-986E-7A57CE058DFE}" sibTransId="{05871C2A-1913-41B7-B4AF-ECF64F172E73}"/>
    <dgm:cxn modelId="{D56FD257-5195-2B48-B499-BF557772BAA0}" type="presOf" srcId="{1D151DF0-7388-4766-A5AA-8CF6E4163D51}" destId="{8964A47F-AF38-2440-8F03-140A4DD6871A}" srcOrd="0" destOrd="0" presId="urn:microsoft.com/office/officeart/2005/8/layout/vList2"/>
    <dgm:cxn modelId="{005C985D-8D5C-4D47-8BB2-9E0E3A28B70F}" type="presOf" srcId="{F603957C-93F5-4E13-8494-C33F08889A99}" destId="{8964A47F-AF38-2440-8F03-140A4DD6871A}" srcOrd="0" destOrd="1" presId="urn:microsoft.com/office/officeart/2005/8/layout/vList2"/>
    <dgm:cxn modelId="{4B0B655F-6BB7-430D-BC0D-15FEBB40B42C}" srcId="{4DD9B6C8-6FE9-4D21-9BBF-60E1F1DC8AF3}" destId="{E97E7D4A-9194-4CB5-9B68-9DC4E9193BCC}" srcOrd="1" destOrd="0" parTransId="{F7D7B03F-656A-451C-8323-22CA8C5384AC}" sibTransId="{1521B255-20FB-4F27-B728-D9A157F2BFE2}"/>
    <dgm:cxn modelId="{6059216C-D99A-460C-9228-043E8F73CF13}" srcId="{4DD9B6C8-6FE9-4D21-9BBF-60E1F1DC8AF3}" destId="{3CD078A8-FB50-480B-B23E-4E11CBB3C205}" srcOrd="0" destOrd="0" parTransId="{7A7A75AA-BB83-4E2E-BB48-68867B53CF63}" sibTransId="{CC29DF04-E4D4-4966-87B0-E8C2DFF3E92C}"/>
    <dgm:cxn modelId="{FACE3C73-1508-FD48-AA57-9AB3FB754FD8}" type="presOf" srcId="{4DD9B6C8-6FE9-4D21-9BBF-60E1F1DC8AF3}" destId="{02F57BA3-2DF6-3442-B807-9EDE9CCFC8FD}" srcOrd="0" destOrd="0" presId="urn:microsoft.com/office/officeart/2005/8/layout/vList2"/>
    <dgm:cxn modelId="{50834288-0B4F-6C44-B685-EE8C14C5BE8D}" type="presOf" srcId="{E97E7D4A-9194-4CB5-9B68-9DC4E9193BCC}" destId="{81FD6B27-5CD1-304F-9664-914D5136648A}" srcOrd="0" destOrd="1" presId="urn:microsoft.com/office/officeart/2005/8/layout/vList2"/>
    <dgm:cxn modelId="{E3CA2D8E-3277-41FA-96F1-69DEA97E049E}" srcId="{6CB56614-93CC-4B57-887E-5A6F1AE5C44B}" destId="{F603957C-93F5-4E13-8494-C33F08889A99}" srcOrd="1" destOrd="0" parTransId="{FFFB6B40-DDEC-4602-B8F8-775CFF9C9D59}" sibTransId="{EB664567-AA09-413F-B865-3B5D9DDF2C7D}"/>
    <dgm:cxn modelId="{8B3CCEB3-4219-42C9-9809-7CE819BCAE4A}" srcId="{6CB56614-93CC-4B57-887E-5A6F1AE5C44B}" destId="{1D151DF0-7388-4766-A5AA-8CF6E4163D51}" srcOrd="0" destOrd="0" parTransId="{026C4721-44D8-4B5F-8D80-30FE676A97FC}" sibTransId="{998339FF-C16D-45C3-AC8F-E4028A7A94B5}"/>
    <dgm:cxn modelId="{E4225CD2-D4C5-40AE-AA70-03151ECF9479}" srcId="{6176878B-46A6-43A4-89EC-BB757BF506FF}" destId="{6CB56614-93CC-4B57-887E-5A6F1AE5C44B}" srcOrd="1" destOrd="0" parTransId="{8F057354-FD25-482F-8907-81B92A950D89}" sibTransId="{43AF152E-C4EF-465F-9E4A-62C1DA558455}"/>
    <dgm:cxn modelId="{F05DD1DA-49B8-2C4C-82A9-88CCC0152203}" type="presOf" srcId="{3CD078A8-FB50-480B-B23E-4E11CBB3C205}" destId="{81FD6B27-5CD1-304F-9664-914D5136648A}" srcOrd="0" destOrd="0" presId="urn:microsoft.com/office/officeart/2005/8/layout/vList2"/>
    <dgm:cxn modelId="{971194E9-8657-C44C-ABC3-B315EFDA553C}" type="presOf" srcId="{6CB56614-93CC-4B57-887E-5A6F1AE5C44B}" destId="{2EE62BD7-5418-1D44-B939-6149F07C9434}" srcOrd="0" destOrd="0" presId="urn:microsoft.com/office/officeart/2005/8/layout/vList2"/>
    <dgm:cxn modelId="{478E0EED-EA52-3D49-B37D-EAA10CCF6DC2}" type="presParOf" srcId="{2547B23B-2F0E-544E-A807-DF29E10CC7DC}" destId="{02F57BA3-2DF6-3442-B807-9EDE9CCFC8FD}" srcOrd="0" destOrd="0" presId="urn:microsoft.com/office/officeart/2005/8/layout/vList2"/>
    <dgm:cxn modelId="{FD9EA86F-58D8-6E4B-814D-C934637AE56F}" type="presParOf" srcId="{2547B23B-2F0E-544E-A807-DF29E10CC7DC}" destId="{81FD6B27-5CD1-304F-9664-914D5136648A}" srcOrd="1" destOrd="0" presId="urn:microsoft.com/office/officeart/2005/8/layout/vList2"/>
    <dgm:cxn modelId="{26C60CE0-E4E5-8E48-A30D-BD8C37546695}" type="presParOf" srcId="{2547B23B-2F0E-544E-A807-DF29E10CC7DC}" destId="{2EE62BD7-5418-1D44-B939-6149F07C9434}" srcOrd="2" destOrd="0" presId="urn:microsoft.com/office/officeart/2005/8/layout/vList2"/>
    <dgm:cxn modelId="{7234BB8F-1002-9545-BC76-963524DB7A48}" type="presParOf" srcId="{2547B23B-2F0E-544E-A807-DF29E10CC7DC}" destId="{8964A47F-AF38-2440-8F03-140A4DD6871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68EF4C9-5228-413F-AC51-1632BCDBA1AE}" type="doc">
      <dgm:prSet loTypeId="urn:microsoft.com/office/officeart/2005/8/layout/vList5" loCatId="list" qsTypeId="urn:microsoft.com/office/officeart/2005/8/quickstyle/simple2#2" qsCatId="simple" csTypeId="urn:microsoft.com/office/officeart/2005/8/colors/accent3_2#1" csCatId="accent3"/>
      <dgm:spPr/>
      <dgm:t>
        <a:bodyPr/>
        <a:lstStyle/>
        <a:p>
          <a:endParaRPr lang="en-US"/>
        </a:p>
      </dgm:t>
    </dgm:pt>
    <dgm:pt modelId="{E55F4373-4333-4A5B-A5AE-C58ACD6060D9}">
      <dgm:prSet/>
      <dgm:spPr/>
      <dgm:t>
        <a:bodyPr/>
        <a:lstStyle/>
        <a:p>
          <a:r>
            <a:rPr lang="en-US" b="1"/>
            <a:t>State or Local Government</a:t>
          </a:r>
          <a:endParaRPr lang="en-US"/>
        </a:p>
      </dgm:t>
    </dgm:pt>
    <dgm:pt modelId="{E3DED791-F28B-4EF0-82DF-171F76A1B2AF}" type="parTrans" cxnId="{43D52511-DD34-4A89-853F-5506F21BABCC}">
      <dgm:prSet/>
      <dgm:spPr/>
      <dgm:t>
        <a:bodyPr/>
        <a:lstStyle/>
        <a:p>
          <a:endParaRPr lang="en-US"/>
        </a:p>
      </dgm:t>
    </dgm:pt>
    <dgm:pt modelId="{54FE1B6E-C1C9-49E6-987E-41609E5E4857}" type="sibTrans" cxnId="{43D52511-DD34-4A89-853F-5506F21BABCC}">
      <dgm:prSet/>
      <dgm:spPr/>
      <dgm:t>
        <a:bodyPr/>
        <a:lstStyle/>
        <a:p>
          <a:endParaRPr lang="en-US"/>
        </a:p>
      </dgm:t>
    </dgm:pt>
    <dgm:pt modelId="{2DF6D2A1-6019-4570-8E1F-00589DD97017}">
      <dgm:prSet/>
      <dgm:spPr/>
      <dgm:t>
        <a:bodyPr/>
        <a:lstStyle/>
        <a:p>
          <a:r>
            <a:rPr lang="en-US"/>
            <a:t>HOME Investment Partnership Program (HOME)- time limited</a:t>
          </a:r>
        </a:p>
      </dgm:t>
    </dgm:pt>
    <dgm:pt modelId="{B24994D1-D9B5-471F-A725-F90B19DC09A0}" type="parTrans" cxnId="{5C50D727-3BF8-4358-A24B-7F2EFD566DA9}">
      <dgm:prSet/>
      <dgm:spPr/>
      <dgm:t>
        <a:bodyPr/>
        <a:lstStyle/>
        <a:p>
          <a:endParaRPr lang="en-US"/>
        </a:p>
      </dgm:t>
    </dgm:pt>
    <dgm:pt modelId="{C2FB6CB1-5525-4109-A7B3-6C8B49AFECF9}" type="sibTrans" cxnId="{5C50D727-3BF8-4358-A24B-7F2EFD566DA9}">
      <dgm:prSet/>
      <dgm:spPr/>
      <dgm:t>
        <a:bodyPr/>
        <a:lstStyle/>
        <a:p>
          <a:endParaRPr lang="en-US"/>
        </a:p>
      </dgm:t>
    </dgm:pt>
    <dgm:pt modelId="{FB41F79B-C58D-40ED-A218-A05A2DB1717A}">
      <dgm:prSet/>
      <dgm:spPr/>
      <dgm:t>
        <a:bodyPr/>
        <a:lstStyle/>
        <a:p>
          <a:r>
            <a:rPr lang="en-US" dirty="0"/>
            <a:t>Some Medicaid funded transitional rent programs- Section 1115 Demonstration Waiver- time limited- currently limited to Arizona, California, Oregon, Vermont, New York; some other states provide housing navigation and tenancy services to assist eligible recipients to obtain and maintain housing</a:t>
          </a:r>
        </a:p>
      </dgm:t>
    </dgm:pt>
    <dgm:pt modelId="{3D7670B8-EFA8-49E2-9C33-9DE3B111012D}" type="parTrans" cxnId="{72DB7256-A740-48B8-B1B6-B7A7C7AEB170}">
      <dgm:prSet/>
      <dgm:spPr/>
      <dgm:t>
        <a:bodyPr/>
        <a:lstStyle/>
        <a:p>
          <a:endParaRPr lang="en-US"/>
        </a:p>
      </dgm:t>
    </dgm:pt>
    <dgm:pt modelId="{035FC08E-C4F2-48E1-9302-8728B5DFF451}" type="sibTrans" cxnId="{72DB7256-A740-48B8-B1B6-B7A7C7AEB170}">
      <dgm:prSet/>
      <dgm:spPr/>
      <dgm:t>
        <a:bodyPr/>
        <a:lstStyle/>
        <a:p>
          <a:endParaRPr lang="en-US"/>
        </a:p>
      </dgm:t>
    </dgm:pt>
    <dgm:pt modelId="{6FCCD74B-38E5-4158-BCA2-2E46E5815843}">
      <dgm:prSet/>
      <dgm:spPr/>
      <dgm:t>
        <a:bodyPr/>
        <a:lstStyle/>
        <a:p>
          <a:r>
            <a:rPr lang="en-US" b="1"/>
            <a:t>Public Housing Authority</a:t>
          </a:r>
          <a:endParaRPr lang="en-US"/>
        </a:p>
      </dgm:t>
    </dgm:pt>
    <dgm:pt modelId="{5A5845C0-FAD5-4331-9F87-A2FA92102A3A}" type="parTrans" cxnId="{A98543AC-3F8B-4DF2-8D0F-BAC4ED9BE4CF}">
      <dgm:prSet/>
      <dgm:spPr/>
      <dgm:t>
        <a:bodyPr/>
        <a:lstStyle/>
        <a:p>
          <a:endParaRPr lang="en-US"/>
        </a:p>
      </dgm:t>
    </dgm:pt>
    <dgm:pt modelId="{417747D3-F24E-4B75-A241-23A202D7983B}" type="sibTrans" cxnId="{A98543AC-3F8B-4DF2-8D0F-BAC4ED9BE4CF}">
      <dgm:prSet/>
      <dgm:spPr/>
      <dgm:t>
        <a:bodyPr/>
        <a:lstStyle/>
        <a:p>
          <a:endParaRPr lang="en-US"/>
        </a:p>
      </dgm:t>
    </dgm:pt>
    <dgm:pt modelId="{5FEC262B-816F-4B05-AF91-5538768CCBE0}">
      <dgm:prSet/>
      <dgm:spPr/>
      <dgm:t>
        <a:bodyPr/>
        <a:lstStyle/>
        <a:p>
          <a:r>
            <a:rPr lang="en-US"/>
            <a:t>Housing Choice Voucher Program</a:t>
          </a:r>
        </a:p>
      </dgm:t>
    </dgm:pt>
    <dgm:pt modelId="{9377D16D-2F1D-474E-A4E3-3626DABCBB98}" type="parTrans" cxnId="{60429C88-BA22-4ABF-8E67-8974C3173FC1}">
      <dgm:prSet/>
      <dgm:spPr/>
      <dgm:t>
        <a:bodyPr/>
        <a:lstStyle/>
        <a:p>
          <a:endParaRPr lang="en-US"/>
        </a:p>
      </dgm:t>
    </dgm:pt>
    <dgm:pt modelId="{F96D3734-F552-4F31-BBA3-92567E48D199}" type="sibTrans" cxnId="{60429C88-BA22-4ABF-8E67-8974C3173FC1}">
      <dgm:prSet/>
      <dgm:spPr/>
      <dgm:t>
        <a:bodyPr/>
        <a:lstStyle/>
        <a:p>
          <a:endParaRPr lang="en-US"/>
        </a:p>
      </dgm:t>
    </dgm:pt>
    <dgm:pt modelId="{A6DA970B-0699-454B-8C62-9FF60E7FA627}">
      <dgm:prSet/>
      <dgm:spPr/>
      <dgm:t>
        <a:bodyPr/>
        <a:lstStyle/>
        <a:p>
          <a:r>
            <a:rPr lang="en-US"/>
            <a:t>Mainstream Voucher Program- People with Disabilities</a:t>
          </a:r>
        </a:p>
      </dgm:t>
    </dgm:pt>
    <dgm:pt modelId="{DB804C88-3F0E-4BC8-B2DB-E3E82629C548}" type="parTrans" cxnId="{682BED0E-82C5-4771-815A-0B98B0BEDE82}">
      <dgm:prSet/>
      <dgm:spPr/>
      <dgm:t>
        <a:bodyPr/>
        <a:lstStyle/>
        <a:p>
          <a:endParaRPr lang="en-US"/>
        </a:p>
      </dgm:t>
    </dgm:pt>
    <dgm:pt modelId="{C37FA76A-919A-4DD7-85B0-5896F92D4453}" type="sibTrans" cxnId="{682BED0E-82C5-4771-815A-0B98B0BEDE82}">
      <dgm:prSet/>
      <dgm:spPr/>
      <dgm:t>
        <a:bodyPr/>
        <a:lstStyle/>
        <a:p>
          <a:endParaRPr lang="en-US"/>
        </a:p>
      </dgm:t>
    </dgm:pt>
    <dgm:pt modelId="{A91F80AB-0C48-44DE-925B-0D6FF7E2DED3}">
      <dgm:prSet/>
      <dgm:spPr/>
      <dgm:t>
        <a:bodyPr/>
        <a:lstStyle/>
        <a:p>
          <a:r>
            <a:rPr lang="en-US"/>
            <a:t>VASH- Veterans</a:t>
          </a:r>
        </a:p>
      </dgm:t>
    </dgm:pt>
    <dgm:pt modelId="{2720EE2A-2CAF-4183-AB74-B7C93B87B4EF}" type="parTrans" cxnId="{3BF2A0F1-5477-41C9-8187-13C9E0584468}">
      <dgm:prSet/>
      <dgm:spPr/>
      <dgm:t>
        <a:bodyPr/>
        <a:lstStyle/>
        <a:p>
          <a:endParaRPr lang="en-US"/>
        </a:p>
      </dgm:t>
    </dgm:pt>
    <dgm:pt modelId="{E23DD7B3-17E2-4124-8CFA-5917DCCB9BB1}" type="sibTrans" cxnId="{3BF2A0F1-5477-41C9-8187-13C9E0584468}">
      <dgm:prSet/>
      <dgm:spPr/>
      <dgm:t>
        <a:bodyPr/>
        <a:lstStyle/>
        <a:p>
          <a:endParaRPr lang="en-US"/>
        </a:p>
      </dgm:t>
    </dgm:pt>
    <dgm:pt modelId="{B2A2EA39-7722-DE42-89DA-811E3DBEDF5A}" type="pres">
      <dgm:prSet presAssocID="{B68EF4C9-5228-413F-AC51-1632BCDBA1AE}" presName="Name0" presStyleCnt="0">
        <dgm:presLayoutVars>
          <dgm:dir/>
          <dgm:animLvl val="lvl"/>
          <dgm:resizeHandles val="exact"/>
        </dgm:presLayoutVars>
      </dgm:prSet>
      <dgm:spPr/>
    </dgm:pt>
    <dgm:pt modelId="{62C87039-04B9-1C49-BF10-F32683E5DE76}" type="pres">
      <dgm:prSet presAssocID="{E55F4373-4333-4A5B-A5AE-C58ACD6060D9}" presName="linNode" presStyleCnt="0"/>
      <dgm:spPr/>
    </dgm:pt>
    <dgm:pt modelId="{03C68449-3C6F-E14B-89FD-3DC41BA53BB7}" type="pres">
      <dgm:prSet presAssocID="{E55F4373-4333-4A5B-A5AE-C58ACD6060D9}" presName="parentText" presStyleLbl="node1" presStyleIdx="0" presStyleCnt="2">
        <dgm:presLayoutVars>
          <dgm:chMax val="1"/>
          <dgm:bulletEnabled val="1"/>
        </dgm:presLayoutVars>
      </dgm:prSet>
      <dgm:spPr/>
    </dgm:pt>
    <dgm:pt modelId="{00EA23BF-E3E6-924D-997A-CF345C5F980C}" type="pres">
      <dgm:prSet presAssocID="{E55F4373-4333-4A5B-A5AE-C58ACD6060D9}" presName="descendantText" presStyleLbl="alignAccFollowNode1" presStyleIdx="0" presStyleCnt="2">
        <dgm:presLayoutVars>
          <dgm:bulletEnabled val="1"/>
        </dgm:presLayoutVars>
      </dgm:prSet>
      <dgm:spPr/>
    </dgm:pt>
    <dgm:pt modelId="{D28B3FF5-6F9B-FF4E-B339-D06A4FC964B0}" type="pres">
      <dgm:prSet presAssocID="{54FE1B6E-C1C9-49E6-987E-41609E5E4857}" presName="sp" presStyleCnt="0"/>
      <dgm:spPr/>
    </dgm:pt>
    <dgm:pt modelId="{DF08C0CB-B062-6B4C-AF41-999AE99FB75C}" type="pres">
      <dgm:prSet presAssocID="{6FCCD74B-38E5-4158-BCA2-2E46E5815843}" presName="linNode" presStyleCnt="0"/>
      <dgm:spPr/>
    </dgm:pt>
    <dgm:pt modelId="{955EC30C-0865-4043-AE0A-8E1C41A8A1B6}" type="pres">
      <dgm:prSet presAssocID="{6FCCD74B-38E5-4158-BCA2-2E46E5815843}" presName="parentText" presStyleLbl="node1" presStyleIdx="1" presStyleCnt="2">
        <dgm:presLayoutVars>
          <dgm:chMax val="1"/>
          <dgm:bulletEnabled val="1"/>
        </dgm:presLayoutVars>
      </dgm:prSet>
      <dgm:spPr/>
    </dgm:pt>
    <dgm:pt modelId="{1978D3C6-7AEA-8F43-818F-D130816FC856}" type="pres">
      <dgm:prSet presAssocID="{6FCCD74B-38E5-4158-BCA2-2E46E5815843}" presName="descendantText" presStyleLbl="alignAccFollowNode1" presStyleIdx="1" presStyleCnt="2">
        <dgm:presLayoutVars>
          <dgm:bulletEnabled val="1"/>
        </dgm:presLayoutVars>
      </dgm:prSet>
      <dgm:spPr/>
    </dgm:pt>
  </dgm:ptLst>
  <dgm:cxnLst>
    <dgm:cxn modelId="{79B7B200-0368-D543-9760-031A8A7B0312}" type="presOf" srcId="{FB41F79B-C58D-40ED-A218-A05A2DB1717A}" destId="{00EA23BF-E3E6-924D-997A-CF345C5F980C}" srcOrd="0" destOrd="1" presId="urn:microsoft.com/office/officeart/2005/8/layout/vList5"/>
    <dgm:cxn modelId="{56A3F200-6874-4645-8F8F-E3AF1B5B18F2}" type="presOf" srcId="{5FEC262B-816F-4B05-AF91-5538768CCBE0}" destId="{1978D3C6-7AEA-8F43-818F-D130816FC856}" srcOrd="0" destOrd="0" presId="urn:microsoft.com/office/officeart/2005/8/layout/vList5"/>
    <dgm:cxn modelId="{682BED0E-82C5-4771-815A-0B98B0BEDE82}" srcId="{6FCCD74B-38E5-4158-BCA2-2E46E5815843}" destId="{A6DA970B-0699-454B-8C62-9FF60E7FA627}" srcOrd="1" destOrd="0" parTransId="{DB804C88-3F0E-4BC8-B2DB-E3E82629C548}" sibTransId="{C37FA76A-919A-4DD7-85B0-5896F92D4453}"/>
    <dgm:cxn modelId="{43D52511-DD34-4A89-853F-5506F21BABCC}" srcId="{B68EF4C9-5228-413F-AC51-1632BCDBA1AE}" destId="{E55F4373-4333-4A5B-A5AE-C58ACD6060D9}" srcOrd="0" destOrd="0" parTransId="{E3DED791-F28B-4EF0-82DF-171F76A1B2AF}" sibTransId="{54FE1B6E-C1C9-49E6-987E-41609E5E4857}"/>
    <dgm:cxn modelId="{BB0DC323-12D3-854E-910C-45744294BB42}" type="presOf" srcId="{A6DA970B-0699-454B-8C62-9FF60E7FA627}" destId="{1978D3C6-7AEA-8F43-818F-D130816FC856}" srcOrd="0" destOrd="1" presId="urn:microsoft.com/office/officeart/2005/8/layout/vList5"/>
    <dgm:cxn modelId="{EF650C24-1BC8-6A48-95F8-FDC46382B4FD}" type="presOf" srcId="{B68EF4C9-5228-413F-AC51-1632BCDBA1AE}" destId="{B2A2EA39-7722-DE42-89DA-811E3DBEDF5A}" srcOrd="0" destOrd="0" presId="urn:microsoft.com/office/officeart/2005/8/layout/vList5"/>
    <dgm:cxn modelId="{5C50D727-3BF8-4358-A24B-7F2EFD566DA9}" srcId="{E55F4373-4333-4A5B-A5AE-C58ACD6060D9}" destId="{2DF6D2A1-6019-4570-8E1F-00589DD97017}" srcOrd="0" destOrd="0" parTransId="{B24994D1-D9B5-471F-A725-F90B19DC09A0}" sibTransId="{C2FB6CB1-5525-4109-A7B3-6C8B49AFECF9}"/>
    <dgm:cxn modelId="{05C9204C-DCD4-3846-B265-117311A0D81D}" type="presOf" srcId="{E55F4373-4333-4A5B-A5AE-C58ACD6060D9}" destId="{03C68449-3C6F-E14B-89FD-3DC41BA53BB7}" srcOrd="0" destOrd="0" presId="urn:microsoft.com/office/officeart/2005/8/layout/vList5"/>
    <dgm:cxn modelId="{72DB7256-A740-48B8-B1B6-B7A7C7AEB170}" srcId="{E55F4373-4333-4A5B-A5AE-C58ACD6060D9}" destId="{FB41F79B-C58D-40ED-A218-A05A2DB1717A}" srcOrd="1" destOrd="0" parTransId="{3D7670B8-EFA8-49E2-9C33-9DE3B111012D}" sibTransId="{035FC08E-C4F2-48E1-9302-8728B5DFF451}"/>
    <dgm:cxn modelId="{60429C88-BA22-4ABF-8E67-8974C3173FC1}" srcId="{6FCCD74B-38E5-4158-BCA2-2E46E5815843}" destId="{5FEC262B-816F-4B05-AF91-5538768CCBE0}" srcOrd="0" destOrd="0" parTransId="{9377D16D-2F1D-474E-A4E3-3626DABCBB98}" sibTransId="{F96D3734-F552-4F31-BBA3-92567E48D199}"/>
    <dgm:cxn modelId="{D9488690-B9D7-CE42-A73A-333D14412D29}" type="presOf" srcId="{A91F80AB-0C48-44DE-925B-0D6FF7E2DED3}" destId="{1978D3C6-7AEA-8F43-818F-D130816FC856}" srcOrd="0" destOrd="2" presId="urn:microsoft.com/office/officeart/2005/8/layout/vList5"/>
    <dgm:cxn modelId="{A98543AC-3F8B-4DF2-8D0F-BAC4ED9BE4CF}" srcId="{B68EF4C9-5228-413F-AC51-1632BCDBA1AE}" destId="{6FCCD74B-38E5-4158-BCA2-2E46E5815843}" srcOrd="1" destOrd="0" parTransId="{5A5845C0-FAD5-4331-9F87-A2FA92102A3A}" sibTransId="{417747D3-F24E-4B75-A241-23A202D7983B}"/>
    <dgm:cxn modelId="{0B2206D7-B715-084C-8CE4-B5B19592A664}" type="presOf" srcId="{6FCCD74B-38E5-4158-BCA2-2E46E5815843}" destId="{955EC30C-0865-4043-AE0A-8E1C41A8A1B6}" srcOrd="0" destOrd="0" presId="urn:microsoft.com/office/officeart/2005/8/layout/vList5"/>
    <dgm:cxn modelId="{3BF2A0F1-5477-41C9-8187-13C9E0584468}" srcId="{6FCCD74B-38E5-4158-BCA2-2E46E5815843}" destId="{A91F80AB-0C48-44DE-925B-0D6FF7E2DED3}" srcOrd="2" destOrd="0" parTransId="{2720EE2A-2CAF-4183-AB74-B7C93B87B4EF}" sibTransId="{E23DD7B3-17E2-4124-8CFA-5917DCCB9BB1}"/>
    <dgm:cxn modelId="{27D5D6FA-01D3-D142-8EE0-9159A8DD4DCD}" type="presOf" srcId="{2DF6D2A1-6019-4570-8E1F-00589DD97017}" destId="{00EA23BF-E3E6-924D-997A-CF345C5F980C}" srcOrd="0" destOrd="0" presId="urn:microsoft.com/office/officeart/2005/8/layout/vList5"/>
    <dgm:cxn modelId="{B063955F-6445-7B4A-A0BC-373ED56FBF19}" type="presParOf" srcId="{B2A2EA39-7722-DE42-89DA-811E3DBEDF5A}" destId="{62C87039-04B9-1C49-BF10-F32683E5DE76}" srcOrd="0" destOrd="0" presId="urn:microsoft.com/office/officeart/2005/8/layout/vList5"/>
    <dgm:cxn modelId="{ECEF1D08-85EB-F140-9F54-43FA6F83BD9D}" type="presParOf" srcId="{62C87039-04B9-1C49-BF10-F32683E5DE76}" destId="{03C68449-3C6F-E14B-89FD-3DC41BA53BB7}" srcOrd="0" destOrd="0" presId="urn:microsoft.com/office/officeart/2005/8/layout/vList5"/>
    <dgm:cxn modelId="{663A4414-F5CC-F347-9280-576DB9810C65}" type="presParOf" srcId="{62C87039-04B9-1C49-BF10-F32683E5DE76}" destId="{00EA23BF-E3E6-924D-997A-CF345C5F980C}" srcOrd="1" destOrd="0" presId="urn:microsoft.com/office/officeart/2005/8/layout/vList5"/>
    <dgm:cxn modelId="{50AFC1EC-D53A-D544-9CE0-5C29521F4F9D}" type="presParOf" srcId="{B2A2EA39-7722-DE42-89DA-811E3DBEDF5A}" destId="{D28B3FF5-6F9B-FF4E-B339-D06A4FC964B0}" srcOrd="1" destOrd="0" presId="urn:microsoft.com/office/officeart/2005/8/layout/vList5"/>
    <dgm:cxn modelId="{68865210-6ECD-834A-AE7F-6C41D2ECAD32}" type="presParOf" srcId="{B2A2EA39-7722-DE42-89DA-811E3DBEDF5A}" destId="{DF08C0CB-B062-6B4C-AF41-999AE99FB75C}" srcOrd="2" destOrd="0" presId="urn:microsoft.com/office/officeart/2005/8/layout/vList5"/>
    <dgm:cxn modelId="{B25B903E-FE7B-BB4B-913A-E5F12F04DCD9}" type="presParOf" srcId="{DF08C0CB-B062-6B4C-AF41-999AE99FB75C}" destId="{955EC30C-0865-4043-AE0A-8E1C41A8A1B6}" srcOrd="0" destOrd="0" presId="urn:microsoft.com/office/officeart/2005/8/layout/vList5"/>
    <dgm:cxn modelId="{632F3E82-C76C-7F49-B2FC-F9508BE2F56F}" type="presParOf" srcId="{DF08C0CB-B062-6B4C-AF41-999AE99FB75C}" destId="{1978D3C6-7AEA-8F43-818F-D130816FC85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7D68FAB-43B8-4DCC-8D26-E206F50E7DD8}" type="doc">
      <dgm:prSet loTypeId="urn:microsoft.com/office/officeart/2005/8/layout/vList2" loCatId="list" qsTypeId="urn:microsoft.com/office/officeart/2005/8/quickstyle/simple1#6" qsCatId="simple" csTypeId="urn:microsoft.com/office/officeart/2005/8/colors/accent1_2#5" csCatId="accent1" phldr="1"/>
      <dgm:spPr/>
      <dgm:t>
        <a:bodyPr/>
        <a:lstStyle/>
        <a:p>
          <a:endParaRPr lang="en-US"/>
        </a:p>
      </dgm:t>
    </dgm:pt>
    <dgm:pt modelId="{E84508C4-1C41-4EAA-8950-0172B2B3E71C}">
      <dgm:prSet/>
      <dgm:spPr>
        <a:solidFill>
          <a:schemeClr val="accent5"/>
        </a:solidFill>
      </dgm:spPr>
      <dgm:t>
        <a:bodyPr/>
        <a:lstStyle/>
        <a:p>
          <a:r>
            <a:rPr lang="en-US"/>
            <a:t>Low Income Housing Development Tax Credits (LIHTC)</a:t>
          </a:r>
        </a:p>
      </dgm:t>
    </dgm:pt>
    <dgm:pt modelId="{0FFD4AB3-CE58-48FB-98A6-DD2D3D1A371D}" type="parTrans" cxnId="{CB84CA82-C729-4E31-9E82-674D95C4A254}">
      <dgm:prSet/>
      <dgm:spPr/>
      <dgm:t>
        <a:bodyPr/>
        <a:lstStyle/>
        <a:p>
          <a:endParaRPr lang="en-US"/>
        </a:p>
      </dgm:t>
    </dgm:pt>
    <dgm:pt modelId="{5B5E2E5F-CC58-41A9-9A74-00F7678E69F8}" type="sibTrans" cxnId="{CB84CA82-C729-4E31-9E82-674D95C4A254}">
      <dgm:prSet/>
      <dgm:spPr/>
      <dgm:t>
        <a:bodyPr/>
        <a:lstStyle/>
        <a:p>
          <a:endParaRPr lang="en-US"/>
        </a:p>
      </dgm:t>
    </dgm:pt>
    <dgm:pt modelId="{A943DFBD-81B1-40A3-B9FE-9705BEB6B3BD}">
      <dgm:prSet/>
      <dgm:spPr>
        <a:solidFill>
          <a:schemeClr val="accent5"/>
        </a:solidFill>
      </dgm:spPr>
      <dgm:t>
        <a:bodyPr/>
        <a:lstStyle/>
        <a:p>
          <a:r>
            <a:rPr lang="en-US"/>
            <a:t>CoC Builds- Permanent Supportive Housing</a:t>
          </a:r>
        </a:p>
      </dgm:t>
    </dgm:pt>
    <dgm:pt modelId="{DDC1F40F-6918-4D90-AD34-A1D9FCF7960A}" type="parTrans" cxnId="{728127FE-FA4B-4EB4-80E6-4867764C0B2A}">
      <dgm:prSet/>
      <dgm:spPr/>
      <dgm:t>
        <a:bodyPr/>
        <a:lstStyle/>
        <a:p>
          <a:endParaRPr lang="en-US"/>
        </a:p>
      </dgm:t>
    </dgm:pt>
    <dgm:pt modelId="{78BA8859-17E4-4AAD-9B0D-48CF0AA71C83}" type="sibTrans" cxnId="{728127FE-FA4B-4EB4-80E6-4867764C0B2A}">
      <dgm:prSet/>
      <dgm:spPr/>
      <dgm:t>
        <a:bodyPr/>
        <a:lstStyle/>
        <a:p>
          <a:endParaRPr lang="en-US"/>
        </a:p>
      </dgm:t>
    </dgm:pt>
    <dgm:pt modelId="{79A0301B-44E9-4A6A-AF8E-DDD9169ECB7E}">
      <dgm:prSet/>
      <dgm:spPr>
        <a:solidFill>
          <a:schemeClr val="accent5"/>
        </a:solidFill>
      </dgm:spPr>
      <dgm:t>
        <a:bodyPr/>
        <a:lstStyle/>
        <a:p>
          <a:r>
            <a:rPr lang="en-US"/>
            <a:t>Home Investment Partnership Program (HOME)</a:t>
          </a:r>
        </a:p>
      </dgm:t>
    </dgm:pt>
    <dgm:pt modelId="{DC9CC7E6-662B-4044-A532-1793ED0C68DD}" type="parTrans" cxnId="{75257A64-B02E-4729-A8BC-9DF67544603B}">
      <dgm:prSet/>
      <dgm:spPr/>
      <dgm:t>
        <a:bodyPr/>
        <a:lstStyle/>
        <a:p>
          <a:endParaRPr lang="en-US"/>
        </a:p>
      </dgm:t>
    </dgm:pt>
    <dgm:pt modelId="{1AFEC69E-7CD8-4EF0-85AF-41DAE8216EBF}" type="sibTrans" cxnId="{75257A64-B02E-4729-A8BC-9DF67544603B}">
      <dgm:prSet/>
      <dgm:spPr/>
      <dgm:t>
        <a:bodyPr/>
        <a:lstStyle/>
        <a:p>
          <a:endParaRPr lang="en-US"/>
        </a:p>
      </dgm:t>
    </dgm:pt>
    <dgm:pt modelId="{55240C3C-A2DA-4931-A987-E532E60B7228}">
      <dgm:prSet/>
      <dgm:spPr>
        <a:solidFill>
          <a:schemeClr val="accent5"/>
        </a:solidFill>
      </dgm:spPr>
      <dgm:t>
        <a:bodyPr/>
        <a:lstStyle/>
        <a:p>
          <a:r>
            <a:rPr lang="en-US"/>
            <a:t>Affordable Housing Trust Fund </a:t>
          </a:r>
        </a:p>
      </dgm:t>
    </dgm:pt>
    <dgm:pt modelId="{52362AF2-C203-48D2-9E4F-21F813A53AE9}" type="parTrans" cxnId="{7CFC58BE-A7D6-4850-A076-7F0416B6C161}">
      <dgm:prSet/>
      <dgm:spPr/>
      <dgm:t>
        <a:bodyPr/>
        <a:lstStyle/>
        <a:p>
          <a:endParaRPr lang="en-US"/>
        </a:p>
      </dgm:t>
    </dgm:pt>
    <dgm:pt modelId="{0B6B2DC1-5678-4AED-AB77-CA97B06EA5E1}" type="sibTrans" cxnId="{7CFC58BE-A7D6-4850-A076-7F0416B6C161}">
      <dgm:prSet/>
      <dgm:spPr/>
      <dgm:t>
        <a:bodyPr/>
        <a:lstStyle/>
        <a:p>
          <a:endParaRPr lang="en-US"/>
        </a:p>
      </dgm:t>
    </dgm:pt>
    <dgm:pt modelId="{73F13F94-EF2A-472F-88C7-74748B4E124C}">
      <dgm:prSet/>
      <dgm:spPr>
        <a:solidFill>
          <a:schemeClr val="accent5"/>
        </a:solidFill>
      </dgm:spPr>
      <dgm:t>
        <a:bodyPr/>
        <a:lstStyle/>
        <a:p>
          <a:r>
            <a:rPr lang="en-US" dirty="0"/>
            <a:t>Community Development Block Grant (CDBG)</a:t>
          </a:r>
        </a:p>
      </dgm:t>
    </dgm:pt>
    <dgm:pt modelId="{0E325320-7108-43C1-A9B9-2D96C6E9108D}" type="parTrans" cxnId="{7C495FDA-F4C0-4CD9-8EF3-186F06D5B044}">
      <dgm:prSet/>
      <dgm:spPr/>
      <dgm:t>
        <a:bodyPr/>
        <a:lstStyle/>
        <a:p>
          <a:endParaRPr lang="en-US"/>
        </a:p>
      </dgm:t>
    </dgm:pt>
    <dgm:pt modelId="{D34A2B38-C1EF-4E4A-9402-725BBAD2B804}" type="sibTrans" cxnId="{7C495FDA-F4C0-4CD9-8EF3-186F06D5B044}">
      <dgm:prSet/>
      <dgm:spPr/>
      <dgm:t>
        <a:bodyPr/>
        <a:lstStyle/>
        <a:p>
          <a:endParaRPr lang="en-US"/>
        </a:p>
      </dgm:t>
    </dgm:pt>
    <dgm:pt modelId="{4E3D2CE4-4249-445D-99A9-FD0C16DCB0DF}">
      <dgm:prSet/>
      <dgm:spPr>
        <a:solidFill>
          <a:schemeClr val="accent5"/>
        </a:solidFill>
      </dgm:spPr>
      <dgm:t>
        <a:bodyPr/>
        <a:lstStyle/>
        <a:p>
          <a:r>
            <a:rPr lang="en-US" dirty="0"/>
            <a:t>Federal Home Loan Bank Affordable Housing Program (AHP)</a:t>
          </a:r>
        </a:p>
      </dgm:t>
    </dgm:pt>
    <dgm:pt modelId="{5FF87094-B601-4EA2-A3CC-0C2203CF48BE}" type="parTrans" cxnId="{A4CBFDA6-273D-4EED-8C3B-1E74C204E2CA}">
      <dgm:prSet/>
      <dgm:spPr/>
      <dgm:t>
        <a:bodyPr/>
        <a:lstStyle/>
        <a:p>
          <a:endParaRPr lang="en-US"/>
        </a:p>
      </dgm:t>
    </dgm:pt>
    <dgm:pt modelId="{DCEB71EA-43C0-4745-9BDF-826036AAE0FD}" type="sibTrans" cxnId="{A4CBFDA6-273D-4EED-8C3B-1E74C204E2CA}">
      <dgm:prSet/>
      <dgm:spPr/>
      <dgm:t>
        <a:bodyPr/>
        <a:lstStyle/>
        <a:p>
          <a:endParaRPr lang="en-US"/>
        </a:p>
      </dgm:t>
    </dgm:pt>
    <dgm:pt modelId="{DFF33FDB-03E0-D543-AB2F-68BEC3FE9F51}" type="pres">
      <dgm:prSet presAssocID="{87D68FAB-43B8-4DCC-8D26-E206F50E7DD8}" presName="linear" presStyleCnt="0">
        <dgm:presLayoutVars>
          <dgm:animLvl val="lvl"/>
          <dgm:resizeHandles val="exact"/>
        </dgm:presLayoutVars>
      </dgm:prSet>
      <dgm:spPr/>
    </dgm:pt>
    <dgm:pt modelId="{673E3191-3066-CD41-8EF4-99F6BFDCEBAD}" type="pres">
      <dgm:prSet presAssocID="{E84508C4-1C41-4EAA-8950-0172B2B3E71C}" presName="parentText" presStyleLbl="node1" presStyleIdx="0" presStyleCnt="6">
        <dgm:presLayoutVars>
          <dgm:chMax val="0"/>
          <dgm:bulletEnabled val="1"/>
        </dgm:presLayoutVars>
      </dgm:prSet>
      <dgm:spPr/>
    </dgm:pt>
    <dgm:pt modelId="{DE46C03D-D395-124B-B393-D3B6D4D81403}" type="pres">
      <dgm:prSet presAssocID="{5B5E2E5F-CC58-41A9-9A74-00F7678E69F8}" presName="spacer" presStyleCnt="0"/>
      <dgm:spPr/>
    </dgm:pt>
    <dgm:pt modelId="{B776D9A7-A202-E64B-B289-AE17B0D76E36}" type="pres">
      <dgm:prSet presAssocID="{A943DFBD-81B1-40A3-B9FE-9705BEB6B3BD}" presName="parentText" presStyleLbl="node1" presStyleIdx="1" presStyleCnt="6">
        <dgm:presLayoutVars>
          <dgm:chMax val="0"/>
          <dgm:bulletEnabled val="1"/>
        </dgm:presLayoutVars>
      </dgm:prSet>
      <dgm:spPr/>
    </dgm:pt>
    <dgm:pt modelId="{B1A0646F-18CB-1C4F-82F1-F6D583800E10}" type="pres">
      <dgm:prSet presAssocID="{78BA8859-17E4-4AAD-9B0D-48CF0AA71C83}" presName="spacer" presStyleCnt="0"/>
      <dgm:spPr/>
    </dgm:pt>
    <dgm:pt modelId="{34DD68FA-F8F2-DB42-A542-14934CA30CBA}" type="pres">
      <dgm:prSet presAssocID="{79A0301B-44E9-4A6A-AF8E-DDD9169ECB7E}" presName="parentText" presStyleLbl="node1" presStyleIdx="2" presStyleCnt="6">
        <dgm:presLayoutVars>
          <dgm:chMax val="0"/>
          <dgm:bulletEnabled val="1"/>
        </dgm:presLayoutVars>
      </dgm:prSet>
      <dgm:spPr/>
    </dgm:pt>
    <dgm:pt modelId="{D22FE26B-1B14-F843-A9F0-936DAAFEE456}" type="pres">
      <dgm:prSet presAssocID="{1AFEC69E-7CD8-4EF0-85AF-41DAE8216EBF}" presName="spacer" presStyleCnt="0"/>
      <dgm:spPr/>
    </dgm:pt>
    <dgm:pt modelId="{0D46C65D-325F-A746-900B-A3084C1ED643}" type="pres">
      <dgm:prSet presAssocID="{55240C3C-A2DA-4931-A987-E532E60B7228}" presName="parentText" presStyleLbl="node1" presStyleIdx="3" presStyleCnt="6">
        <dgm:presLayoutVars>
          <dgm:chMax val="0"/>
          <dgm:bulletEnabled val="1"/>
        </dgm:presLayoutVars>
      </dgm:prSet>
      <dgm:spPr/>
    </dgm:pt>
    <dgm:pt modelId="{4401172C-4A20-FD43-82D1-84089EFF9C23}" type="pres">
      <dgm:prSet presAssocID="{0B6B2DC1-5678-4AED-AB77-CA97B06EA5E1}" presName="spacer" presStyleCnt="0"/>
      <dgm:spPr/>
    </dgm:pt>
    <dgm:pt modelId="{6DB215A1-3B1E-7D40-A073-AD34E9C77C81}" type="pres">
      <dgm:prSet presAssocID="{73F13F94-EF2A-472F-88C7-74748B4E124C}" presName="parentText" presStyleLbl="node1" presStyleIdx="4" presStyleCnt="6">
        <dgm:presLayoutVars>
          <dgm:chMax val="0"/>
          <dgm:bulletEnabled val="1"/>
        </dgm:presLayoutVars>
      </dgm:prSet>
      <dgm:spPr/>
    </dgm:pt>
    <dgm:pt modelId="{0DFC90BC-0DEF-DB4E-925A-A44687C8C582}" type="pres">
      <dgm:prSet presAssocID="{D34A2B38-C1EF-4E4A-9402-725BBAD2B804}" presName="spacer" presStyleCnt="0"/>
      <dgm:spPr/>
    </dgm:pt>
    <dgm:pt modelId="{1E7CC2F4-1C46-E44B-AA2B-B2CB947094E0}" type="pres">
      <dgm:prSet presAssocID="{4E3D2CE4-4249-445D-99A9-FD0C16DCB0DF}" presName="parentText" presStyleLbl="node1" presStyleIdx="5" presStyleCnt="6">
        <dgm:presLayoutVars>
          <dgm:chMax val="0"/>
          <dgm:bulletEnabled val="1"/>
        </dgm:presLayoutVars>
      </dgm:prSet>
      <dgm:spPr/>
    </dgm:pt>
  </dgm:ptLst>
  <dgm:cxnLst>
    <dgm:cxn modelId="{5A8F4652-7AF2-6B40-B4E4-7EFC5A529694}" type="presOf" srcId="{A943DFBD-81B1-40A3-B9FE-9705BEB6B3BD}" destId="{B776D9A7-A202-E64B-B289-AE17B0D76E36}" srcOrd="0" destOrd="0" presId="urn:microsoft.com/office/officeart/2005/8/layout/vList2"/>
    <dgm:cxn modelId="{83742456-70B9-E54A-B946-C814F17F9AD5}" type="presOf" srcId="{4E3D2CE4-4249-445D-99A9-FD0C16DCB0DF}" destId="{1E7CC2F4-1C46-E44B-AA2B-B2CB947094E0}" srcOrd="0" destOrd="0" presId="urn:microsoft.com/office/officeart/2005/8/layout/vList2"/>
    <dgm:cxn modelId="{A298345A-60F4-914A-99A2-318BAC987806}" type="presOf" srcId="{79A0301B-44E9-4A6A-AF8E-DDD9169ECB7E}" destId="{34DD68FA-F8F2-DB42-A542-14934CA30CBA}" srcOrd="0" destOrd="0" presId="urn:microsoft.com/office/officeart/2005/8/layout/vList2"/>
    <dgm:cxn modelId="{75257A64-B02E-4729-A8BC-9DF67544603B}" srcId="{87D68FAB-43B8-4DCC-8D26-E206F50E7DD8}" destId="{79A0301B-44E9-4A6A-AF8E-DDD9169ECB7E}" srcOrd="2" destOrd="0" parTransId="{DC9CC7E6-662B-4044-A532-1793ED0C68DD}" sibTransId="{1AFEC69E-7CD8-4EF0-85AF-41DAE8216EBF}"/>
    <dgm:cxn modelId="{CB84CA82-C729-4E31-9E82-674D95C4A254}" srcId="{87D68FAB-43B8-4DCC-8D26-E206F50E7DD8}" destId="{E84508C4-1C41-4EAA-8950-0172B2B3E71C}" srcOrd="0" destOrd="0" parTransId="{0FFD4AB3-CE58-48FB-98A6-DD2D3D1A371D}" sibTransId="{5B5E2E5F-CC58-41A9-9A74-00F7678E69F8}"/>
    <dgm:cxn modelId="{EC7E0799-2878-764D-93D6-B8A4B89337D8}" type="presOf" srcId="{87D68FAB-43B8-4DCC-8D26-E206F50E7DD8}" destId="{DFF33FDB-03E0-D543-AB2F-68BEC3FE9F51}" srcOrd="0" destOrd="0" presId="urn:microsoft.com/office/officeart/2005/8/layout/vList2"/>
    <dgm:cxn modelId="{8375EA99-8DF5-934B-BAA6-C588F34B8850}" type="presOf" srcId="{E84508C4-1C41-4EAA-8950-0172B2B3E71C}" destId="{673E3191-3066-CD41-8EF4-99F6BFDCEBAD}" srcOrd="0" destOrd="0" presId="urn:microsoft.com/office/officeart/2005/8/layout/vList2"/>
    <dgm:cxn modelId="{A4CBFDA6-273D-4EED-8C3B-1E74C204E2CA}" srcId="{87D68FAB-43B8-4DCC-8D26-E206F50E7DD8}" destId="{4E3D2CE4-4249-445D-99A9-FD0C16DCB0DF}" srcOrd="5" destOrd="0" parTransId="{5FF87094-B601-4EA2-A3CC-0C2203CF48BE}" sibTransId="{DCEB71EA-43C0-4745-9BDF-826036AAE0FD}"/>
    <dgm:cxn modelId="{211E7CB0-5635-2749-BC01-E41EEB65EFAB}" type="presOf" srcId="{55240C3C-A2DA-4931-A987-E532E60B7228}" destId="{0D46C65D-325F-A746-900B-A3084C1ED643}" srcOrd="0" destOrd="0" presId="urn:microsoft.com/office/officeart/2005/8/layout/vList2"/>
    <dgm:cxn modelId="{7CFC58BE-A7D6-4850-A076-7F0416B6C161}" srcId="{87D68FAB-43B8-4DCC-8D26-E206F50E7DD8}" destId="{55240C3C-A2DA-4931-A987-E532E60B7228}" srcOrd="3" destOrd="0" parTransId="{52362AF2-C203-48D2-9E4F-21F813A53AE9}" sibTransId="{0B6B2DC1-5678-4AED-AB77-CA97B06EA5E1}"/>
    <dgm:cxn modelId="{2AA829D5-1B17-4249-9E3E-2F2664F8CBD0}" type="presOf" srcId="{73F13F94-EF2A-472F-88C7-74748B4E124C}" destId="{6DB215A1-3B1E-7D40-A073-AD34E9C77C81}" srcOrd="0" destOrd="0" presId="urn:microsoft.com/office/officeart/2005/8/layout/vList2"/>
    <dgm:cxn modelId="{7C495FDA-F4C0-4CD9-8EF3-186F06D5B044}" srcId="{87D68FAB-43B8-4DCC-8D26-E206F50E7DD8}" destId="{73F13F94-EF2A-472F-88C7-74748B4E124C}" srcOrd="4" destOrd="0" parTransId="{0E325320-7108-43C1-A9B9-2D96C6E9108D}" sibTransId="{D34A2B38-C1EF-4E4A-9402-725BBAD2B804}"/>
    <dgm:cxn modelId="{728127FE-FA4B-4EB4-80E6-4867764C0B2A}" srcId="{87D68FAB-43B8-4DCC-8D26-E206F50E7DD8}" destId="{A943DFBD-81B1-40A3-B9FE-9705BEB6B3BD}" srcOrd="1" destOrd="0" parTransId="{DDC1F40F-6918-4D90-AD34-A1D9FCF7960A}" sibTransId="{78BA8859-17E4-4AAD-9B0D-48CF0AA71C83}"/>
    <dgm:cxn modelId="{B69621B7-49C1-374A-95EE-DA1F6D558BB6}" type="presParOf" srcId="{DFF33FDB-03E0-D543-AB2F-68BEC3FE9F51}" destId="{673E3191-3066-CD41-8EF4-99F6BFDCEBAD}" srcOrd="0" destOrd="0" presId="urn:microsoft.com/office/officeart/2005/8/layout/vList2"/>
    <dgm:cxn modelId="{C5910E2C-BE29-304F-83CC-16AE91808CB4}" type="presParOf" srcId="{DFF33FDB-03E0-D543-AB2F-68BEC3FE9F51}" destId="{DE46C03D-D395-124B-B393-D3B6D4D81403}" srcOrd="1" destOrd="0" presId="urn:microsoft.com/office/officeart/2005/8/layout/vList2"/>
    <dgm:cxn modelId="{24B3ED8A-EB46-D64E-92E6-B818DB50227A}" type="presParOf" srcId="{DFF33FDB-03E0-D543-AB2F-68BEC3FE9F51}" destId="{B776D9A7-A202-E64B-B289-AE17B0D76E36}" srcOrd="2" destOrd="0" presId="urn:microsoft.com/office/officeart/2005/8/layout/vList2"/>
    <dgm:cxn modelId="{2A0C3E1C-C77F-4B4A-BC1F-F3281932DED1}" type="presParOf" srcId="{DFF33FDB-03E0-D543-AB2F-68BEC3FE9F51}" destId="{B1A0646F-18CB-1C4F-82F1-F6D583800E10}" srcOrd="3" destOrd="0" presId="urn:microsoft.com/office/officeart/2005/8/layout/vList2"/>
    <dgm:cxn modelId="{16EBC5BA-2ABF-CE4A-89A1-2842675458B3}" type="presParOf" srcId="{DFF33FDB-03E0-D543-AB2F-68BEC3FE9F51}" destId="{34DD68FA-F8F2-DB42-A542-14934CA30CBA}" srcOrd="4" destOrd="0" presId="urn:microsoft.com/office/officeart/2005/8/layout/vList2"/>
    <dgm:cxn modelId="{440407EA-4CA4-B749-B641-35035C30A586}" type="presParOf" srcId="{DFF33FDB-03E0-D543-AB2F-68BEC3FE9F51}" destId="{D22FE26B-1B14-F843-A9F0-936DAAFEE456}" srcOrd="5" destOrd="0" presId="urn:microsoft.com/office/officeart/2005/8/layout/vList2"/>
    <dgm:cxn modelId="{36CF9C62-E60C-AD4F-9715-91421AFC9DEF}" type="presParOf" srcId="{DFF33FDB-03E0-D543-AB2F-68BEC3FE9F51}" destId="{0D46C65D-325F-A746-900B-A3084C1ED643}" srcOrd="6" destOrd="0" presId="urn:microsoft.com/office/officeart/2005/8/layout/vList2"/>
    <dgm:cxn modelId="{DD2E4AA3-07D8-7D47-9607-AA68355A6F95}" type="presParOf" srcId="{DFF33FDB-03E0-D543-AB2F-68BEC3FE9F51}" destId="{4401172C-4A20-FD43-82D1-84089EFF9C23}" srcOrd="7" destOrd="0" presId="urn:microsoft.com/office/officeart/2005/8/layout/vList2"/>
    <dgm:cxn modelId="{0417BA47-6EDD-E541-AD93-B8529C3FC173}" type="presParOf" srcId="{DFF33FDB-03E0-D543-AB2F-68BEC3FE9F51}" destId="{6DB215A1-3B1E-7D40-A073-AD34E9C77C81}" srcOrd="8" destOrd="0" presId="urn:microsoft.com/office/officeart/2005/8/layout/vList2"/>
    <dgm:cxn modelId="{4E2D1F2B-34F5-1A4A-8FF2-54517EEFFB0D}" type="presParOf" srcId="{DFF33FDB-03E0-D543-AB2F-68BEC3FE9F51}" destId="{0DFC90BC-0DEF-DB4E-925A-A44687C8C582}" srcOrd="9" destOrd="0" presId="urn:microsoft.com/office/officeart/2005/8/layout/vList2"/>
    <dgm:cxn modelId="{39C36123-9A56-1E41-A90B-2C28437F30BC}" type="presParOf" srcId="{DFF33FDB-03E0-D543-AB2F-68BEC3FE9F51}" destId="{1E7CC2F4-1C46-E44B-AA2B-B2CB947094E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EE0B6E1-DA0A-4117-8823-310B7AA35238}" type="doc">
      <dgm:prSet loTypeId="urn:microsoft.com/office/officeart/2005/8/layout/vList2" loCatId="list" qsTypeId="urn:microsoft.com/office/officeart/2005/8/quickstyle/simple2#3" qsCatId="simple" csTypeId="urn:microsoft.com/office/officeart/2005/8/colors/accent2_2#2" csCatId="accent2" phldr="1"/>
      <dgm:spPr/>
      <dgm:t>
        <a:bodyPr/>
        <a:lstStyle/>
        <a:p>
          <a:endParaRPr lang="en-US"/>
        </a:p>
      </dgm:t>
    </dgm:pt>
    <dgm:pt modelId="{27D6965F-A218-407C-9C31-35ECE7ABBAEB}">
      <dgm:prSet/>
      <dgm:spPr/>
      <dgm:t>
        <a:bodyPr/>
        <a:lstStyle/>
        <a:p>
          <a:r>
            <a:rPr lang="en-US" b="1" dirty="0"/>
            <a:t>Workforce Innovation and Opportunity Act </a:t>
          </a:r>
          <a:r>
            <a:rPr lang="en-US" dirty="0"/>
            <a:t>(WIOA): Department of Labor- distributed by formula to provide education and workforce opportunities for youth and dislocated adult workers </a:t>
          </a:r>
        </a:p>
      </dgm:t>
    </dgm:pt>
    <dgm:pt modelId="{44904D6D-E773-40D5-B299-06B7BF79670F}" type="parTrans" cxnId="{10861341-CC19-4AC4-9C04-CB56129180E6}">
      <dgm:prSet/>
      <dgm:spPr/>
      <dgm:t>
        <a:bodyPr/>
        <a:lstStyle/>
        <a:p>
          <a:endParaRPr lang="en-US"/>
        </a:p>
      </dgm:t>
    </dgm:pt>
    <dgm:pt modelId="{16020FB4-7520-45C5-B333-8E3259ECEB9F}" type="sibTrans" cxnId="{10861341-CC19-4AC4-9C04-CB56129180E6}">
      <dgm:prSet/>
      <dgm:spPr/>
      <dgm:t>
        <a:bodyPr/>
        <a:lstStyle/>
        <a:p>
          <a:endParaRPr lang="en-US"/>
        </a:p>
      </dgm:t>
    </dgm:pt>
    <dgm:pt modelId="{03D59620-624A-4EFD-B8F0-B948410417C7}">
      <dgm:prSet/>
      <dgm:spPr/>
      <dgm:t>
        <a:bodyPr/>
        <a:lstStyle/>
        <a:p>
          <a:r>
            <a:rPr lang="en-US" b="1" dirty="0"/>
            <a:t>Vocational Rehabilitation </a:t>
          </a:r>
          <a:r>
            <a:rPr lang="en-US" dirty="0"/>
            <a:t>(Voc-Rehab): Rehabilitation Services Administration under Department of Education- distributed to states by formula to increase workforce opportunities for people with disabilities  </a:t>
          </a:r>
        </a:p>
      </dgm:t>
    </dgm:pt>
    <dgm:pt modelId="{5EDA334A-0FA1-4236-9A5C-49983FF4BFA0}" type="parTrans" cxnId="{A29C56B8-15C5-4DD4-896B-DB81F46722EE}">
      <dgm:prSet/>
      <dgm:spPr/>
      <dgm:t>
        <a:bodyPr/>
        <a:lstStyle/>
        <a:p>
          <a:endParaRPr lang="en-US"/>
        </a:p>
      </dgm:t>
    </dgm:pt>
    <dgm:pt modelId="{6CBD3E8B-5A21-4F80-A228-9108781B5B25}" type="sibTrans" cxnId="{A29C56B8-15C5-4DD4-896B-DB81F46722EE}">
      <dgm:prSet/>
      <dgm:spPr/>
      <dgm:t>
        <a:bodyPr/>
        <a:lstStyle/>
        <a:p>
          <a:endParaRPr lang="en-US"/>
        </a:p>
      </dgm:t>
    </dgm:pt>
    <dgm:pt modelId="{0B4F1FA2-D7C4-4D88-AE50-E2D5DBC28CDC}">
      <dgm:prSet/>
      <dgm:spPr/>
      <dgm:t>
        <a:bodyPr/>
        <a:lstStyle/>
        <a:p>
          <a:r>
            <a:rPr lang="en-US" b="1"/>
            <a:t>Reentry Workforce Development </a:t>
          </a:r>
          <a:r>
            <a:rPr lang="en-US"/>
            <a:t>(REO)- Department of Labor- grants to provide job training and case management for justice involved individuals</a:t>
          </a:r>
        </a:p>
      </dgm:t>
    </dgm:pt>
    <dgm:pt modelId="{6603BCD1-EF64-4972-88E1-556A2173CFFA}" type="parTrans" cxnId="{EE86E6C5-19CF-4228-96BC-8987BF6125CA}">
      <dgm:prSet/>
      <dgm:spPr/>
      <dgm:t>
        <a:bodyPr/>
        <a:lstStyle/>
        <a:p>
          <a:endParaRPr lang="en-US"/>
        </a:p>
      </dgm:t>
    </dgm:pt>
    <dgm:pt modelId="{D756AE20-A4A9-48A5-A71D-E0250889BC90}" type="sibTrans" cxnId="{EE86E6C5-19CF-4228-96BC-8987BF6125CA}">
      <dgm:prSet/>
      <dgm:spPr/>
      <dgm:t>
        <a:bodyPr/>
        <a:lstStyle/>
        <a:p>
          <a:endParaRPr lang="en-US"/>
        </a:p>
      </dgm:t>
    </dgm:pt>
    <dgm:pt modelId="{B71076CA-EC87-DE4A-94EA-3CD85D71DD0F}" type="pres">
      <dgm:prSet presAssocID="{5EE0B6E1-DA0A-4117-8823-310B7AA35238}" presName="linear" presStyleCnt="0">
        <dgm:presLayoutVars>
          <dgm:animLvl val="lvl"/>
          <dgm:resizeHandles val="exact"/>
        </dgm:presLayoutVars>
      </dgm:prSet>
      <dgm:spPr/>
    </dgm:pt>
    <dgm:pt modelId="{EC24AA90-FF2B-084B-9F95-93BF52D0E485}" type="pres">
      <dgm:prSet presAssocID="{03D59620-624A-4EFD-B8F0-B948410417C7}" presName="parentText" presStyleLbl="node1" presStyleIdx="0" presStyleCnt="3">
        <dgm:presLayoutVars>
          <dgm:chMax val="0"/>
          <dgm:bulletEnabled val="1"/>
        </dgm:presLayoutVars>
      </dgm:prSet>
      <dgm:spPr/>
    </dgm:pt>
    <dgm:pt modelId="{F0050B1E-7835-A04A-8674-15914D926EB6}" type="pres">
      <dgm:prSet presAssocID="{6CBD3E8B-5A21-4F80-A228-9108781B5B25}" presName="spacer" presStyleCnt="0"/>
      <dgm:spPr/>
    </dgm:pt>
    <dgm:pt modelId="{51520644-C28F-A249-87A1-069A4C7FF0B2}" type="pres">
      <dgm:prSet presAssocID="{27D6965F-A218-407C-9C31-35ECE7ABBAEB}" presName="parentText" presStyleLbl="node1" presStyleIdx="1" presStyleCnt="3">
        <dgm:presLayoutVars>
          <dgm:chMax val="0"/>
          <dgm:bulletEnabled val="1"/>
        </dgm:presLayoutVars>
      </dgm:prSet>
      <dgm:spPr/>
    </dgm:pt>
    <dgm:pt modelId="{4444D367-1993-AC4B-A50A-46AFBC66DBA8}" type="pres">
      <dgm:prSet presAssocID="{16020FB4-7520-45C5-B333-8E3259ECEB9F}" presName="spacer" presStyleCnt="0"/>
      <dgm:spPr/>
    </dgm:pt>
    <dgm:pt modelId="{3D7AE592-C024-8C4E-ABC9-43199F617F39}" type="pres">
      <dgm:prSet presAssocID="{0B4F1FA2-D7C4-4D88-AE50-E2D5DBC28CDC}" presName="parentText" presStyleLbl="node1" presStyleIdx="2" presStyleCnt="3">
        <dgm:presLayoutVars>
          <dgm:chMax val="0"/>
          <dgm:bulletEnabled val="1"/>
        </dgm:presLayoutVars>
      </dgm:prSet>
      <dgm:spPr/>
    </dgm:pt>
  </dgm:ptLst>
  <dgm:cxnLst>
    <dgm:cxn modelId="{16977305-59DB-064F-9A1C-33B9F9BAB2FF}" type="presOf" srcId="{03D59620-624A-4EFD-B8F0-B948410417C7}" destId="{EC24AA90-FF2B-084B-9F95-93BF52D0E485}" srcOrd="0" destOrd="0" presId="urn:microsoft.com/office/officeart/2005/8/layout/vList2"/>
    <dgm:cxn modelId="{5314FB06-98A1-6E46-889E-0F8E4A89763A}" type="presOf" srcId="{5EE0B6E1-DA0A-4117-8823-310B7AA35238}" destId="{B71076CA-EC87-DE4A-94EA-3CD85D71DD0F}" srcOrd="0" destOrd="0" presId="urn:microsoft.com/office/officeart/2005/8/layout/vList2"/>
    <dgm:cxn modelId="{10861341-CC19-4AC4-9C04-CB56129180E6}" srcId="{5EE0B6E1-DA0A-4117-8823-310B7AA35238}" destId="{27D6965F-A218-407C-9C31-35ECE7ABBAEB}" srcOrd="1" destOrd="0" parTransId="{44904D6D-E773-40D5-B299-06B7BF79670F}" sibTransId="{16020FB4-7520-45C5-B333-8E3259ECEB9F}"/>
    <dgm:cxn modelId="{19EC8A86-AE5E-BF4A-BE8A-F524D5092785}" type="presOf" srcId="{27D6965F-A218-407C-9C31-35ECE7ABBAEB}" destId="{51520644-C28F-A249-87A1-069A4C7FF0B2}" srcOrd="0" destOrd="0" presId="urn:microsoft.com/office/officeart/2005/8/layout/vList2"/>
    <dgm:cxn modelId="{A29C56B8-15C5-4DD4-896B-DB81F46722EE}" srcId="{5EE0B6E1-DA0A-4117-8823-310B7AA35238}" destId="{03D59620-624A-4EFD-B8F0-B948410417C7}" srcOrd="0" destOrd="0" parTransId="{5EDA334A-0FA1-4236-9A5C-49983FF4BFA0}" sibTransId="{6CBD3E8B-5A21-4F80-A228-9108781B5B25}"/>
    <dgm:cxn modelId="{EE86E6C5-19CF-4228-96BC-8987BF6125CA}" srcId="{5EE0B6E1-DA0A-4117-8823-310B7AA35238}" destId="{0B4F1FA2-D7C4-4D88-AE50-E2D5DBC28CDC}" srcOrd="2" destOrd="0" parTransId="{6603BCD1-EF64-4972-88E1-556A2173CFFA}" sibTransId="{D756AE20-A4A9-48A5-A71D-E0250889BC90}"/>
    <dgm:cxn modelId="{32D4E3FC-E4DD-9542-8AB2-08CEB73BE164}" type="presOf" srcId="{0B4F1FA2-D7C4-4D88-AE50-E2D5DBC28CDC}" destId="{3D7AE592-C024-8C4E-ABC9-43199F617F39}" srcOrd="0" destOrd="0" presId="urn:microsoft.com/office/officeart/2005/8/layout/vList2"/>
    <dgm:cxn modelId="{E1831DBF-636F-184D-9A83-03A519C8D4A9}" type="presParOf" srcId="{B71076CA-EC87-DE4A-94EA-3CD85D71DD0F}" destId="{EC24AA90-FF2B-084B-9F95-93BF52D0E485}" srcOrd="0" destOrd="0" presId="urn:microsoft.com/office/officeart/2005/8/layout/vList2"/>
    <dgm:cxn modelId="{757FBA8D-6440-1E47-9722-2269C745946B}" type="presParOf" srcId="{B71076CA-EC87-DE4A-94EA-3CD85D71DD0F}" destId="{F0050B1E-7835-A04A-8674-15914D926EB6}" srcOrd="1" destOrd="0" presId="urn:microsoft.com/office/officeart/2005/8/layout/vList2"/>
    <dgm:cxn modelId="{90E5A08E-1E36-B64A-BC75-454308A09687}" type="presParOf" srcId="{B71076CA-EC87-DE4A-94EA-3CD85D71DD0F}" destId="{51520644-C28F-A249-87A1-069A4C7FF0B2}" srcOrd="2" destOrd="0" presId="urn:microsoft.com/office/officeart/2005/8/layout/vList2"/>
    <dgm:cxn modelId="{E7CBAD3C-EE21-7445-88D2-6356394728CD}" type="presParOf" srcId="{B71076CA-EC87-DE4A-94EA-3CD85D71DD0F}" destId="{4444D367-1993-AC4B-A50A-46AFBC66DBA8}" srcOrd="3" destOrd="0" presId="urn:microsoft.com/office/officeart/2005/8/layout/vList2"/>
    <dgm:cxn modelId="{3F911C36-54A7-ED4A-AAD5-325066310E97}" type="presParOf" srcId="{B71076CA-EC87-DE4A-94EA-3CD85D71DD0F}" destId="{3D7AE592-C024-8C4E-ABC9-43199F617F3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2F8E7C8-FDF6-478D-98AA-D9C4DB55945E}" type="doc">
      <dgm:prSet loTypeId="urn:microsoft.com/office/officeart/2005/8/layout/vList3" loCatId="picture" qsTypeId="urn:microsoft.com/office/officeart/2005/8/quickstyle/simple1#2" qsCatId="simple" csTypeId="urn:microsoft.com/office/officeart/2005/8/colors/accent1_2#3" csCatId="accent1" phldr="1"/>
      <dgm:spPr/>
    </dgm:pt>
    <dgm:pt modelId="{9828B309-511B-4631-A506-49A705F2EC8A}">
      <dgm:prSet phldrT="[Text]" custT="1"/>
      <dgm:spPr>
        <a:solidFill>
          <a:schemeClr val="accent3"/>
        </a:solidFill>
      </dgm:spPr>
      <dgm:t>
        <a:bodyPr/>
        <a:lstStyle/>
        <a:p>
          <a:r>
            <a:rPr lang="en-US" sz="1100" dirty="0"/>
            <a:t>Mirrors Housing Que (HPS/RRH)</a:t>
          </a:r>
        </a:p>
      </dgm:t>
    </dgm:pt>
    <dgm:pt modelId="{172925B6-2C0C-4B31-93A9-E9A1DE003CDD}" type="parTrans" cxnId="{ADDF0FD6-DBD6-45A4-8B31-6C670FBDC99B}">
      <dgm:prSet/>
      <dgm:spPr/>
      <dgm:t>
        <a:bodyPr/>
        <a:lstStyle/>
        <a:p>
          <a:endParaRPr lang="en-US"/>
        </a:p>
      </dgm:t>
    </dgm:pt>
    <dgm:pt modelId="{903B53C2-602B-407A-8E8F-7C934D4B1B58}" type="sibTrans" cxnId="{ADDF0FD6-DBD6-45A4-8B31-6C670FBDC99B}">
      <dgm:prSet/>
      <dgm:spPr/>
      <dgm:t>
        <a:bodyPr/>
        <a:lstStyle/>
        <a:p>
          <a:endParaRPr lang="en-US"/>
        </a:p>
      </dgm:t>
    </dgm:pt>
    <dgm:pt modelId="{1A1B8035-2EDF-45AB-A24D-666358934A4C}">
      <dgm:prSet phldrT="[Text]" custT="1"/>
      <dgm:spPr>
        <a:solidFill>
          <a:schemeClr val="accent3"/>
        </a:solidFill>
      </dgm:spPr>
      <dgm:t>
        <a:bodyPr/>
        <a:lstStyle/>
        <a:p>
          <a:r>
            <a:rPr lang="en-US" sz="1100" dirty="0"/>
            <a:t>Wraparound Services Communication</a:t>
          </a:r>
        </a:p>
      </dgm:t>
    </dgm:pt>
    <dgm:pt modelId="{5934A095-D1A7-4B0F-955B-0CB2FADA0D4E}" type="parTrans" cxnId="{9435099B-5224-46AA-9F98-9215C195687D}">
      <dgm:prSet/>
      <dgm:spPr/>
      <dgm:t>
        <a:bodyPr/>
        <a:lstStyle/>
        <a:p>
          <a:endParaRPr lang="en-US"/>
        </a:p>
      </dgm:t>
    </dgm:pt>
    <dgm:pt modelId="{7A3FB89C-F23C-46D2-AFF6-478EEC2B6B3D}" type="sibTrans" cxnId="{9435099B-5224-46AA-9F98-9215C195687D}">
      <dgm:prSet/>
      <dgm:spPr/>
      <dgm:t>
        <a:bodyPr/>
        <a:lstStyle/>
        <a:p>
          <a:endParaRPr lang="en-US"/>
        </a:p>
      </dgm:t>
    </dgm:pt>
    <dgm:pt modelId="{B978752A-969C-4B9E-8D5E-6B2E08886297}">
      <dgm:prSet phldrT="[Text]" custT="1"/>
      <dgm:spPr>
        <a:solidFill>
          <a:schemeClr val="accent3"/>
        </a:solidFill>
      </dgm:spPr>
      <dgm:t>
        <a:bodyPr/>
        <a:lstStyle/>
        <a:p>
          <a:r>
            <a:rPr lang="en-US" sz="1200" dirty="0"/>
            <a:t>Data sharing Housing w/ Employment</a:t>
          </a:r>
        </a:p>
      </dgm:t>
    </dgm:pt>
    <dgm:pt modelId="{47E990A3-D66C-409B-9DF0-F7C306A0F511}" type="parTrans" cxnId="{345ED929-30B4-4D14-B7E3-34DA016369E6}">
      <dgm:prSet/>
      <dgm:spPr/>
      <dgm:t>
        <a:bodyPr/>
        <a:lstStyle/>
        <a:p>
          <a:endParaRPr lang="en-US"/>
        </a:p>
      </dgm:t>
    </dgm:pt>
    <dgm:pt modelId="{EC2DEE36-7F7B-4DF5-88D0-D6D752DD2038}" type="sibTrans" cxnId="{345ED929-30B4-4D14-B7E3-34DA016369E6}">
      <dgm:prSet/>
      <dgm:spPr/>
      <dgm:t>
        <a:bodyPr/>
        <a:lstStyle/>
        <a:p>
          <a:endParaRPr lang="en-US"/>
        </a:p>
      </dgm:t>
    </dgm:pt>
    <dgm:pt modelId="{ED4CC5B5-B7DA-488C-B0BB-6AF242EA88AD}" type="pres">
      <dgm:prSet presAssocID="{B2F8E7C8-FDF6-478D-98AA-D9C4DB55945E}" presName="linearFlow" presStyleCnt="0">
        <dgm:presLayoutVars>
          <dgm:dir/>
          <dgm:resizeHandles val="exact"/>
        </dgm:presLayoutVars>
      </dgm:prSet>
      <dgm:spPr/>
    </dgm:pt>
    <dgm:pt modelId="{77A608C9-8CC3-429C-91F0-1991BC3D19E2}" type="pres">
      <dgm:prSet presAssocID="{9828B309-511B-4631-A506-49A705F2EC8A}" presName="composite" presStyleCnt="0"/>
      <dgm:spPr/>
    </dgm:pt>
    <dgm:pt modelId="{4C58130E-98A5-446B-9E05-125268FCE9D7}" type="pres">
      <dgm:prSet presAssocID="{9828B309-511B-4631-A506-49A705F2EC8A}" presName="imgShp" presStyleLbl="fgImgPlace1" presStyleIdx="0" presStyleCnt="3" custLinFactNeighborX="-37456" custLinFactNeighborY="-114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pt>
    <dgm:pt modelId="{AEFDFE45-31A9-4863-9E60-108505229CE2}" type="pres">
      <dgm:prSet presAssocID="{9828B309-511B-4631-A506-49A705F2EC8A}" presName="txShp" presStyleLbl="node1" presStyleIdx="0" presStyleCnt="3" custLinFactNeighborX="95" custLinFactNeighborY="-114">
        <dgm:presLayoutVars>
          <dgm:bulletEnabled val="1"/>
        </dgm:presLayoutVars>
      </dgm:prSet>
      <dgm:spPr/>
    </dgm:pt>
    <dgm:pt modelId="{9BCA1D7C-226D-4691-A1CD-050FD336699F}" type="pres">
      <dgm:prSet presAssocID="{903B53C2-602B-407A-8E8F-7C934D4B1B58}" presName="spacing" presStyleCnt="0"/>
      <dgm:spPr/>
    </dgm:pt>
    <dgm:pt modelId="{20D034FC-DDC8-4591-B3B4-5BAD2EA64407}" type="pres">
      <dgm:prSet presAssocID="{1A1B8035-2EDF-45AB-A24D-666358934A4C}" presName="composite" presStyleCnt="0"/>
      <dgm:spPr/>
    </dgm:pt>
    <dgm:pt modelId="{8DFBFC53-9E29-418A-BE97-38ADC6124D79}" type="pres">
      <dgm:prSet presAssocID="{1A1B8035-2EDF-45AB-A24D-666358934A4C}" presName="imgShp" presStyleLbl="fgImgPlace1" presStyleIdx="1" presStyleCnt="3" custLinFactNeighborX="-38925" custLinFactNeighborY="58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ustomer review"/>
        </a:ext>
      </dgm:extLst>
    </dgm:pt>
    <dgm:pt modelId="{2B646707-2EFD-4D64-B332-1830097F5964}" type="pres">
      <dgm:prSet presAssocID="{1A1B8035-2EDF-45AB-A24D-666358934A4C}" presName="txShp" presStyleLbl="node1" presStyleIdx="1" presStyleCnt="3" custScaleX="98482" custLinFactNeighborX="2913" custLinFactNeighborY="3426">
        <dgm:presLayoutVars>
          <dgm:bulletEnabled val="1"/>
        </dgm:presLayoutVars>
      </dgm:prSet>
      <dgm:spPr/>
    </dgm:pt>
    <dgm:pt modelId="{EC0B068F-8A54-4F1F-BB67-941206F326D3}" type="pres">
      <dgm:prSet presAssocID="{7A3FB89C-F23C-46D2-AFF6-478EEC2B6B3D}" presName="spacing" presStyleCnt="0"/>
      <dgm:spPr/>
    </dgm:pt>
    <dgm:pt modelId="{E6D75EB5-7E2E-4900-9B4C-1280B2CA541C}" type="pres">
      <dgm:prSet presAssocID="{B978752A-969C-4B9E-8D5E-6B2E08886297}" presName="composite" presStyleCnt="0"/>
      <dgm:spPr/>
    </dgm:pt>
    <dgm:pt modelId="{FE34CB5A-11DF-41DE-BEFC-934D537A2FC7}" type="pres">
      <dgm:prSet presAssocID="{B978752A-969C-4B9E-8D5E-6B2E08886297}" presName="imgShp" presStyleLbl="fgImgPlace1" presStyleIdx="2" presStyleCnt="3" custLinFactNeighborX="-28008" custLinFactNeighborY="-17701"/>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Upward trend"/>
        </a:ext>
      </dgm:extLst>
    </dgm:pt>
    <dgm:pt modelId="{065BB395-E9DD-4DD2-885D-3C113E343AEB}" type="pres">
      <dgm:prSet presAssocID="{B978752A-969C-4B9E-8D5E-6B2E08886297}" presName="txShp" presStyleLbl="node1" presStyleIdx="2" presStyleCnt="3" custScaleX="124896" custLinFactNeighborX="11246" custLinFactNeighborY="-1250">
        <dgm:presLayoutVars>
          <dgm:bulletEnabled val="1"/>
        </dgm:presLayoutVars>
      </dgm:prSet>
      <dgm:spPr/>
    </dgm:pt>
  </dgm:ptLst>
  <dgm:cxnLst>
    <dgm:cxn modelId="{345ED929-30B4-4D14-B7E3-34DA016369E6}" srcId="{B2F8E7C8-FDF6-478D-98AA-D9C4DB55945E}" destId="{B978752A-969C-4B9E-8D5E-6B2E08886297}" srcOrd="2" destOrd="0" parTransId="{47E990A3-D66C-409B-9DF0-F7C306A0F511}" sibTransId="{EC2DEE36-7F7B-4DF5-88D0-D6D752DD2038}"/>
    <dgm:cxn modelId="{D2B1153E-42E3-4E05-8D1E-8A153DA9E231}" type="presOf" srcId="{B2F8E7C8-FDF6-478D-98AA-D9C4DB55945E}" destId="{ED4CC5B5-B7DA-488C-B0BB-6AF242EA88AD}" srcOrd="0" destOrd="0" presId="urn:microsoft.com/office/officeart/2005/8/layout/vList3"/>
    <dgm:cxn modelId="{B7EF045E-013E-40F7-9DA4-736344593C6C}" type="presOf" srcId="{B978752A-969C-4B9E-8D5E-6B2E08886297}" destId="{065BB395-E9DD-4DD2-885D-3C113E343AEB}" srcOrd="0" destOrd="0" presId="urn:microsoft.com/office/officeart/2005/8/layout/vList3"/>
    <dgm:cxn modelId="{9435099B-5224-46AA-9F98-9215C195687D}" srcId="{B2F8E7C8-FDF6-478D-98AA-D9C4DB55945E}" destId="{1A1B8035-2EDF-45AB-A24D-666358934A4C}" srcOrd="1" destOrd="0" parTransId="{5934A095-D1A7-4B0F-955B-0CB2FADA0D4E}" sibTransId="{7A3FB89C-F23C-46D2-AFF6-478EEC2B6B3D}"/>
    <dgm:cxn modelId="{1A942CAB-7D48-499D-8DBC-8B7E7DAC2801}" type="presOf" srcId="{1A1B8035-2EDF-45AB-A24D-666358934A4C}" destId="{2B646707-2EFD-4D64-B332-1830097F5964}" srcOrd="0" destOrd="0" presId="urn:microsoft.com/office/officeart/2005/8/layout/vList3"/>
    <dgm:cxn modelId="{ADDF0FD6-DBD6-45A4-8B31-6C670FBDC99B}" srcId="{B2F8E7C8-FDF6-478D-98AA-D9C4DB55945E}" destId="{9828B309-511B-4631-A506-49A705F2EC8A}" srcOrd="0" destOrd="0" parTransId="{172925B6-2C0C-4B31-93A9-E9A1DE003CDD}" sibTransId="{903B53C2-602B-407A-8E8F-7C934D4B1B58}"/>
    <dgm:cxn modelId="{4C84FBD7-A0E2-49ED-B49F-8D1822354F9C}" type="presOf" srcId="{9828B309-511B-4631-A506-49A705F2EC8A}" destId="{AEFDFE45-31A9-4863-9E60-108505229CE2}" srcOrd="0" destOrd="0" presId="urn:microsoft.com/office/officeart/2005/8/layout/vList3"/>
    <dgm:cxn modelId="{84DBB4CB-D745-482C-9269-6EFF4D2883C9}" type="presParOf" srcId="{ED4CC5B5-B7DA-488C-B0BB-6AF242EA88AD}" destId="{77A608C9-8CC3-429C-91F0-1991BC3D19E2}" srcOrd="0" destOrd="0" presId="urn:microsoft.com/office/officeart/2005/8/layout/vList3"/>
    <dgm:cxn modelId="{3DFDFCA7-AF8E-4960-95C9-BA393E321449}" type="presParOf" srcId="{77A608C9-8CC3-429C-91F0-1991BC3D19E2}" destId="{4C58130E-98A5-446B-9E05-125268FCE9D7}" srcOrd="0" destOrd="0" presId="urn:microsoft.com/office/officeart/2005/8/layout/vList3"/>
    <dgm:cxn modelId="{A1589D91-93FD-41DF-830F-8B5D1FDCDB24}" type="presParOf" srcId="{77A608C9-8CC3-429C-91F0-1991BC3D19E2}" destId="{AEFDFE45-31A9-4863-9E60-108505229CE2}" srcOrd="1" destOrd="0" presId="urn:microsoft.com/office/officeart/2005/8/layout/vList3"/>
    <dgm:cxn modelId="{658B2D3B-4BF6-48CA-8217-1FED7F7B1C60}" type="presParOf" srcId="{ED4CC5B5-B7DA-488C-B0BB-6AF242EA88AD}" destId="{9BCA1D7C-226D-4691-A1CD-050FD336699F}" srcOrd="1" destOrd="0" presId="urn:microsoft.com/office/officeart/2005/8/layout/vList3"/>
    <dgm:cxn modelId="{39056830-8E00-46A5-AF62-3F5AAE254687}" type="presParOf" srcId="{ED4CC5B5-B7DA-488C-B0BB-6AF242EA88AD}" destId="{20D034FC-DDC8-4591-B3B4-5BAD2EA64407}" srcOrd="2" destOrd="0" presId="urn:microsoft.com/office/officeart/2005/8/layout/vList3"/>
    <dgm:cxn modelId="{BA86B3CD-B907-4CB2-8B45-8552159BDA0C}" type="presParOf" srcId="{20D034FC-DDC8-4591-B3B4-5BAD2EA64407}" destId="{8DFBFC53-9E29-418A-BE97-38ADC6124D79}" srcOrd="0" destOrd="0" presId="urn:microsoft.com/office/officeart/2005/8/layout/vList3"/>
    <dgm:cxn modelId="{E8E03847-92C0-4D5E-8C26-CCD7F600E971}" type="presParOf" srcId="{20D034FC-DDC8-4591-B3B4-5BAD2EA64407}" destId="{2B646707-2EFD-4D64-B332-1830097F5964}" srcOrd="1" destOrd="0" presId="urn:microsoft.com/office/officeart/2005/8/layout/vList3"/>
    <dgm:cxn modelId="{A293C578-C5EC-41BD-9F4A-45BB3DBCC225}" type="presParOf" srcId="{ED4CC5B5-B7DA-488C-B0BB-6AF242EA88AD}" destId="{EC0B068F-8A54-4F1F-BB67-941206F326D3}" srcOrd="3" destOrd="0" presId="urn:microsoft.com/office/officeart/2005/8/layout/vList3"/>
    <dgm:cxn modelId="{BF2F5041-DA98-41C1-BDCE-F535102CABB7}" type="presParOf" srcId="{ED4CC5B5-B7DA-488C-B0BB-6AF242EA88AD}" destId="{E6D75EB5-7E2E-4900-9B4C-1280B2CA541C}" srcOrd="4" destOrd="0" presId="urn:microsoft.com/office/officeart/2005/8/layout/vList3"/>
    <dgm:cxn modelId="{87AD8A9C-DB90-4831-954B-427BBC4C8ECE}" type="presParOf" srcId="{E6D75EB5-7E2E-4900-9B4C-1280B2CA541C}" destId="{FE34CB5A-11DF-41DE-BEFC-934D537A2FC7}" srcOrd="0" destOrd="0" presId="urn:microsoft.com/office/officeart/2005/8/layout/vList3"/>
    <dgm:cxn modelId="{7EF23EB2-7F8B-424E-8420-94B14F786FAF}" type="presParOf" srcId="{E6D75EB5-7E2E-4900-9B4C-1280B2CA541C}" destId="{065BB395-E9DD-4DD2-885D-3C113E343AEB}"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1F63935-F4EB-A14A-9283-34F2736C7304}" type="doc">
      <dgm:prSet loTypeId="urn:microsoft.com/office/officeart/2005/8/layout/vList2" loCatId="list" qsTypeId="urn:microsoft.com/office/officeart/2005/8/quickstyle/simple1#10" qsCatId="simple" csTypeId="urn:microsoft.com/office/officeart/2005/8/colors/accent6_3#1" csCatId="accent6"/>
      <dgm:spPr/>
      <dgm:t>
        <a:bodyPr/>
        <a:lstStyle/>
        <a:p>
          <a:endParaRPr lang="en-US"/>
        </a:p>
      </dgm:t>
    </dgm:pt>
    <dgm:pt modelId="{6BC5B825-1DAB-8D44-B5D0-62D86BF6C498}">
      <dgm:prSet custT="1"/>
      <dgm:spPr>
        <a:xfrm>
          <a:off x="0" y="1550"/>
          <a:ext cx="4605052" cy="925006"/>
        </a:xfrm>
        <a:prstGeom prst="roundRect">
          <a:avLst/>
        </a:prstGeom>
      </dgm:spPr>
      <dgm:t>
        <a:bodyPr/>
        <a:lstStyle/>
        <a:p>
          <a:pPr>
            <a:lnSpc>
              <a:spcPct val="100000"/>
            </a:lnSpc>
            <a:spcAft>
              <a:spcPts val="600"/>
            </a:spcAft>
            <a:buNone/>
          </a:pPr>
          <a:r>
            <a:rPr lang="en-US" sz="1800" b="1" dirty="0">
              <a:solidFill>
                <a:schemeClr val="tx1"/>
              </a:solidFill>
              <a:latin typeface="Avenir Next" panose="020B0503020202020204" pitchFamily="34" charset="0"/>
              <a:ea typeface="+mn-ea"/>
              <a:cs typeface="+mn-cs"/>
            </a:rPr>
            <a:t>Find a Health Center: </a:t>
          </a:r>
          <a:r>
            <a:rPr lang="en-US" sz="1800" u="sng" dirty="0">
              <a:solidFill>
                <a:schemeClr val="tx1"/>
              </a:solidFill>
              <a:latin typeface="Avenir Next" panose="020B0503020202020204" pitchFamily="34" charset="0"/>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https://findahealthcenter.hrsa.gov/</a:t>
          </a:r>
          <a:r>
            <a:rPr lang="en-US" sz="1800" dirty="0">
              <a:solidFill>
                <a:schemeClr val="tx1"/>
              </a:solidFill>
              <a:latin typeface="Avenir Next" panose="020B0503020202020204" pitchFamily="34" charset="0"/>
              <a:ea typeface="+mn-ea"/>
              <a:cs typeface="+mn-cs"/>
            </a:rPr>
            <a:t> </a:t>
          </a:r>
        </a:p>
      </dgm:t>
    </dgm:pt>
    <dgm:pt modelId="{9FC3E162-2859-6A41-9259-9BD3E06E6FDC}" type="parTrans" cxnId="{7FECFBCA-746D-8243-824A-8FC1F38E5398}">
      <dgm:prSet/>
      <dgm:spPr/>
      <dgm:t>
        <a:bodyPr/>
        <a:lstStyle/>
        <a:p>
          <a:endParaRPr lang="en-US"/>
        </a:p>
      </dgm:t>
    </dgm:pt>
    <dgm:pt modelId="{5EA12228-ECC4-9E45-A5A8-3323381C144E}" type="sibTrans" cxnId="{7FECFBCA-746D-8243-824A-8FC1F38E5398}">
      <dgm:prSet/>
      <dgm:spPr/>
      <dgm:t>
        <a:bodyPr/>
        <a:lstStyle/>
        <a:p>
          <a:endParaRPr lang="en-US"/>
        </a:p>
      </dgm:t>
    </dgm:pt>
    <dgm:pt modelId="{2EFE3B91-99BE-334D-8BF2-CE0C3E32FFAA}">
      <dgm:prSet custT="1"/>
      <dgm:spPr>
        <a:xfrm>
          <a:off x="0" y="940759"/>
          <a:ext cx="4605052" cy="925006"/>
        </a:xfrm>
        <a:prstGeom prst="roundRect">
          <a:avLst/>
        </a:prstGeom>
      </dgm:spPr>
      <dgm:t>
        <a:bodyPr/>
        <a:lstStyle/>
        <a:p>
          <a:pPr>
            <a:lnSpc>
              <a:spcPct val="100000"/>
            </a:lnSpc>
            <a:spcAft>
              <a:spcPts val="0"/>
            </a:spcAft>
            <a:buNone/>
          </a:pPr>
          <a:r>
            <a:rPr lang="en-US" sz="1400" b="1" dirty="0">
              <a:solidFill>
                <a:schemeClr val="tx1"/>
              </a:solidFill>
              <a:latin typeface="Avenir Next" panose="020B0503020202020204" pitchFamily="34" charset="0"/>
              <a:ea typeface="+mn-ea"/>
              <a:cs typeface="+mn-cs"/>
            </a:rPr>
            <a:t>Health Care for the Homeless Grantee Directory: </a:t>
          </a:r>
          <a:r>
            <a:rPr lang="en-US" sz="1400" u="sng" dirty="0">
              <a:solidFill>
                <a:schemeClr val="tx1"/>
              </a:solidFill>
              <a:latin typeface="Avenir Next" panose="020B0503020202020204" pitchFamily="34" charset="0"/>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https://nhchc.org/grantee-directory/</a:t>
          </a:r>
          <a:r>
            <a:rPr lang="en-US" sz="1400" dirty="0">
              <a:solidFill>
                <a:schemeClr val="tx1"/>
              </a:solidFill>
              <a:latin typeface="Avenir Next" panose="020B0503020202020204" pitchFamily="34" charset="0"/>
              <a:ea typeface="+mn-ea"/>
              <a:cs typeface="+mn-cs"/>
            </a:rPr>
            <a:t> </a:t>
          </a:r>
        </a:p>
      </dgm:t>
    </dgm:pt>
    <dgm:pt modelId="{618CA668-AA7A-1B42-90AE-048555C62422}" type="parTrans" cxnId="{38A1ACE2-BC80-7D40-9EE9-4406DFA971B4}">
      <dgm:prSet/>
      <dgm:spPr/>
      <dgm:t>
        <a:bodyPr/>
        <a:lstStyle/>
        <a:p>
          <a:endParaRPr lang="en-US"/>
        </a:p>
      </dgm:t>
    </dgm:pt>
    <dgm:pt modelId="{1AFA88C1-73D9-C14E-8B93-131C98F83A2A}" type="sibTrans" cxnId="{38A1ACE2-BC80-7D40-9EE9-4406DFA971B4}">
      <dgm:prSet/>
      <dgm:spPr/>
      <dgm:t>
        <a:bodyPr/>
        <a:lstStyle/>
        <a:p>
          <a:endParaRPr lang="en-US"/>
        </a:p>
      </dgm:t>
    </dgm:pt>
    <dgm:pt modelId="{CF7C8421-C03A-5E4F-9178-3EEAC8E983E6}">
      <dgm:prSet custT="1"/>
      <dgm:spPr>
        <a:xfrm>
          <a:off x="0" y="1879969"/>
          <a:ext cx="4605052" cy="925006"/>
        </a:xfrm>
        <a:prstGeom prst="roundRect">
          <a:avLst/>
        </a:prstGeom>
      </dgm:spPr>
      <dgm:t>
        <a:bodyPr/>
        <a:lstStyle/>
        <a:p>
          <a:pPr>
            <a:lnSpc>
              <a:spcPct val="100000"/>
            </a:lnSpc>
            <a:spcAft>
              <a:spcPts val="600"/>
            </a:spcAft>
            <a:buNone/>
          </a:pPr>
          <a:r>
            <a:rPr lang="en-US" sz="1400" b="1" dirty="0">
              <a:solidFill>
                <a:schemeClr val="tx1"/>
              </a:solidFill>
              <a:latin typeface="Avenir Next" panose="020B0503020202020204" pitchFamily="34" charset="0"/>
              <a:ea typeface="+mn-ea"/>
              <a:cs typeface="+mn-cs"/>
            </a:rPr>
            <a:t>National Association of Rural Health Clinics: </a:t>
          </a:r>
          <a:r>
            <a:rPr lang="en-US" sz="1400" dirty="0">
              <a:solidFill>
                <a:schemeClr val="tx1"/>
              </a:solidFill>
              <a:latin typeface="Avenir Next" panose="020B0503020202020204" pitchFamily="34" charset="0"/>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https://www.narhc.org/</a:t>
          </a:r>
          <a:endParaRPr lang="en-US" sz="1400" dirty="0">
            <a:solidFill>
              <a:schemeClr val="tx1"/>
            </a:solidFill>
            <a:latin typeface="Avenir Next" panose="020B0503020202020204" pitchFamily="34" charset="0"/>
            <a:ea typeface="+mn-ea"/>
            <a:cs typeface="+mn-cs"/>
          </a:endParaRPr>
        </a:p>
      </dgm:t>
    </dgm:pt>
    <dgm:pt modelId="{DADEEB72-335B-B644-86ED-07820C673EF3}" type="parTrans" cxnId="{6F6E96A7-5036-1148-9E70-6AF50BFECD38}">
      <dgm:prSet/>
      <dgm:spPr/>
      <dgm:t>
        <a:bodyPr/>
        <a:lstStyle/>
        <a:p>
          <a:endParaRPr lang="en-US"/>
        </a:p>
      </dgm:t>
    </dgm:pt>
    <dgm:pt modelId="{3B71F5FD-183E-A449-B2B5-A638315D572E}" type="sibTrans" cxnId="{6F6E96A7-5036-1148-9E70-6AF50BFECD38}">
      <dgm:prSet/>
      <dgm:spPr/>
      <dgm:t>
        <a:bodyPr/>
        <a:lstStyle/>
        <a:p>
          <a:endParaRPr lang="en-US"/>
        </a:p>
      </dgm:t>
    </dgm:pt>
    <dgm:pt modelId="{42F17748-3A8A-AA45-97B1-396A947F13F4}">
      <dgm:prSet custT="1"/>
      <dgm:spPr>
        <a:xfrm>
          <a:off x="0" y="2819178"/>
          <a:ext cx="4605052" cy="925006"/>
        </a:xfrm>
        <a:prstGeom prst="roundRect">
          <a:avLst/>
        </a:prstGeom>
      </dgm:spPr>
      <dgm:t>
        <a:bodyPr/>
        <a:lstStyle/>
        <a:p>
          <a:pPr>
            <a:lnSpc>
              <a:spcPct val="100000"/>
            </a:lnSpc>
            <a:spcAft>
              <a:spcPts val="600"/>
            </a:spcAft>
            <a:buNone/>
          </a:pPr>
          <a:r>
            <a:rPr lang="en-US" sz="1400" b="1" dirty="0">
              <a:solidFill>
                <a:schemeClr val="tx1"/>
              </a:solidFill>
              <a:latin typeface="Avenir Next" panose="020B0503020202020204" pitchFamily="34" charset="0"/>
              <a:ea typeface="+mn-ea"/>
              <a:cs typeface="+mn-cs"/>
            </a:rPr>
            <a:t>Find your State Medicaid Agency: </a:t>
          </a:r>
          <a:r>
            <a:rPr lang="en-US" sz="1400" dirty="0">
              <a:solidFill>
                <a:schemeClr val="tx1"/>
              </a:solidFill>
              <a:latin typeface="Avenir Next" panose="020B0503020202020204" pitchFamily="34" charset="0"/>
              <a:ea typeface="+mn-ea"/>
              <a:cs typeface="+mn-cs"/>
              <a:hlinkClick xmlns:r="http://schemas.openxmlformats.org/officeDocument/2006/relationships" r:id="rId4">
                <a:extLst>
                  <a:ext uri="{A12FA001-AC4F-418D-AE19-62706E023703}">
                    <ahyp:hlinkClr xmlns:ahyp="http://schemas.microsoft.com/office/drawing/2018/hyperlinkcolor" val="tx"/>
                  </a:ext>
                </a:extLst>
              </a:hlinkClick>
            </a:rPr>
            <a:t>https://www.medicaid.gov/about-us/where-can-people-get-help-medicaid-chip</a:t>
          </a:r>
          <a:r>
            <a:rPr lang="en-US" sz="1400" dirty="0">
              <a:solidFill>
                <a:schemeClr val="tx1"/>
              </a:solidFill>
              <a:latin typeface="Avenir Next" panose="020B0503020202020204" pitchFamily="34" charset="0"/>
              <a:ea typeface="+mn-ea"/>
              <a:cs typeface="+mn-cs"/>
            </a:rPr>
            <a:t> </a:t>
          </a:r>
        </a:p>
      </dgm:t>
    </dgm:pt>
    <dgm:pt modelId="{577E9E8F-DB67-6B43-AB5F-282026B6B1EF}" type="parTrans" cxnId="{44713D78-D130-8C40-88B4-FC0D38BF5471}">
      <dgm:prSet/>
      <dgm:spPr/>
      <dgm:t>
        <a:bodyPr/>
        <a:lstStyle/>
        <a:p>
          <a:endParaRPr lang="en-US"/>
        </a:p>
      </dgm:t>
    </dgm:pt>
    <dgm:pt modelId="{EFB65A96-A595-444F-8E14-EEDDC13D1651}" type="sibTrans" cxnId="{44713D78-D130-8C40-88B4-FC0D38BF5471}">
      <dgm:prSet/>
      <dgm:spPr/>
      <dgm:t>
        <a:bodyPr/>
        <a:lstStyle/>
        <a:p>
          <a:endParaRPr lang="en-US"/>
        </a:p>
      </dgm:t>
    </dgm:pt>
    <dgm:pt modelId="{B97F90D0-3EF4-F347-8669-FC87953F2180}" type="pres">
      <dgm:prSet presAssocID="{41F63935-F4EB-A14A-9283-34F2736C7304}" presName="linear" presStyleCnt="0">
        <dgm:presLayoutVars>
          <dgm:animLvl val="lvl"/>
          <dgm:resizeHandles val="exact"/>
        </dgm:presLayoutVars>
      </dgm:prSet>
      <dgm:spPr/>
    </dgm:pt>
    <dgm:pt modelId="{8EFAC232-0015-E745-9A6E-860EE00E2369}" type="pres">
      <dgm:prSet presAssocID="{6BC5B825-1DAB-8D44-B5D0-62D86BF6C498}" presName="parentText" presStyleLbl="node1" presStyleIdx="0" presStyleCnt="4">
        <dgm:presLayoutVars>
          <dgm:chMax val="0"/>
          <dgm:bulletEnabled val="1"/>
        </dgm:presLayoutVars>
      </dgm:prSet>
      <dgm:spPr/>
    </dgm:pt>
    <dgm:pt modelId="{0AE5DFE8-7609-2F42-B893-E92883600351}" type="pres">
      <dgm:prSet presAssocID="{5EA12228-ECC4-9E45-A5A8-3323381C144E}" presName="spacer" presStyleCnt="0"/>
      <dgm:spPr/>
    </dgm:pt>
    <dgm:pt modelId="{94F0CB8E-D4BA-0542-A3D7-83260EDBF02F}" type="pres">
      <dgm:prSet presAssocID="{2EFE3B91-99BE-334D-8BF2-CE0C3E32FFAA}" presName="parentText" presStyleLbl="node1" presStyleIdx="1" presStyleCnt="4">
        <dgm:presLayoutVars>
          <dgm:chMax val="0"/>
          <dgm:bulletEnabled val="1"/>
        </dgm:presLayoutVars>
      </dgm:prSet>
      <dgm:spPr/>
    </dgm:pt>
    <dgm:pt modelId="{50C11424-0733-FB4E-A333-8048447CAA39}" type="pres">
      <dgm:prSet presAssocID="{1AFA88C1-73D9-C14E-8B93-131C98F83A2A}" presName="spacer" presStyleCnt="0"/>
      <dgm:spPr/>
    </dgm:pt>
    <dgm:pt modelId="{30B89F48-8A33-D643-84AC-9781B27273E1}" type="pres">
      <dgm:prSet presAssocID="{CF7C8421-C03A-5E4F-9178-3EEAC8E983E6}" presName="parentText" presStyleLbl="node1" presStyleIdx="2" presStyleCnt="4">
        <dgm:presLayoutVars>
          <dgm:chMax val="0"/>
          <dgm:bulletEnabled val="1"/>
        </dgm:presLayoutVars>
      </dgm:prSet>
      <dgm:spPr/>
    </dgm:pt>
    <dgm:pt modelId="{5F1AF940-7FE1-C141-93B1-7055B87E4644}" type="pres">
      <dgm:prSet presAssocID="{3B71F5FD-183E-A449-B2B5-A638315D572E}" presName="spacer" presStyleCnt="0"/>
      <dgm:spPr/>
    </dgm:pt>
    <dgm:pt modelId="{6A9E65CC-BA29-E449-A8D4-A068C0F9AE0A}" type="pres">
      <dgm:prSet presAssocID="{42F17748-3A8A-AA45-97B1-396A947F13F4}" presName="parentText" presStyleLbl="node1" presStyleIdx="3" presStyleCnt="4">
        <dgm:presLayoutVars>
          <dgm:chMax val="0"/>
          <dgm:bulletEnabled val="1"/>
        </dgm:presLayoutVars>
      </dgm:prSet>
      <dgm:spPr/>
    </dgm:pt>
  </dgm:ptLst>
  <dgm:cxnLst>
    <dgm:cxn modelId="{0FCDF135-C0BF-DD42-A87A-57FE82DAB1F2}" type="presOf" srcId="{42F17748-3A8A-AA45-97B1-396A947F13F4}" destId="{6A9E65CC-BA29-E449-A8D4-A068C0F9AE0A}" srcOrd="0" destOrd="0" presId="urn:microsoft.com/office/officeart/2005/8/layout/vList2"/>
    <dgm:cxn modelId="{8A2A1742-CEDC-6242-A229-0EEF65208805}" type="presOf" srcId="{CF7C8421-C03A-5E4F-9178-3EEAC8E983E6}" destId="{30B89F48-8A33-D643-84AC-9781B27273E1}" srcOrd="0" destOrd="0" presId="urn:microsoft.com/office/officeart/2005/8/layout/vList2"/>
    <dgm:cxn modelId="{B923F757-8DE7-5F44-99F1-CAE51CA6A999}" type="presOf" srcId="{41F63935-F4EB-A14A-9283-34F2736C7304}" destId="{B97F90D0-3EF4-F347-8669-FC87953F2180}" srcOrd="0" destOrd="0" presId="urn:microsoft.com/office/officeart/2005/8/layout/vList2"/>
    <dgm:cxn modelId="{44713D78-D130-8C40-88B4-FC0D38BF5471}" srcId="{41F63935-F4EB-A14A-9283-34F2736C7304}" destId="{42F17748-3A8A-AA45-97B1-396A947F13F4}" srcOrd="3" destOrd="0" parTransId="{577E9E8F-DB67-6B43-AB5F-282026B6B1EF}" sibTransId="{EFB65A96-A595-444F-8E14-EEDDC13D1651}"/>
    <dgm:cxn modelId="{D0E1999D-F293-8741-BB5F-E6E59D416434}" type="presOf" srcId="{2EFE3B91-99BE-334D-8BF2-CE0C3E32FFAA}" destId="{94F0CB8E-D4BA-0542-A3D7-83260EDBF02F}" srcOrd="0" destOrd="0" presId="urn:microsoft.com/office/officeart/2005/8/layout/vList2"/>
    <dgm:cxn modelId="{6F6E96A7-5036-1148-9E70-6AF50BFECD38}" srcId="{41F63935-F4EB-A14A-9283-34F2736C7304}" destId="{CF7C8421-C03A-5E4F-9178-3EEAC8E983E6}" srcOrd="2" destOrd="0" parTransId="{DADEEB72-335B-B644-86ED-07820C673EF3}" sibTransId="{3B71F5FD-183E-A449-B2B5-A638315D572E}"/>
    <dgm:cxn modelId="{7FECFBCA-746D-8243-824A-8FC1F38E5398}" srcId="{41F63935-F4EB-A14A-9283-34F2736C7304}" destId="{6BC5B825-1DAB-8D44-B5D0-62D86BF6C498}" srcOrd="0" destOrd="0" parTransId="{9FC3E162-2859-6A41-9259-9BD3E06E6FDC}" sibTransId="{5EA12228-ECC4-9E45-A5A8-3323381C144E}"/>
    <dgm:cxn modelId="{38A1ACE2-BC80-7D40-9EE9-4406DFA971B4}" srcId="{41F63935-F4EB-A14A-9283-34F2736C7304}" destId="{2EFE3B91-99BE-334D-8BF2-CE0C3E32FFAA}" srcOrd="1" destOrd="0" parTransId="{618CA668-AA7A-1B42-90AE-048555C62422}" sibTransId="{1AFA88C1-73D9-C14E-8B93-131C98F83A2A}"/>
    <dgm:cxn modelId="{FD173CE7-096E-DA44-B63C-5B1D7A678291}" type="presOf" srcId="{6BC5B825-1DAB-8D44-B5D0-62D86BF6C498}" destId="{8EFAC232-0015-E745-9A6E-860EE00E2369}" srcOrd="0" destOrd="0" presId="urn:microsoft.com/office/officeart/2005/8/layout/vList2"/>
    <dgm:cxn modelId="{8EDED942-86F5-8744-9E6B-39668CFC8A2F}" type="presParOf" srcId="{B97F90D0-3EF4-F347-8669-FC87953F2180}" destId="{8EFAC232-0015-E745-9A6E-860EE00E2369}" srcOrd="0" destOrd="0" presId="urn:microsoft.com/office/officeart/2005/8/layout/vList2"/>
    <dgm:cxn modelId="{DA41BD90-1FA2-604D-A697-9E4D253BEFDB}" type="presParOf" srcId="{B97F90D0-3EF4-F347-8669-FC87953F2180}" destId="{0AE5DFE8-7609-2F42-B893-E92883600351}" srcOrd="1" destOrd="0" presId="urn:microsoft.com/office/officeart/2005/8/layout/vList2"/>
    <dgm:cxn modelId="{C0D11B6A-22B1-AD46-821E-E59E68969A96}" type="presParOf" srcId="{B97F90D0-3EF4-F347-8669-FC87953F2180}" destId="{94F0CB8E-D4BA-0542-A3D7-83260EDBF02F}" srcOrd="2" destOrd="0" presId="urn:microsoft.com/office/officeart/2005/8/layout/vList2"/>
    <dgm:cxn modelId="{FA672D1F-D430-894F-9330-0C767CC3C545}" type="presParOf" srcId="{B97F90D0-3EF4-F347-8669-FC87953F2180}" destId="{50C11424-0733-FB4E-A333-8048447CAA39}" srcOrd="3" destOrd="0" presId="urn:microsoft.com/office/officeart/2005/8/layout/vList2"/>
    <dgm:cxn modelId="{07A15E76-BC0B-AC49-BC31-5FE27E3D3D3E}" type="presParOf" srcId="{B97F90D0-3EF4-F347-8669-FC87953F2180}" destId="{30B89F48-8A33-D643-84AC-9781B27273E1}" srcOrd="4" destOrd="0" presId="urn:microsoft.com/office/officeart/2005/8/layout/vList2"/>
    <dgm:cxn modelId="{CF80B001-BC12-6A40-851F-5BAC4C11458F}" type="presParOf" srcId="{B97F90D0-3EF4-F347-8669-FC87953F2180}" destId="{5F1AF940-7FE1-C141-93B1-7055B87E4644}" srcOrd="5" destOrd="0" presId="urn:microsoft.com/office/officeart/2005/8/layout/vList2"/>
    <dgm:cxn modelId="{9685C284-5AC8-6545-927C-746C042FBB82}" type="presParOf" srcId="{B97F90D0-3EF4-F347-8669-FC87953F2180}" destId="{6A9E65CC-BA29-E449-A8D4-A068C0F9AE0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4149BB-128E-7C4A-B757-4B0617884377}">
      <dsp:nvSpPr>
        <dsp:cNvPr id="0" name=""/>
        <dsp:cNvSpPr/>
      </dsp:nvSpPr>
      <dsp:spPr>
        <a:xfrm>
          <a:off x="1996008" y="1663740"/>
          <a:ext cx="2329596" cy="143318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Homelessness Response System</a:t>
          </a:r>
        </a:p>
      </dsp:txBody>
      <dsp:txXfrm>
        <a:off x="2337169" y="1873626"/>
        <a:ext cx="1647274" cy="1013416"/>
      </dsp:txXfrm>
    </dsp:sp>
    <dsp:sp modelId="{0A10611A-BDCB-6741-87DB-2B16050599A8}">
      <dsp:nvSpPr>
        <dsp:cNvPr id="0" name=""/>
        <dsp:cNvSpPr/>
      </dsp:nvSpPr>
      <dsp:spPr>
        <a:xfrm rot="16200000">
          <a:off x="2948052" y="1436118"/>
          <a:ext cx="425508" cy="29736"/>
        </a:xfrm>
        <a:custGeom>
          <a:avLst/>
          <a:gdLst/>
          <a:ahLst/>
          <a:cxnLst/>
          <a:rect l="0" t="0" r="0" b="0"/>
          <a:pathLst>
            <a:path>
              <a:moveTo>
                <a:pt x="0" y="14868"/>
              </a:moveTo>
              <a:lnTo>
                <a:pt x="425508"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169" y="1440348"/>
        <a:ext cx="21275" cy="21275"/>
      </dsp:txXfrm>
    </dsp:sp>
    <dsp:sp modelId="{8EE7C491-3141-C146-ADEA-65B1385FE50A}">
      <dsp:nvSpPr>
        <dsp:cNvPr id="0" name=""/>
        <dsp:cNvSpPr/>
      </dsp:nvSpPr>
      <dsp:spPr>
        <a:xfrm>
          <a:off x="2195707" y="-40766"/>
          <a:ext cx="1930199" cy="1278998"/>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Health/ Behavioral Health System</a:t>
          </a:r>
        </a:p>
      </dsp:txBody>
      <dsp:txXfrm>
        <a:off x="2478378" y="146539"/>
        <a:ext cx="1364857" cy="904388"/>
      </dsp:txXfrm>
    </dsp:sp>
    <dsp:sp modelId="{93B4DDC1-D205-DE44-B047-AA8E682FB053}">
      <dsp:nvSpPr>
        <dsp:cNvPr id="0" name=""/>
        <dsp:cNvSpPr/>
      </dsp:nvSpPr>
      <dsp:spPr>
        <a:xfrm rot="18900000">
          <a:off x="3717602" y="1625852"/>
          <a:ext cx="365638" cy="29736"/>
        </a:xfrm>
        <a:custGeom>
          <a:avLst/>
          <a:gdLst/>
          <a:ahLst/>
          <a:cxnLst/>
          <a:rect l="0" t="0" r="0" b="0"/>
          <a:pathLst>
            <a:path>
              <a:moveTo>
                <a:pt x="0" y="14868"/>
              </a:moveTo>
              <a:lnTo>
                <a:pt x="365638"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91280" y="1631579"/>
        <a:ext cx="18281" cy="18281"/>
      </dsp:txXfrm>
    </dsp:sp>
    <dsp:sp modelId="{70504DAA-2F55-514D-AF74-37A57EFF6FD8}">
      <dsp:nvSpPr>
        <dsp:cNvPr id="0" name=""/>
        <dsp:cNvSpPr/>
      </dsp:nvSpPr>
      <dsp:spPr>
        <a:xfrm>
          <a:off x="3408285" y="696788"/>
          <a:ext cx="2024609" cy="847527"/>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Workforce System</a:t>
          </a:r>
        </a:p>
      </dsp:txBody>
      <dsp:txXfrm>
        <a:off x="3704782" y="820905"/>
        <a:ext cx="1431615" cy="599293"/>
      </dsp:txXfrm>
    </dsp:sp>
    <dsp:sp modelId="{B26C8DF3-07BB-A543-85A0-9C0B8D440EE4}">
      <dsp:nvSpPr>
        <dsp:cNvPr id="0" name=""/>
        <dsp:cNvSpPr/>
      </dsp:nvSpPr>
      <dsp:spPr>
        <a:xfrm rot="63261">
          <a:off x="4325068" y="2388648"/>
          <a:ext cx="190690" cy="29736"/>
        </a:xfrm>
        <a:custGeom>
          <a:avLst/>
          <a:gdLst/>
          <a:ahLst/>
          <a:cxnLst/>
          <a:rect l="0" t="0" r="0" b="0"/>
          <a:pathLst>
            <a:path>
              <a:moveTo>
                <a:pt x="0" y="14868"/>
              </a:moveTo>
              <a:lnTo>
                <a:pt x="190690"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15646" y="2398749"/>
        <a:ext cx="9534" cy="9534"/>
      </dsp:txXfrm>
    </dsp:sp>
    <dsp:sp modelId="{DC9AA842-B2F1-404D-9E25-C604CEB35AA1}">
      <dsp:nvSpPr>
        <dsp:cNvPr id="0" name=""/>
        <dsp:cNvSpPr/>
      </dsp:nvSpPr>
      <dsp:spPr>
        <a:xfrm>
          <a:off x="4515667" y="1777225"/>
          <a:ext cx="1133363" cy="1276946"/>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Youth System</a:t>
          </a:r>
        </a:p>
      </dsp:txBody>
      <dsp:txXfrm>
        <a:off x="4681644" y="1964229"/>
        <a:ext cx="801409" cy="902938"/>
      </dsp:txXfrm>
    </dsp:sp>
    <dsp:sp modelId="{70D152CA-A4B9-D343-A30C-061BAA966447}">
      <dsp:nvSpPr>
        <dsp:cNvPr id="0" name=""/>
        <dsp:cNvSpPr/>
      </dsp:nvSpPr>
      <dsp:spPr>
        <a:xfrm rot="2700000">
          <a:off x="3761283" y="2999623"/>
          <a:ext cx="67359" cy="29736"/>
        </a:xfrm>
        <a:custGeom>
          <a:avLst/>
          <a:gdLst/>
          <a:ahLst/>
          <a:cxnLst/>
          <a:rect l="0" t="0" r="0" b="0"/>
          <a:pathLst>
            <a:path>
              <a:moveTo>
                <a:pt x="0" y="14868"/>
              </a:moveTo>
              <a:lnTo>
                <a:pt x="67359"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93279" y="3012807"/>
        <a:ext cx="3367" cy="3367"/>
      </dsp:txXfrm>
    </dsp:sp>
    <dsp:sp modelId="{32C21B51-49C1-1B4F-A43C-F52D8926C5FA}">
      <dsp:nvSpPr>
        <dsp:cNvPr id="0" name=""/>
        <dsp:cNvSpPr/>
      </dsp:nvSpPr>
      <dsp:spPr>
        <a:xfrm>
          <a:off x="3471349" y="2861920"/>
          <a:ext cx="1898482" cy="1556394"/>
        </a:xfrm>
        <a:prstGeom prst="ellips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First Responders/ Criminal Legal System</a:t>
          </a:r>
        </a:p>
      </dsp:txBody>
      <dsp:txXfrm>
        <a:off x="3749375" y="3089849"/>
        <a:ext cx="1342430" cy="1100536"/>
      </dsp:txXfrm>
    </dsp:sp>
    <dsp:sp modelId="{EEE7F671-D71F-504E-BDC5-2B9B9B2AF37D}">
      <dsp:nvSpPr>
        <dsp:cNvPr id="0" name=""/>
        <dsp:cNvSpPr/>
      </dsp:nvSpPr>
      <dsp:spPr>
        <a:xfrm rot="5400000">
          <a:off x="2890086" y="3352782"/>
          <a:ext cx="541441" cy="29736"/>
        </a:xfrm>
        <a:custGeom>
          <a:avLst/>
          <a:gdLst/>
          <a:ahLst/>
          <a:cxnLst/>
          <a:rect l="0" t="0" r="0" b="0"/>
          <a:pathLst>
            <a:path>
              <a:moveTo>
                <a:pt x="0" y="14868"/>
              </a:moveTo>
              <a:lnTo>
                <a:pt x="541441"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47271" y="3354114"/>
        <a:ext cx="27072" cy="27072"/>
      </dsp:txXfrm>
    </dsp:sp>
    <dsp:sp modelId="{2FFB9952-BB8A-DC40-9610-719E52B6CA28}">
      <dsp:nvSpPr>
        <dsp:cNvPr id="0" name=""/>
        <dsp:cNvSpPr/>
      </dsp:nvSpPr>
      <dsp:spPr>
        <a:xfrm>
          <a:off x="2517826" y="3638371"/>
          <a:ext cx="1285962" cy="1047132"/>
        </a:xfrm>
        <a:prstGeom prst="ellipse">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VA System</a:t>
          </a:r>
        </a:p>
      </dsp:txBody>
      <dsp:txXfrm>
        <a:off x="2706151" y="3791720"/>
        <a:ext cx="909312" cy="740434"/>
      </dsp:txXfrm>
    </dsp:sp>
    <dsp:sp modelId="{6C2EC172-D552-754B-8AEB-A3AEBCC77010}">
      <dsp:nvSpPr>
        <dsp:cNvPr id="0" name=""/>
        <dsp:cNvSpPr/>
      </dsp:nvSpPr>
      <dsp:spPr>
        <a:xfrm rot="8100000">
          <a:off x="2283793" y="3086267"/>
          <a:ext cx="312426" cy="29736"/>
        </a:xfrm>
        <a:custGeom>
          <a:avLst/>
          <a:gdLst/>
          <a:ahLst/>
          <a:cxnLst/>
          <a:rect l="0" t="0" r="0" b="0"/>
          <a:pathLst>
            <a:path>
              <a:moveTo>
                <a:pt x="0" y="14868"/>
              </a:moveTo>
              <a:lnTo>
                <a:pt x="312426"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432195" y="3093325"/>
        <a:ext cx="15621" cy="15621"/>
      </dsp:txXfrm>
    </dsp:sp>
    <dsp:sp modelId="{2CF65B65-7C6C-B143-9FC5-0C3DD51EAD09}">
      <dsp:nvSpPr>
        <dsp:cNvPr id="0" name=""/>
        <dsp:cNvSpPr/>
      </dsp:nvSpPr>
      <dsp:spPr>
        <a:xfrm>
          <a:off x="1155183" y="3116552"/>
          <a:ext cx="1491681" cy="1047132"/>
        </a:xfrm>
        <a:prstGeom prst="ellipse">
          <a:avLst/>
        </a:prstGeom>
        <a:solidFill>
          <a:srgbClr val="C00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Housing System</a:t>
          </a:r>
        </a:p>
      </dsp:txBody>
      <dsp:txXfrm>
        <a:off x="1373635" y="3269901"/>
        <a:ext cx="1054777" cy="740434"/>
      </dsp:txXfrm>
    </dsp:sp>
    <dsp:sp modelId="{E6638616-6C43-3C49-9673-1675C52E4A1A}">
      <dsp:nvSpPr>
        <dsp:cNvPr id="0" name=""/>
        <dsp:cNvSpPr/>
      </dsp:nvSpPr>
      <dsp:spPr>
        <a:xfrm rot="10800000">
          <a:off x="1902770" y="2365466"/>
          <a:ext cx="93237" cy="29736"/>
        </a:xfrm>
        <a:custGeom>
          <a:avLst/>
          <a:gdLst/>
          <a:ahLst/>
          <a:cxnLst/>
          <a:rect l="0" t="0" r="0" b="0"/>
          <a:pathLst>
            <a:path>
              <a:moveTo>
                <a:pt x="0" y="14868"/>
              </a:moveTo>
              <a:lnTo>
                <a:pt x="93237"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947058" y="2378004"/>
        <a:ext cx="4661" cy="4661"/>
      </dsp:txXfrm>
    </dsp:sp>
    <dsp:sp modelId="{6B49DF95-492C-3440-B9E0-E08B380EFAA5}">
      <dsp:nvSpPr>
        <dsp:cNvPr id="0" name=""/>
        <dsp:cNvSpPr/>
      </dsp:nvSpPr>
      <dsp:spPr>
        <a:xfrm>
          <a:off x="855638" y="1856769"/>
          <a:ext cx="1047132" cy="1047132"/>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Older-Aging Adults</a:t>
          </a:r>
          <a:endParaRPr lang="en-US" sz="1700" kern="1200" dirty="0"/>
        </a:p>
      </dsp:txBody>
      <dsp:txXfrm>
        <a:off x="1008987" y="2010118"/>
        <a:ext cx="740434" cy="740434"/>
      </dsp:txXfrm>
    </dsp:sp>
    <dsp:sp modelId="{C072A321-7F6A-4448-8007-A644FD14B459}">
      <dsp:nvSpPr>
        <dsp:cNvPr id="0" name=""/>
        <dsp:cNvSpPr/>
      </dsp:nvSpPr>
      <dsp:spPr>
        <a:xfrm rot="13240557">
          <a:off x="2434974" y="1765055"/>
          <a:ext cx="54395" cy="29736"/>
        </a:xfrm>
        <a:custGeom>
          <a:avLst/>
          <a:gdLst/>
          <a:ahLst/>
          <a:cxnLst/>
          <a:rect l="0" t="0" r="0" b="0"/>
          <a:pathLst>
            <a:path>
              <a:moveTo>
                <a:pt x="0" y="14868"/>
              </a:moveTo>
              <a:lnTo>
                <a:pt x="54395" y="148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2460811" y="1778564"/>
        <a:ext cx="2719" cy="2719"/>
      </dsp:txXfrm>
    </dsp:sp>
    <dsp:sp modelId="{F22193FF-A442-C242-978B-FE6E0679A446}">
      <dsp:nvSpPr>
        <dsp:cNvPr id="0" name=""/>
        <dsp:cNvSpPr/>
      </dsp:nvSpPr>
      <dsp:spPr>
        <a:xfrm>
          <a:off x="840262" y="783471"/>
          <a:ext cx="2143322" cy="1047132"/>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Philanthropy/ - Faith partners</a:t>
          </a:r>
        </a:p>
      </dsp:txBody>
      <dsp:txXfrm>
        <a:off x="1154144" y="936820"/>
        <a:ext cx="1515558" cy="740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A0A39-054B-084A-95F0-CCBC1023380E}">
      <dsp:nvSpPr>
        <dsp:cNvPr id="0" name=""/>
        <dsp:cNvSpPr/>
      </dsp:nvSpPr>
      <dsp:spPr>
        <a:xfrm rot="5400000">
          <a:off x="4817222" y="-1841569"/>
          <a:ext cx="1091398" cy="5047455"/>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Permanent Supportive Housing (PSH)</a:t>
          </a:r>
        </a:p>
        <a:p>
          <a:pPr marL="114300" lvl="1" indent="-114300" algn="l" defTabSz="533400">
            <a:lnSpc>
              <a:spcPct val="90000"/>
            </a:lnSpc>
            <a:spcBef>
              <a:spcPct val="0"/>
            </a:spcBef>
            <a:spcAft>
              <a:spcPct val="15000"/>
            </a:spcAft>
            <a:buChar char="•"/>
          </a:pPr>
          <a:r>
            <a:rPr lang="en-US" sz="1200" kern="1200"/>
            <a:t>Rapid Rehousing (RRH)</a:t>
          </a:r>
        </a:p>
        <a:p>
          <a:pPr marL="114300" lvl="1" indent="-114300" algn="l" defTabSz="533400">
            <a:lnSpc>
              <a:spcPct val="90000"/>
            </a:lnSpc>
            <a:spcBef>
              <a:spcPct val="0"/>
            </a:spcBef>
            <a:spcAft>
              <a:spcPct val="15000"/>
            </a:spcAft>
            <a:buChar char="•"/>
          </a:pPr>
          <a:r>
            <a:rPr lang="en-US" sz="1200" kern="1200"/>
            <a:t>Transitional Housing (TH)</a:t>
          </a:r>
        </a:p>
        <a:p>
          <a:pPr marL="114300" lvl="1" indent="-114300" algn="l" defTabSz="533400">
            <a:lnSpc>
              <a:spcPct val="90000"/>
            </a:lnSpc>
            <a:spcBef>
              <a:spcPct val="0"/>
            </a:spcBef>
            <a:spcAft>
              <a:spcPct val="15000"/>
            </a:spcAft>
            <a:buChar char="•"/>
          </a:pPr>
          <a:r>
            <a:rPr lang="en-US" sz="1200" kern="1200"/>
            <a:t>Supportive Services Only (SSO, SSO-SO, SSO-CE)</a:t>
          </a:r>
        </a:p>
        <a:p>
          <a:pPr marL="114300" lvl="1" indent="-114300" algn="l" defTabSz="533400">
            <a:lnSpc>
              <a:spcPct val="90000"/>
            </a:lnSpc>
            <a:spcBef>
              <a:spcPct val="0"/>
            </a:spcBef>
            <a:spcAft>
              <a:spcPct val="15000"/>
            </a:spcAft>
            <a:buChar char="•"/>
          </a:pPr>
          <a:r>
            <a:rPr lang="en-US" sz="1200" kern="1200"/>
            <a:t>HMIS</a:t>
          </a:r>
        </a:p>
      </dsp:txBody>
      <dsp:txXfrm rot="-5400000">
        <a:off x="2839194" y="189737"/>
        <a:ext cx="4994177" cy="984842"/>
      </dsp:txXfrm>
    </dsp:sp>
    <dsp:sp modelId="{340B13C7-4AF5-AB46-8371-587A37C548DF}">
      <dsp:nvSpPr>
        <dsp:cNvPr id="0" name=""/>
        <dsp:cNvSpPr/>
      </dsp:nvSpPr>
      <dsp:spPr>
        <a:xfrm>
          <a:off x="0" y="34"/>
          <a:ext cx="2839193" cy="136424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Continuum of Care (CoC)</a:t>
          </a:r>
        </a:p>
      </dsp:txBody>
      <dsp:txXfrm>
        <a:off x="66597" y="66631"/>
        <a:ext cx="2705999" cy="1231053"/>
      </dsp:txXfrm>
    </dsp:sp>
    <dsp:sp modelId="{EE7BB0CD-9DE3-A946-B37A-A9F8B0B0B78C}">
      <dsp:nvSpPr>
        <dsp:cNvPr id="0" name=""/>
        <dsp:cNvSpPr/>
      </dsp:nvSpPr>
      <dsp:spPr>
        <a:xfrm rot="5400000">
          <a:off x="4817222" y="-409109"/>
          <a:ext cx="1091398" cy="5047455"/>
        </a:xfrm>
        <a:prstGeom prst="round2SameRect">
          <a:avLst/>
        </a:prstGeom>
        <a:solidFill>
          <a:schemeClr val="accent2">
            <a:tint val="40000"/>
            <a:alpha val="90000"/>
            <a:hueOff val="-8549050"/>
            <a:satOff val="26318"/>
            <a:lumOff val="5053"/>
            <a:alphaOff val="0"/>
          </a:schemeClr>
        </a:solidFill>
        <a:ln w="25400" cap="flat" cmpd="sng" algn="ctr">
          <a:solidFill>
            <a:schemeClr val="accent2">
              <a:tint val="40000"/>
              <a:alpha val="90000"/>
              <a:hueOff val="-8549050"/>
              <a:satOff val="26318"/>
              <a:lumOff val="50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Homelessness Prevention</a:t>
          </a:r>
        </a:p>
        <a:p>
          <a:pPr marL="114300" lvl="1" indent="-114300" algn="l" defTabSz="533400">
            <a:lnSpc>
              <a:spcPct val="90000"/>
            </a:lnSpc>
            <a:spcBef>
              <a:spcPct val="0"/>
            </a:spcBef>
            <a:spcAft>
              <a:spcPct val="15000"/>
            </a:spcAft>
            <a:buChar char="•"/>
          </a:pPr>
          <a:r>
            <a:rPr lang="en-US" sz="1200" kern="1200"/>
            <a:t>Shelter and Housing Navigation</a:t>
          </a:r>
        </a:p>
        <a:p>
          <a:pPr marL="114300" lvl="1" indent="-114300" algn="l" defTabSz="533400">
            <a:lnSpc>
              <a:spcPct val="90000"/>
            </a:lnSpc>
            <a:spcBef>
              <a:spcPct val="0"/>
            </a:spcBef>
            <a:spcAft>
              <a:spcPct val="15000"/>
            </a:spcAft>
            <a:buChar char="•"/>
          </a:pPr>
          <a:r>
            <a:rPr lang="en-US" sz="1200" kern="1200"/>
            <a:t>Rapid Rehousing and Housing Stabilization</a:t>
          </a:r>
        </a:p>
        <a:p>
          <a:pPr marL="114300" lvl="1" indent="-114300" algn="l" defTabSz="533400">
            <a:lnSpc>
              <a:spcPct val="90000"/>
            </a:lnSpc>
            <a:spcBef>
              <a:spcPct val="0"/>
            </a:spcBef>
            <a:spcAft>
              <a:spcPct val="15000"/>
            </a:spcAft>
            <a:buChar char="•"/>
          </a:pPr>
          <a:r>
            <a:rPr lang="en-US" sz="1200" kern="1200"/>
            <a:t>HMIS</a:t>
          </a:r>
        </a:p>
      </dsp:txBody>
      <dsp:txXfrm rot="-5400000">
        <a:off x="2839194" y="1622197"/>
        <a:ext cx="4994177" cy="984842"/>
      </dsp:txXfrm>
    </dsp:sp>
    <dsp:sp modelId="{366968C8-DF2E-F74B-A853-72D8DF4E160B}">
      <dsp:nvSpPr>
        <dsp:cNvPr id="0" name=""/>
        <dsp:cNvSpPr/>
      </dsp:nvSpPr>
      <dsp:spPr>
        <a:xfrm>
          <a:off x="0" y="1432494"/>
          <a:ext cx="2839193" cy="1364247"/>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Emergency Solutions Grant</a:t>
          </a:r>
        </a:p>
      </dsp:txBody>
      <dsp:txXfrm>
        <a:off x="66597" y="1499091"/>
        <a:ext cx="2705999" cy="12310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4310A-6C3C-9D41-968C-197FA6AF016A}">
      <dsp:nvSpPr>
        <dsp:cNvPr id="0" name=""/>
        <dsp:cNvSpPr/>
      </dsp:nvSpPr>
      <dsp:spPr>
        <a:xfrm>
          <a:off x="5572870" y="1256699"/>
          <a:ext cx="1156433" cy="550357"/>
        </a:xfrm>
        <a:custGeom>
          <a:avLst/>
          <a:gdLst/>
          <a:ahLst/>
          <a:cxnLst/>
          <a:rect l="0" t="0" r="0" b="0"/>
          <a:pathLst>
            <a:path>
              <a:moveTo>
                <a:pt x="0" y="0"/>
              </a:moveTo>
              <a:lnTo>
                <a:pt x="0" y="375052"/>
              </a:lnTo>
              <a:lnTo>
                <a:pt x="1156433" y="375052"/>
              </a:lnTo>
              <a:lnTo>
                <a:pt x="1156433" y="55035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8A7B8E-DEB7-1F4B-88DC-4DAC8497FF3C}">
      <dsp:nvSpPr>
        <dsp:cNvPr id="0" name=""/>
        <dsp:cNvSpPr/>
      </dsp:nvSpPr>
      <dsp:spPr>
        <a:xfrm>
          <a:off x="4416436" y="1256699"/>
          <a:ext cx="1156433" cy="550357"/>
        </a:xfrm>
        <a:custGeom>
          <a:avLst/>
          <a:gdLst/>
          <a:ahLst/>
          <a:cxnLst/>
          <a:rect l="0" t="0" r="0" b="0"/>
          <a:pathLst>
            <a:path>
              <a:moveTo>
                <a:pt x="1156433" y="0"/>
              </a:moveTo>
              <a:lnTo>
                <a:pt x="1156433" y="375052"/>
              </a:lnTo>
              <a:lnTo>
                <a:pt x="0" y="375052"/>
              </a:lnTo>
              <a:lnTo>
                <a:pt x="0" y="55035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3DC406-B63E-5742-8D8D-023C3D0305FB}">
      <dsp:nvSpPr>
        <dsp:cNvPr id="0" name=""/>
        <dsp:cNvSpPr/>
      </dsp:nvSpPr>
      <dsp:spPr>
        <a:xfrm>
          <a:off x="962" y="55059"/>
          <a:ext cx="1892345" cy="1201639"/>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7E6296D-64B6-EE44-A756-6407F39F05D1}">
      <dsp:nvSpPr>
        <dsp:cNvPr id="0" name=""/>
        <dsp:cNvSpPr/>
      </dsp:nvSpPr>
      <dsp:spPr>
        <a:xfrm>
          <a:off x="211223" y="254807"/>
          <a:ext cx="1892345" cy="120163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Youth Homelessness Demonstration Program (YHDP) &amp; Youth Homelessness System Improvement (YHSI):</a:t>
          </a:r>
          <a:r>
            <a:rPr lang="en-US" sz="1100" kern="1200"/>
            <a:t> Department of Housing and Urban Development</a:t>
          </a:r>
        </a:p>
      </dsp:txBody>
      <dsp:txXfrm>
        <a:off x="246418" y="290002"/>
        <a:ext cx="1821955" cy="1131249"/>
      </dsp:txXfrm>
    </dsp:sp>
    <dsp:sp modelId="{B310125F-9D08-B041-BBCB-4976D28A03B6}">
      <dsp:nvSpPr>
        <dsp:cNvPr id="0" name=""/>
        <dsp:cNvSpPr/>
      </dsp:nvSpPr>
      <dsp:spPr>
        <a:xfrm>
          <a:off x="2313829" y="55059"/>
          <a:ext cx="1892345" cy="1201639"/>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268402F-E114-AC47-B0E2-25FF75656A98}">
      <dsp:nvSpPr>
        <dsp:cNvPr id="0" name=""/>
        <dsp:cNvSpPr/>
      </dsp:nvSpPr>
      <dsp:spPr>
        <a:xfrm>
          <a:off x="2524090" y="254807"/>
          <a:ext cx="1892345" cy="120163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Runaway and Homeless Youth Act Programs (RHY):</a:t>
          </a:r>
          <a:r>
            <a:rPr lang="en-US" sz="1100" kern="1200"/>
            <a:t> Family and Youth Services Bureau (FYSB) under the Administration for Children and Families (ACF)</a:t>
          </a:r>
        </a:p>
      </dsp:txBody>
      <dsp:txXfrm>
        <a:off x="2559285" y="290002"/>
        <a:ext cx="1821955" cy="1131249"/>
      </dsp:txXfrm>
    </dsp:sp>
    <dsp:sp modelId="{19D1716F-B923-B449-BB96-F80F5D9F1231}">
      <dsp:nvSpPr>
        <dsp:cNvPr id="0" name=""/>
        <dsp:cNvSpPr/>
      </dsp:nvSpPr>
      <dsp:spPr>
        <a:xfrm>
          <a:off x="4626697" y="55059"/>
          <a:ext cx="1892345" cy="1201639"/>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F3C34ED-97A5-E645-9632-E4B8E0287B30}">
      <dsp:nvSpPr>
        <dsp:cNvPr id="0" name=""/>
        <dsp:cNvSpPr/>
      </dsp:nvSpPr>
      <dsp:spPr>
        <a:xfrm>
          <a:off x="4836957" y="254807"/>
          <a:ext cx="1892345" cy="120163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t>Specialized Rental Assistance Vouchers</a:t>
          </a:r>
          <a:r>
            <a:rPr lang="en-US" sz="1100" kern="1200"/>
            <a:t> for youth aging out of foster care</a:t>
          </a:r>
        </a:p>
      </dsp:txBody>
      <dsp:txXfrm>
        <a:off x="4872152" y="290002"/>
        <a:ext cx="1821955" cy="1131249"/>
      </dsp:txXfrm>
    </dsp:sp>
    <dsp:sp modelId="{17676864-9C60-7841-8F04-F5CD36424640}">
      <dsp:nvSpPr>
        <dsp:cNvPr id="0" name=""/>
        <dsp:cNvSpPr/>
      </dsp:nvSpPr>
      <dsp:spPr>
        <a:xfrm>
          <a:off x="3470263" y="1807056"/>
          <a:ext cx="1892345" cy="1201639"/>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5562594-3A6C-5146-A3BF-2F368D015CDB}">
      <dsp:nvSpPr>
        <dsp:cNvPr id="0" name=""/>
        <dsp:cNvSpPr/>
      </dsp:nvSpPr>
      <dsp:spPr>
        <a:xfrm>
          <a:off x="3680524" y="2006804"/>
          <a:ext cx="1892345" cy="120163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Family Unification Program Voucher (FUP)</a:t>
          </a:r>
        </a:p>
      </dsp:txBody>
      <dsp:txXfrm>
        <a:off x="3715719" y="2041999"/>
        <a:ext cx="1821955" cy="1131249"/>
      </dsp:txXfrm>
    </dsp:sp>
    <dsp:sp modelId="{684027FC-88DA-1845-AA9B-48BE17E8F970}">
      <dsp:nvSpPr>
        <dsp:cNvPr id="0" name=""/>
        <dsp:cNvSpPr/>
      </dsp:nvSpPr>
      <dsp:spPr>
        <a:xfrm>
          <a:off x="5783130" y="1807056"/>
          <a:ext cx="1892345" cy="1201639"/>
        </a:xfrm>
        <a:prstGeom prst="roundRect">
          <a:avLst>
            <a:gd name="adj" fmla="val 10000"/>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E3228CD-1F8C-2649-B548-C346EFB9554A}">
      <dsp:nvSpPr>
        <dsp:cNvPr id="0" name=""/>
        <dsp:cNvSpPr/>
      </dsp:nvSpPr>
      <dsp:spPr>
        <a:xfrm>
          <a:off x="5993391" y="2006804"/>
          <a:ext cx="1892345" cy="120163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Foster Youth to Independence Voucher (FYI)</a:t>
          </a:r>
        </a:p>
      </dsp:txBody>
      <dsp:txXfrm>
        <a:off x="6028586" y="2041999"/>
        <a:ext cx="1821955" cy="11312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9CEAB-CB0B-204D-8A05-C12AA08B146A}">
      <dsp:nvSpPr>
        <dsp:cNvPr id="0" name=""/>
        <dsp:cNvSpPr/>
      </dsp:nvSpPr>
      <dsp:spPr>
        <a:xfrm>
          <a:off x="0" y="55798"/>
          <a:ext cx="7886700" cy="69498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VASH Vouchers </a:t>
          </a:r>
          <a:r>
            <a:rPr lang="en-US" sz="1800" kern="1200" dirty="0"/>
            <a:t>(Department of Veterans Affairs administered by Public Housing Authorities)</a:t>
          </a:r>
        </a:p>
      </dsp:txBody>
      <dsp:txXfrm>
        <a:off x="33926" y="89724"/>
        <a:ext cx="7818848" cy="627128"/>
      </dsp:txXfrm>
    </dsp:sp>
    <dsp:sp modelId="{3F134CE2-00E1-5C4B-B659-D820848E5531}">
      <dsp:nvSpPr>
        <dsp:cNvPr id="0" name=""/>
        <dsp:cNvSpPr/>
      </dsp:nvSpPr>
      <dsp:spPr>
        <a:xfrm>
          <a:off x="0" y="802618"/>
          <a:ext cx="7886700" cy="69498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Supportive Services for Veteran Families </a:t>
          </a:r>
          <a:r>
            <a:rPr lang="en-US" sz="1800" kern="1200" dirty="0"/>
            <a:t>(SSVF): Department of Veteran Affairs)</a:t>
          </a:r>
        </a:p>
      </dsp:txBody>
      <dsp:txXfrm>
        <a:off x="33926" y="836544"/>
        <a:ext cx="7818848" cy="627128"/>
      </dsp:txXfrm>
    </dsp:sp>
    <dsp:sp modelId="{45F9D3D8-A5B4-6E4E-BB9A-84E086800B3C}">
      <dsp:nvSpPr>
        <dsp:cNvPr id="0" name=""/>
        <dsp:cNvSpPr/>
      </dsp:nvSpPr>
      <dsp:spPr>
        <a:xfrm>
          <a:off x="0" y="1549438"/>
          <a:ext cx="7886700" cy="69498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Homeless Veteran Community Employment Services </a:t>
          </a:r>
          <a:r>
            <a:rPr lang="en-US" sz="1800" kern="1200" dirty="0"/>
            <a:t>(HVCES): Department of Veteran Affairs connected to VA Medical Centers</a:t>
          </a:r>
        </a:p>
      </dsp:txBody>
      <dsp:txXfrm>
        <a:off x="33926" y="1583364"/>
        <a:ext cx="7818848" cy="627128"/>
      </dsp:txXfrm>
    </dsp:sp>
    <dsp:sp modelId="{C5F4F5C6-7E9F-0346-B458-9565EFCA8D76}">
      <dsp:nvSpPr>
        <dsp:cNvPr id="0" name=""/>
        <dsp:cNvSpPr/>
      </dsp:nvSpPr>
      <dsp:spPr>
        <a:xfrm>
          <a:off x="0" y="2296258"/>
          <a:ext cx="7886700" cy="69498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Homeless Veterans' Reintegration Program </a:t>
          </a:r>
          <a:r>
            <a:rPr lang="en-US" sz="1800" kern="1200" dirty="0"/>
            <a:t>(HVRP): Department of Labor</a:t>
          </a:r>
        </a:p>
      </dsp:txBody>
      <dsp:txXfrm>
        <a:off x="33926" y="2330184"/>
        <a:ext cx="7818848" cy="6271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1447E9-9F2F-2645-B91C-F45F967B0821}">
      <dsp:nvSpPr>
        <dsp:cNvPr id="0" name=""/>
        <dsp:cNvSpPr/>
      </dsp:nvSpPr>
      <dsp:spPr>
        <a:xfrm>
          <a:off x="0" y="18689"/>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Local Business</a:t>
          </a:r>
        </a:p>
      </dsp:txBody>
      <dsp:txXfrm>
        <a:off x="19419" y="38108"/>
        <a:ext cx="7847862" cy="358962"/>
      </dsp:txXfrm>
    </dsp:sp>
    <dsp:sp modelId="{320F3857-5981-8843-9BB0-02B628DC07B3}">
      <dsp:nvSpPr>
        <dsp:cNvPr id="0" name=""/>
        <dsp:cNvSpPr/>
      </dsp:nvSpPr>
      <dsp:spPr>
        <a:xfrm>
          <a:off x="0" y="416489"/>
          <a:ext cx="7886700" cy="431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Volunteerism</a:t>
          </a:r>
        </a:p>
        <a:p>
          <a:pPr marL="114300" lvl="1" indent="-114300" algn="l" defTabSz="577850">
            <a:lnSpc>
              <a:spcPct val="90000"/>
            </a:lnSpc>
            <a:spcBef>
              <a:spcPct val="0"/>
            </a:spcBef>
            <a:spcAft>
              <a:spcPct val="20000"/>
            </a:spcAft>
            <a:buChar char="•"/>
          </a:pPr>
          <a:r>
            <a:rPr lang="en-US" sz="1300" kern="1200"/>
            <a:t>Donations</a:t>
          </a:r>
        </a:p>
      </dsp:txBody>
      <dsp:txXfrm>
        <a:off x="0" y="416489"/>
        <a:ext cx="7886700" cy="431077"/>
      </dsp:txXfrm>
    </dsp:sp>
    <dsp:sp modelId="{B12807AE-70EC-F84A-90F6-16D0DEE942B1}">
      <dsp:nvSpPr>
        <dsp:cNvPr id="0" name=""/>
        <dsp:cNvSpPr/>
      </dsp:nvSpPr>
      <dsp:spPr>
        <a:xfrm>
          <a:off x="0" y="847566"/>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Faith Partners</a:t>
          </a:r>
        </a:p>
      </dsp:txBody>
      <dsp:txXfrm>
        <a:off x="19419" y="866985"/>
        <a:ext cx="7847862" cy="358962"/>
      </dsp:txXfrm>
    </dsp:sp>
    <dsp:sp modelId="{7A579582-41B9-B749-B4B0-9934665AFAD8}">
      <dsp:nvSpPr>
        <dsp:cNvPr id="0" name=""/>
        <dsp:cNvSpPr/>
      </dsp:nvSpPr>
      <dsp:spPr>
        <a:xfrm>
          <a:off x="0" y="1245366"/>
          <a:ext cx="7886700"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Volunteerism</a:t>
          </a:r>
        </a:p>
        <a:p>
          <a:pPr marL="114300" lvl="1" indent="-114300" algn="l" defTabSz="577850">
            <a:lnSpc>
              <a:spcPct val="90000"/>
            </a:lnSpc>
            <a:spcBef>
              <a:spcPct val="0"/>
            </a:spcBef>
            <a:spcAft>
              <a:spcPct val="20000"/>
            </a:spcAft>
            <a:buChar char="•"/>
          </a:pPr>
          <a:r>
            <a:rPr lang="en-US" sz="1300" kern="1200"/>
            <a:t>Donations</a:t>
          </a:r>
        </a:p>
        <a:p>
          <a:pPr marL="114300" lvl="1" indent="-114300" algn="l" defTabSz="577850">
            <a:lnSpc>
              <a:spcPct val="90000"/>
            </a:lnSpc>
            <a:spcBef>
              <a:spcPct val="0"/>
            </a:spcBef>
            <a:spcAft>
              <a:spcPct val="20000"/>
            </a:spcAft>
            <a:buChar char="•"/>
          </a:pPr>
          <a:r>
            <a:rPr lang="en-US" sz="1300" kern="1200"/>
            <a:t>Transportation Assistance</a:t>
          </a:r>
        </a:p>
      </dsp:txBody>
      <dsp:txXfrm>
        <a:off x="0" y="1245366"/>
        <a:ext cx="7886700" cy="633420"/>
      </dsp:txXfrm>
    </dsp:sp>
    <dsp:sp modelId="{E6734A0D-3E58-184C-9F04-92355DC63A51}">
      <dsp:nvSpPr>
        <dsp:cNvPr id="0" name=""/>
        <dsp:cNvSpPr/>
      </dsp:nvSpPr>
      <dsp:spPr>
        <a:xfrm>
          <a:off x="0" y="1878786"/>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Local Philanthropy</a:t>
          </a:r>
        </a:p>
      </dsp:txBody>
      <dsp:txXfrm>
        <a:off x="19419" y="1898205"/>
        <a:ext cx="7847862" cy="358962"/>
      </dsp:txXfrm>
    </dsp:sp>
    <dsp:sp modelId="{D76C7469-FD61-1743-AF83-FFF7E0403C25}">
      <dsp:nvSpPr>
        <dsp:cNvPr id="0" name=""/>
        <dsp:cNvSpPr/>
      </dsp:nvSpPr>
      <dsp:spPr>
        <a:xfrm>
          <a:off x="0" y="2276586"/>
          <a:ext cx="7886700"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United Way</a:t>
          </a:r>
        </a:p>
        <a:p>
          <a:pPr marL="114300" lvl="1" indent="-114300" algn="l" defTabSz="577850">
            <a:lnSpc>
              <a:spcPct val="90000"/>
            </a:lnSpc>
            <a:spcBef>
              <a:spcPct val="0"/>
            </a:spcBef>
            <a:spcAft>
              <a:spcPct val="20000"/>
            </a:spcAft>
            <a:buChar char="•"/>
          </a:pPr>
          <a:r>
            <a:rPr lang="en-US" sz="1300" kern="1200"/>
            <a:t>Community Foundation</a:t>
          </a:r>
        </a:p>
        <a:p>
          <a:pPr marL="114300" lvl="1" indent="-114300" algn="l" defTabSz="577850">
            <a:lnSpc>
              <a:spcPct val="90000"/>
            </a:lnSpc>
            <a:spcBef>
              <a:spcPct val="0"/>
            </a:spcBef>
            <a:spcAft>
              <a:spcPct val="20000"/>
            </a:spcAft>
            <a:buChar char="•"/>
          </a:pPr>
          <a:r>
            <a:rPr lang="en-US" sz="1300" kern="1200"/>
            <a:t>Rotary Club and other service organizations</a:t>
          </a:r>
        </a:p>
      </dsp:txBody>
      <dsp:txXfrm>
        <a:off x="0" y="2276586"/>
        <a:ext cx="7886700" cy="6334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57BA3-2DF6-3442-B807-9EDE9CCFC8FD}">
      <dsp:nvSpPr>
        <dsp:cNvPr id="0" name=""/>
        <dsp:cNvSpPr/>
      </dsp:nvSpPr>
      <dsp:spPr>
        <a:xfrm>
          <a:off x="0" y="9583"/>
          <a:ext cx="8030405" cy="53820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Primary Healthcare</a:t>
          </a:r>
          <a:endParaRPr lang="en-US" sz="2300" kern="1200"/>
        </a:p>
      </dsp:txBody>
      <dsp:txXfrm>
        <a:off x="26273" y="35856"/>
        <a:ext cx="7977859" cy="485654"/>
      </dsp:txXfrm>
    </dsp:sp>
    <dsp:sp modelId="{81FD6B27-5CD1-304F-9664-914D5136648A}">
      <dsp:nvSpPr>
        <dsp:cNvPr id="0" name=""/>
        <dsp:cNvSpPr/>
      </dsp:nvSpPr>
      <dsp:spPr>
        <a:xfrm>
          <a:off x="0" y="547783"/>
          <a:ext cx="8030405" cy="1071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965"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b="1" kern="1200" dirty="0"/>
            <a:t>Healthcare for the Homeless </a:t>
          </a:r>
          <a:r>
            <a:rPr lang="en-US" sz="1800" kern="1200" dirty="0"/>
            <a:t>(Federally Qualified Health Centers): Health Resources Services Administration (HRSA)</a:t>
          </a:r>
        </a:p>
        <a:p>
          <a:pPr marL="171450" lvl="1" indent="-171450" algn="l" defTabSz="800100">
            <a:lnSpc>
              <a:spcPct val="90000"/>
            </a:lnSpc>
            <a:spcBef>
              <a:spcPct val="0"/>
            </a:spcBef>
            <a:spcAft>
              <a:spcPct val="20000"/>
            </a:spcAft>
            <a:buChar char="•"/>
          </a:pPr>
          <a:r>
            <a:rPr lang="en-US" sz="1800" b="1" kern="1200"/>
            <a:t>Medicaid Waiver </a:t>
          </a:r>
          <a:r>
            <a:rPr lang="en-US" sz="1800" kern="1200"/>
            <a:t>options in certain states: centers for Medicare and Medicaid Services (CMS)</a:t>
          </a:r>
        </a:p>
      </dsp:txBody>
      <dsp:txXfrm>
        <a:off x="0" y="547783"/>
        <a:ext cx="8030405" cy="1071225"/>
      </dsp:txXfrm>
    </dsp:sp>
    <dsp:sp modelId="{2EE62BD7-5418-1D44-B939-6149F07C9434}">
      <dsp:nvSpPr>
        <dsp:cNvPr id="0" name=""/>
        <dsp:cNvSpPr/>
      </dsp:nvSpPr>
      <dsp:spPr>
        <a:xfrm>
          <a:off x="0" y="1619009"/>
          <a:ext cx="8030405" cy="53820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Behavioral Healthcare</a:t>
          </a:r>
          <a:endParaRPr lang="en-US" sz="2300" kern="1200"/>
        </a:p>
      </dsp:txBody>
      <dsp:txXfrm>
        <a:off x="26273" y="1645282"/>
        <a:ext cx="7977859" cy="485654"/>
      </dsp:txXfrm>
    </dsp:sp>
    <dsp:sp modelId="{8964A47F-AF38-2440-8F03-140A4DD6871A}">
      <dsp:nvSpPr>
        <dsp:cNvPr id="0" name=""/>
        <dsp:cNvSpPr/>
      </dsp:nvSpPr>
      <dsp:spPr>
        <a:xfrm>
          <a:off x="0" y="2157209"/>
          <a:ext cx="8030405" cy="1071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965"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b="1" kern="1200"/>
            <a:t>Projects for Assistance in Transition from Homelessness </a:t>
          </a:r>
          <a:r>
            <a:rPr lang="en-US" sz="1800" kern="1200"/>
            <a:t>(PATH): Substance Abuse and Mental Health Services Administration (SAMHSA)</a:t>
          </a:r>
        </a:p>
        <a:p>
          <a:pPr marL="171450" lvl="1" indent="-171450" algn="l" defTabSz="800100">
            <a:lnSpc>
              <a:spcPct val="90000"/>
            </a:lnSpc>
            <a:spcBef>
              <a:spcPct val="0"/>
            </a:spcBef>
            <a:spcAft>
              <a:spcPct val="20000"/>
            </a:spcAft>
            <a:buChar char="•"/>
          </a:pPr>
          <a:r>
            <a:rPr lang="en-US" sz="1800" b="1" kern="1200"/>
            <a:t>Cooperative Agreements to Benefit Homeless Individuals </a:t>
          </a:r>
          <a:r>
            <a:rPr lang="en-US" sz="1800" kern="1200"/>
            <a:t>(CABHI): Substance Abuse and Mental Health Services Administration (SAMHSA)</a:t>
          </a:r>
        </a:p>
      </dsp:txBody>
      <dsp:txXfrm>
        <a:off x="0" y="2157209"/>
        <a:ext cx="8030405" cy="10712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A23BF-E3E6-924D-997A-CF345C5F980C}">
      <dsp:nvSpPr>
        <dsp:cNvPr id="0" name=""/>
        <dsp:cNvSpPr/>
      </dsp:nvSpPr>
      <dsp:spPr>
        <a:xfrm rot="5400000">
          <a:off x="4772387" y="-1785497"/>
          <a:ext cx="1181136" cy="5047488"/>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HOME Investment Partnership Program (HOME)- time limited</a:t>
          </a:r>
        </a:p>
        <a:p>
          <a:pPr marL="114300" lvl="1" indent="-114300" algn="l" defTabSz="533400">
            <a:lnSpc>
              <a:spcPct val="90000"/>
            </a:lnSpc>
            <a:spcBef>
              <a:spcPct val="0"/>
            </a:spcBef>
            <a:spcAft>
              <a:spcPct val="15000"/>
            </a:spcAft>
            <a:buChar char="•"/>
          </a:pPr>
          <a:r>
            <a:rPr lang="en-US" sz="1200" kern="1200" dirty="0"/>
            <a:t>Some Medicaid funded transitional rent programs- Section 1115 Demonstration Waiver- time limited- currently limited to Arizona, California, Oregon, Vermont, New York; some other states provide housing navigation and tenancy services to assist eligible recipients to obtain and maintain housing</a:t>
          </a:r>
        </a:p>
      </dsp:txBody>
      <dsp:txXfrm rot="-5400000">
        <a:off x="2839211" y="205337"/>
        <a:ext cx="4989830" cy="1065820"/>
      </dsp:txXfrm>
    </dsp:sp>
    <dsp:sp modelId="{03C68449-3C6F-E14B-89FD-3DC41BA53BB7}">
      <dsp:nvSpPr>
        <dsp:cNvPr id="0" name=""/>
        <dsp:cNvSpPr/>
      </dsp:nvSpPr>
      <dsp:spPr>
        <a:xfrm>
          <a:off x="0" y="36"/>
          <a:ext cx="2839212" cy="147642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a:t>State or Local Government</a:t>
          </a:r>
          <a:endParaRPr lang="en-US" sz="3000" kern="1200"/>
        </a:p>
      </dsp:txBody>
      <dsp:txXfrm>
        <a:off x="72073" y="72109"/>
        <a:ext cx="2695066" cy="1332274"/>
      </dsp:txXfrm>
    </dsp:sp>
    <dsp:sp modelId="{1978D3C6-7AEA-8F43-818F-D130816FC856}">
      <dsp:nvSpPr>
        <dsp:cNvPr id="0" name=""/>
        <dsp:cNvSpPr/>
      </dsp:nvSpPr>
      <dsp:spPr>
        <a:xfrm rot="5400000">
          <a:off x="4772387" y="-235255"/>
          <a:ext cx="1181136" cy="5047488"/>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a:t>Housing Choice Voucher Program</a:t>
          </a:r>
        </a:p>
        <a:p>
          <a:pPr marL="114300" lvl="1" indent="-114300" algn="l" defTabSz="533400">
            <a:lnSpc>
              <a:spcPct val="90000"/>
            </a:lnSpc>
            <a:spcBef>
              <a:spcPct val="0"/>
            </a:spcBef>
            <a:spcAft>
              <a:spcPct val="15000"/>
            </a:spcAft>
            <a:buChar char="•"/>
          </a:pPr>
          <a:r>
            <a:rPr lang="en-US" sz="1200" kern="1200"/>
            <a:t>Mainstream Voucher Program- People with Disabilities</a:t>
          </a:r>
        </a:p>
        <a:p>
          <a:pPr marL="114300" lvl="1" indent="-114300" algn="l" defTabSz="533400">
            <a:lnSpc>
              <a:spcPct val="90000"/>
            </a:lnSpc>
            <a:spcBef>
              <a:spcPct val="0"/>
            </a:spcBef>
            <a:spcAft>
              <a:spcPct val="15000"/>
            </a:spcAft>
            <a:buChar char="•"/>
          </a:pPr>
          <a:r>
            <a:rPr lang="en-US" sz="1200" kern="1200"/>
            <a:t>VASH- Veterans</a:t>
          </a:r>
        </a:p>
      </dsp:txBody>
      <dsp:txXfrm rot="-5400000">
        <a:off x="2839211" y="1755579"/>
        <a:ext cx="4989830" cy="1065820"/>
      </dsp:txXfrm>
    </dsp:sp>
    <dsp:sp modelId="{955EC30C-0865-4043-AE0A-8E1C41A8A1B6}">
      <dsp:nvSpPr>
        <dsp:cNvPr id="0" name=""/>
        <dsp:cNvSpPr/>
      </dsp:nvSpPr>
      <dsp:spPr>
        <a:xfrm>
          <a:off x="0" y="1550278"/>
          <a:ext cx="2839212" cy="147642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a:t>Public Housing Authority</a:t>
          </a:r>
          <a:endParaRPr lang="en-US" sz="3000" kern="1200"/>
        </a:p>
      </dsp:txBody>
      <dsp:txXfrm>
        <a:off x="72073" y="1622351"/>
        <a:ext cx="2695066" cy="13322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E3191-3066-CD41-8EF4-99F6BFDCEBAD}">
      <dsp:nvSpPr>
        <dsp:cNvPr id="0" name=""/>
        <dsp:cNvSpPr/>
      </dsp:nvSpPr>
      <dsp:spPr>
        <a:xfrm>
          <a:off x="0" y="49337"/>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Low Income Housing Development Tax Credits (LIHTC)</a:t>
          </a:r>
        </a:p>
      </dsp:txBody>
      <dsp:txXfrm>
        <a:off x="19419" y="68756"/>
        <a:ext cx="7847862" cy="358962"/>
      </dsp:txXfrm>
    </dsp:sp>
    <dsp:sp modelId="{B776D9A7-A202-E64B-B289-AE17B0D76E36}">
      <dsp:nvSpPr>
        <dsp:cNvPr id="0" name=""/>
        <dsp:cNvSpPr/>
      </dsp:nvSpPr>
      <dsp:spPr>
        <a:xfrm>
          <a:off x="0" y="496097"/>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CoC Builds- Permanent Supportive Housing</a:t>
          </a:r>
        </a:p>
      </dsp:txBody>
      <dsp:txXfrm>
        <a:off x="19419" y="515516"/>
        <a:ext cx="7847862" cy="358962"/>
      </dsp:txXfrm>
    </dsp:sp>
    <dsp:sp modelId="{34DD68FA-F8F2-DB42-A542-14934CA30CBA}">
      <dsp:nvSpPr>
        <dsp:cNvPr id="0" name=""/>
        <dsp:cNvSpPr/>
      </dsp:nvSpPr>
      <dsp:spPr>
        <a:xfrm>
          <a:off x="0" y="942857"/>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Home Investment Partnership Program (HOME)</a:t>
          </a:r>
        </a:p>
      </dsp:txBody>
      <dsp:txXfrm>
        <a:off x="19419" y="962276"/>
        <a:ext cx="7847862" cy="358962"/>
      </dsp:txXfrm>
    </dsp:sp>
    <dsp:sp modelId="{0D46C65D-325F-A746-900B-A3084C1ED643}">
      <dsp:nvSpPr>
        <dsp:cNvPr id="0" name=""/>
        <dsp:cNvSpPr/>
      </dsp:nvSpPr>
      <dsp:spPr>
        <a:xfrm>
          <a:off x="0" y="1389617"/>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Affordable Housing Trust Fund </a:t>
          </a:r>
        </a:p>
      </dsp:txBody>
      <dsp:txXfrm>
        <a:off x="19419" y="1409036"/>
        <a:ext cx="7847862" cy="358962"/>
      </dsp:txXfrm>
    </dsp:sp>
    <dsp:sp modelId="{6DB215A1-3B1E-7D40-A073-AD34E9C77C81}">
      <dsp:nvSpPr>
        <dsp:cNvPr id="0" name=""/>
        <dsp:cNvSpPr/>
      </dsp:nvSpPr>
      <dsp:spPr>
        <a:xfrm>
          <a:off x="0" y="1836377"/>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Community Development Block Grant (CDBG)</a:t>
          </a:r>
        </a:p>
      </dsp:txBody>
      <dsp:txXfrm>
        <a:off x="19419" y="1855796"/>
        <a:ext cx="7847862" cy="358962"/>
      </dsp:txXfrm>
    </dsp:sp>
    <dsp:sp modelId="{1E7CC2F4-1C46-E44B-AA2B-B2CB947094E0}">
      <dsp:nvSpPr>
        <dsp:cNvPr id="0" name=""/>
        <dsp:cNvSpPr/>
      </dsp:nvSpPr>
      <dsp:spPr>
        <a:xfrm>
          <a:off x="0" y="2283137"/>
          <a:ext cx="7886700" cy="39780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Federal Home Loan Bank Affordable Housing Program (AHP)</a:t>
          </a:r>
        </a:p>
      </dsp:txBody>
      <dsp:txXfrm>
        <a:off x="19419" y="2302556"/>
        <a:ext cx="7847862" cy="3589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24AA90-FF2B-084B-9F95-93BF52D0E485}">
      <dsp:nvSpPr>
        <dsp:cNvPr id="0" name=""/>
        <dsp:cNvSpPr/>
      </dsp:nvSpPr>
      <dsp:spPr>
        <a:xfrm>
          <a:off x="0" y="76507"/>
          <a:ext cx="7913184" cy="100035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Vocational Rehabilitation </a:t>
          </a:r>
          <a:r>
            <a:rPr lang="en-US" sz="1900" kern="1200" dirty="0"/>
            <a:t>(Voc-Rehab): Rehabilitation Services Administration under Department of Education- distributed to states by formula to increase workforce opportunities for people with disabilities  </a:t>
          </a:r>
        </a:p>
      </dsp:txBody>
      <dsp:txXfrm>
        <a:off x="48833" y="125340"/>
        <a:ext cx="7815518" cy="902684"/>
      </dsp:txXfrm>
    </dsp:sp>
    <dsp:sp modelId="{51520644-C28F-A249-87A1-069A4C7FF0B2}">
      <dsp:nvSpPr>
        <dsp:cNvPr id="0" name=""/>
        <dsp:cNvSpPr/>
      </dsp:nvSpPr>
      <dsp:spPr>
        <a:xfrm>
          <a:off x="0" y="1131577"/>
          <a:ext cx="7913184" cy="100035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Workforce Innovation and Opportunity Act </a:t>
          </a:r>
          <a:r>
            <a:rPr lang="en-US" sz="1900" kern="1200" dirty="0"/>
            <a:t>(WIOA): Department of Labor- distributed by formula to provide education and workforce opportunities for youth and dislocated adult workers </a:t>
          </a:r>
        </a:p>
      </dsp:txBody>
      <dsp:txXfrm>
        <a:off x="48833" y="1180410"/>
        <a:ext cx="7815518" cy="902684"/>
      </dsp:txXfrm>
    </dsp:sp>
    <dsp:sp modelId="{3D7AE592-C024-8C4E-ABC9-43199F617F39}">
      <dsp:nvSpPr>
        <dsp:cNvPr id="0" name=""/>
        <dsp:cNvSpPr/>
      </dsp:nvSpPr>
      <dsp:spPr>
        <a:xfrm>
          <a:off x="0" y="2186647"/>
          <a:ext cx="7913184" cy="100035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Reentry Workforce Development </a:t>
          </a:r>
          <a:r>
            <a:rPr lang="en-US" sz="1900" kern="1200"/>
            <a:t>(REO)- Department of Labor- grants to provide job training and case management for justice involved individuals</a:t>
          </a:r>
        </a:p>
      </dsp:txBody>
      <dsp:txXfrm>
        <a:off x="48833" y="2235480"/>
        <a:ext cx="7815518" cy="9026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DFE45-31A9-4863-9E60-108505229CE2}">
      <dsp:nvSpPr>
        <dsp:cNvPr id="0" name=""/>
        <dsp:cNvSpPr/>
      </dsp:nvSpPr>
      <dsp:spPr>
        <a:xfrm rot="10800000">
          <a:off x="528686" y="0"/>
          <a:ext cx="1498463" cy="599321"/>
        </a:xfrm>
        <a:prstGeom prst="homePlat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284" tIns="41910" rIns="78232" bIns="41910" numCol="1" spcCol="1270" anchor="ctr" anchorCtr="0">
          <a:noAutofit/>
        </a:bodyPr>
        <a:lstStyle/>
        <a:p>
          <a:pPr marL="0" lvl="0" indent="0" algn="ctr" defTabSz="488950">
            <a:lnSpc>
              <a:spcPct val="90000"/>
            </a:lnSpc>
            <a:spcBef>
              <a:spcPct val="0"/>
            </a:spcBef>
            <a:spcAft>
              <a:spcPct val="35000"/>
            </a:spcAft>
            <a:buNone/>
          </a:pPr>
          <a:r>
            <a:rPr lang="en-US" sz="1100" kern="1200" dirty="0"/>
            <a:t>Mirrors Housing Que (HPS/RRH)</a:t>
          </a:r>
        </a:p>
      </dsp:txBody>
      <dsp:txXfrm rot="10800000">
        <a:off x="678516" y="0"/>
        <a:ext cx="1348633" cy="599321"/>
      </dsp:txXfrm>
    </dsp:sp>
    <dsp:sp modelId="{4C58130E-98A5-446B-9E05-125268FCE9D7}">
      <dsp:nvSpPr>
        <dsp:cNvPr id="0" name=""/>
        <dsp:cNvSpPr/>
      </dsp:nvSpPr>
      <dsp:spPr>
        <a:xfrm>
          <a:off x="3120" y="0"/>
          <a:ext cx="599321" cy="599321"/>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646707-2EFD-4D64-B332-1830097F5964}">
      <dsp:nvSpPr>
        <dsp:cNvPr id="0" name=""/>
        <dsp:cNvSpPr/>
      </dsp:nvSpPr>
      <dsp:spPr>
        <a:xfrm rot="10800000">
          <a:off x="587973" y="799190"/>
          <a:ext cx="1475716" cy="599321"/>
        </a:xfrm>
        <a:prstGeom prst="homePlat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284" tIns="41910" rIns="78232" bIns="41910" numCol="1" spcCol="1270" anchor="ctr" anchorCtr="0">
          <a:noAutofit/>
        </a:bodyPr>
        <a:lstStyle/>
        <a:p>
          <a:pPr marL="0" lvl="0" indent="0" algn="ctr" defTabSz="488950">
            <a:lnSpc>
              <a:spcPct val="90000"/>
            </a:lnSpc>
            <a:spcBef>
              <a:spcPct val="0"/>
            </a:spcBef>
            <a:spcAft>
              <a:spcPct val="35000"/>
            </a:spcAft>
            <a:buNone/>
          </a:pPr>
          <a:r>
            <a:rPr lang="en-US" sz="1100" kern="1200" dirty="0"/>
            <a:t>Wraparound Services Communication</a:t>
          </a:r>
        </a:p>
      </dsp:txBody>
      <dsp:txXfrm rot="10800000">
        <a:off x="737803" y="799190"/>
        <a:ext cx="1325886" cy="599321"/>
      </dsp:txXfrm>
    </dsp:sp>
    <dsp:sp modelId="{8DFBFC53-9E29-418A-BE97-38ADC6124D79}">
      <dsp:nvSpPr>
        <dsp:cNvPr id="0" name=""/>
        <dsp:cNvSpPr/>
      </dsp:nvSpPr>
      <dsp:spPr>
        <a:xfrm>
          <a:off x="2" y="782169"/>
          <a:ext cx="599321" cy="599321"/>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5BB395-E9DD-4DD2-885D-3C113E343AEB}">
      <dsp:nvSpPr>
        <dsp:cNvPr id="0" name=""/>
        <dsp:cNvSpPr/>
      </dsp:nvSpPr>
      <dsp:spPr>
        <a:xfrm rot="10800000">
          <a:off x="381807" y="1549389"/>
          <a:ext cx="1871520" cy="599321"/>
        </a:xfrm>
        <a:prstGeom prst="homePlat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284"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dirty="0"/>
            <a:t>Data sharing Housing w/ Employment</a:t>
          </a:r>
        </a:p>
      </dsp:txBody>
      <dsp:txXfrm rot="10800000">
        <a:off x="531637" y="1549389"/>
        <a:ext cx="1721690" cy="599321"/>
      </dsp:txXfrm>
    </dsp:sp>
    <dsp:sp modelId="{FE34CB5A-11DF-41DE-BEFC-934D537A2FC7}">
      <dsp:nvSpPr>
        <dsp:cNvPr id="0" name=""/>
        <dsp:cNvSpPr/>
      </dsp:nvSpPr>
      <dsp:spPr>
        <a:xfrm>
          <a:off x="0" y="1450795"/>
          <a:ext cx="599321" cy="599321"/>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FAC232-0015-E745-9A6E-860EE00E2369}">
      <dsp:nvSpPr>
        <dsp:cNvPr id="0" name=""/>
        <dsp:cNvSpPr/>
      </dsp:nvSpPr>
      <dsp:spPr>
        <a:xfrm>
          <a:off x="0" y="1787"/>
          <a:ext cx="3611029" cy="984432"/>
        </a:xfrm>
        <a:prstGeom prst="roundRect">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ts val="600"/>
            </a:spcAft>
            <a:buNone/>
          </a:pPr>
          <a:r>
            <a:rPr lang="en-US" sz="1800" b="1" kern="1200" dirty="0">
              <a:solidFill>
                <a:schemeClr val="tx1"/>
              </a:solidFill>
              <a:latin typeface="Avenir Next" panose="020B0503020202020204" pitchFamily="34" charset="0"/>
              <a:ea typeface="+mn-ea"/>
              <a:cs typeface="+mn-cs"/>
            </a:rPr>
            <a:t>Find a Health Center: </a:t>
          </a:r>
          <a:r>
            <a:rPr lang="en-US" sz="1800" u="sng" kern="1200" dirty="0">
              <a:solidFill>
                <a:schemeClr val="tx1"/>
              </a:solidFill>
              <a:latin typeface="Avenir Next" panose="020B0503020202020204" pitchFamily="34" charset="0"/>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https://findahealthcenter.hrsa.gov/</a:t>
          </a:r>
          <a:r>
            <a:rPr lang="en-US" sz="1800" kern="1200" dirty="0">
              <a:solidFill>
                <a:schemeClr val="tx1"/>
              </a:solidFill>
              <a:latin typeface="Avenir Next" panose="020B0503020202020204" pitchFamily="34" charset="0"/>
              <a:ea typeface="+mn-ea"/>
              <a:cs typeface="+mn-cs"/>
            </a:rPr>
            <a:t> </a:t>
          </a:r>
        </a:p>
      </dsp:txBody>
      <dsp:txXfrm>
        <a:off x="48056" y="49843"/>
        <a:ext cx="3514917" cy="888320"/>
      </dsp:txXfrm>
    </dsp:sp>
    <dsp:sp modelId="{94F0CB8E-D4BA-0542-A3D7-83260EDBF02F}">
      <dsp:nvSpPr>
        <dsp:cNvPr id="0" name=""/>
        <dsp:cNvSpPr/>
      </dsp:nvSpPr>
      <dsp:spPr>
        <a:xfrm>
          <a:off x="0" y="997864"/>
          <a:ext cx="3611029" cy="984432"/>
        </a:xfrm>
        <a:prstGeom prst="roundRect">
          <a:avLst/>
        </a:prstGeom>
        <a:solidFill>
          <a:schemeClr val="accent6">
            <a:shade val="80000"/>
            <a:hueOff val="8768"/>
            <a:satOff val="7892"/>
            <a:lumOff val="71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ts val="0"/>
            </a:spcAft>
            <a:buNone/>
          </a:pPr>
          <a:r>
            <a:rPr lang="en-US" sz="1400" b="1" kern="1200" dirty="0">
              <a:solidFill>
                <a:schemeClr val="tx1"/>
              </a:solidFill>
              <a:latin typeface="Avenir Next" panose="020B0503020202020204" pitchFamily="34" charset="0"/>
              <a:ea typeface="+mn-ea"/>
              <a:cs typeface="+mn-cs"/>
            </a:rPr>
            <a:t>Health Care for the Homeless Grantee Directory: </a:t>
          </a:r>
          <a:r>
            <a:rPr lang="en-US" sz="1400" u="sng" kern="1200" dirty="0">
              <a:solidFill>
                <a:schemeClr val="tx1"/>
              </a:solidFill>
              <a:latin typeface="Avenir Next" panose="020B0503020202020204" pitchFamily="34" charset="0"/>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https://nhchc.org/grantee-directory/</a:t>
          </a:r>
          <a:r>
            <a:rPr lang="en-US" sz="1400" kern="1200" dirty="0">
              <a:solidFill>
                <a:schemeClr val="tx1"/>
              </a:solidFill>
              <a:latin typeface="Avenir Next" panose="020B0503020202020204" pitchFamily="34" charset="0"/>
              <a:ea typeface="+mn-ea"/>
              <a:cs typeface="+mn-cs"/>
            </a:rPr>
            <a:t> </a:t>
          </a:r>
        </a:p>
      </dsp:txBody>
      <dsp:txXfrm>
        <a:off x="48056" y="1045920"/>
        <a:ext cx="3514917" cy="888320"/>
      </dsp:txXfrm>
    </dsp:sp>
    <dsp:sp modelId="{30B89F48-8A33-D643-84AC-9781B27273E1}">
      <dsp:nvSpPr>
        <dsp:cNvPr id="0" name=""/>
        <dsp:cNvSpPr/>
      </dsp:nvSpPr>
      <dsp:spPr>
        <a:xfrm>
          <a:off x="0" y="1993940"/>
          <a:ext cx="3611029" cy="984432"/>
        </a:xfrm>
        <a:prstGeom prst="roundRect">
          <a:avLst/>
        </a:prstGeom>
        <a:solidFill>
          <a:schemeClr val="accent6">
            <a:shade val="80000"/>
            <a:hueOff val="17535"/>
            <a:satOff val="15785"/>
            <a:lumOff val="143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ts val="600"/>
            </a:spcAft>
            <a:buNone/>
          </a:pPr>
          <a:r>
            <a:rPr lang="en-US" sz="1400" b="1" kern="1200" dirty="0">
              <a:solidFill>
                <a:schemeClr val="tx1"/>
              </a:solidFill>
              <a:latin typeface="Avenir Next" panose="020B0503020202020204" pitchFamily="34" charset="0"/>
              <a:ea typeface="+mn-ea"/>
              <a:cs typeface="+mn-cs"/>
            </a:rPr>
            <a:t>National Association of Rural Health Clinics: </a:t>
          </a:r>
          <a:r>
            <a:rPr lang="en-US" sz="1400" kern="1200" dirty="0">
              <a:solidFill>
                <a:schemeClr val="tx1"/>
              </a:solidFill>
              <a:latin typeface="Avenir Next" panose="020B0503020202020204" pitchFamily="34" charset="0"/>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https://www.narhc.org/</a:t>
          </a:r>
          <a:endParaRPr lang="en-US" sz="1400" kern="1200" dirty="0">
            <a:solidFill>
              <a:schemeClr val="tx1"/>
            </a:solidFill>
            <a:latin typeface="Avenir Next" panose="020B0503020202020204" pitchFamily="34" charset="0"/>
            <a:ea typeface="+mn-ea"/>
            <a:cs typeface="+mn-cs"/>
          </a:endParaRPr>
        </a:p>
      </dsp:txBody>
      <dsp:txXfrm>
        <a:off x="48056" y="2041996"/>
        <a:ext cx="3514917" cy="888320"/>
      </dsp:txXfrm>
    </dsp:sp>
    <dsp:sp modelId="{6A9E65CC-BA29-E449-A8D4-A068C0F9AE0A}">
      <dsp:nvSpPr>
        <dsp:cNvPr id="0" name=""/>
        <dsp:cNvSpPr/>
      </dsp:nvSpPr>
      <dsp:spPr>
        <a:xfrm>
          <a:off x="0" y="2990017"/>
          <a:ext cx="3611029" cy="984432"/>
        </a:xfrm>
        <a:prstGeom prst="roundRect">
          <a:avLst/>
        </a:prstGeom>
        <a:solidFill>
          <a:schemeClr val="accent6">
            <a:shade val="80000"/>
            <a:hueOff val="26303"/>
            <a:satOff val="23677"/>
            <a:lumOff val="214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ts val="600"/>
            </a:spcAft>
            <a:buNone/>
          </a:pPr>
          <a:r>
            <a:rPr lang="en-US" sz="1400" b="1" kern="1200" dirty="0">
              <a:solidFill>
                <a:schemeClr val="tx1"/>
              </a:solidFill>
              <a:latin typeface="Avenir Next" panose="020B0503020202020204" pitchFamily="34" charset="0"/>
              <a:ea typeface="+mn-ea"/>
              <a:cs typeface="+mn-cs"/>
            </a:rPr>
            <a:t>Find your State Medicaid Agency: </a:t>
          </a:r>
          <a:r>
            <a:rPr lang="en-US" sz="1400" kern="1200" dirty="0">
              <a:solidFill>
                <a:schemeClr val="tx1"/>
              </a:solidFill>
              <a:latin typeface="Avenir Next" panose="020B0503020202020204" pitchFamily="34" charset="0"/>
              <a:ea typeface="+mn-ea"/>
              <a:cs typeface="+mn-cs"/>
              <a:hlinkClick xmlns:r="http://schemas.openxmlformats.org/officeDocument/2006/relationships" r:id="rId4">
                <a:extLst>
                  <a:ext uri="{A12FA001-AC4F-418D-AE19-62706E023703}">
                    <ahyp:hlinkClr xmlns:ahyp="http://schemas.microsoft.com/office/drawing/2018/hyperlinkcolor" val="tx"/>
                  </a:ext>
                </a:extLst>
              </a:hlinkClick>
            </a:rPr>
            <a:t>https://www.medicaid.gov/about-us/where-can-people-get-help-medicaid-chip</a:t>
          </a:r>
          <a:r>
            <a:rPr lang="en-US" sz="1400" kern="1200" dirty="0">
              <a:solidFill>
                <a:schemeClr val="tx1"/>
              </a:solidFill>
              <a:latin typeface="Avenir Next" panose="020B0503020202020204" pitchFamily="34" charset="0"/>
              <a:ea typeface="+mn-ea"/>
              <a:cs typeface="+mn-cs"/>
            </a:rPr>
            <a:t> </a:t>
          </a:r>
        </a:p>
      </dsp:txBody>
      <dsp:txXfrm>
        <a:off x="48056" y="3038073"/>
        <a:ext cx="3514917" cy="88832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youth.gov/youth-topics/homelessness-and-housing-instability/federal-programs" TargetMode="External"/><Relationship Id="rId3" Type="http://schemas.openxmlformats.org/officeDocument/2006/relationships/hyperlink" Target="http://www.hud.gov/hud-partners/community-youth" TargetMode="External"/><Relationship Id="rId7" Type="http://schemas.openxmlformats.org/officeDocument/2006/relationships/hyperlink" Target="https://www.air.org/sites/default/files/2023-08/CCAS-Key-Federal-Funding-Related-to-Homeless-Youth-508.pdf"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jm-aq.com/acf-transitional-living-program-grant-helps-homeless-youth/" TargetMode="External"/><Relationship Id="rId5" Type="http://schemas.openxmlformats.org/officeDocument/2006/relationships/hyperlink" Target="https://simpler.grants.gov/opportunity/374c42fb-024d-4e90-8881-4ed3efc6466f" TargetMode="External"/><Relationship Id="rId4" Type="http://schemas.openxmlformats.org/officeDocument/2006/relationships/hyperlink" Target="https://www.hud.gov/hud-partners/community-youth" TargetMode="External"/><Relationship Id="rId9" Type="http://schemas.openxmlformats.org/officeDocument/2006/relationships/hyperlink" Target="https://acf.gov/fysb/grants/texas-rhy"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epartment.va.gov/homeless/employmen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dol.gov/agencies/vets/programs/hvrp"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athreports.samhsa.gov/about-path"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samhsa.gov/grants/grant-announcements/sm-15-010" TargetMode="External"/><Relationship Id="rId4" Type="http://schemas.openxmlformats.org/officeDocument/2006/relationships/hyperlink" Target="https://www.hhs.texas.gov/providers/behavioral-health-services-providers/projects-assistance-transition-homelessnes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8b5e46e0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8b5e46e0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f8b5e46e0e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f8b5e46e0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Administered by the U.S. Department of Housing and Urban Development (</a:t>
            </a:r>
            <a:r>
              <a:rPr lang="en-US" dirty="0">
                <a:hlinkClick r:id="rId3"/>
              </a:rPr>
              <a:t>HUD</a:t>
            </a:r>
            <a:r>
              <a:rPr lang="en-US" dirty="0"/>
              <a:t>), these are the primary federal initiatives. YHDP funds housing and supportive services, while YHDP and YHSI regularly release funding notices (such as multi-million dollar competitive NOFO cycles) to build coordinated community responses. [</a:t>
            </a:r>
            <a:r>
              <a:rPr lang="en-US" dirty="0">
                <a:hlinkClick r:id="rId4"/>
              </a:rPr>
              <a:t>1</a:t>
            </a:r>
            <a:r>
              <a:rPr lang="en-US" dirty="0"/>
              <a:t>, </a:t>
            </a:r>
            <a:r>
              <a:rPr lang="en-US" dirty="0">
                <a:hlinkClick r:id="rId5"/>
              </a:rPr>
              <a:t>2</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Runaway and Homeless Youth Act Programs (RHY):</a:t>
            </a:r>
            <a:r>
              <a:rPr lang="en-US" dirty="0"/>
              <a:t> Family and Youth Services Bureau (FYSB) under the Administration for Children and Families (ACF) key programs include the </a:t>
            </a:r>
            <a:r>
              <a:rPr lang="en-US" b="1" dirty="0"/>
              <a:t>Basic Center Program</a:t>
            </a:r>
            <a:r>
              <a:rPr lang="en-US" dirty="0"/>
              <a:t> (shelter and counseling for youth under 18), </a:t>
            </a:r>
            <a:r>
              <a:rPr lang="en-US" b="1" dirty="0"/>
              <a:t>Transitional Living Program (TLP)</a:t>
            </a:r>
            <a:r>
              <a:rPr lang="en-US" dirty="0"/>
              <a:t> (longer-term support and housing skills), and the </a:t>
            </a:r>
            <a:r>
              <a:rPr lang="en-US" b="1" dirty="0"/>
              <a:t>Street Outreach Program</a:t>
            </a:r>
            <a:r>
              <a:rPr lang="en-US" dirty="0"/>
              <a:t>. [</a:t>
            </a:r>
            <a:r>
              <a:rPr lang="en-US" dirty="0">
                <a:hlinkClick r:id="rId6"/>
              </a:rPr>
              <a:t>1</a:t>
            </a:r>
            <a:r>
              <a:rPr lang="en-US" dirty="0"/>
              <a:t>, </a:t>
            </a:r>
            <a:r>
              <a:rPr lang="en-US" dirty="0">
                <a:hlinkClick r:id="rId7"/>
              </a:rPr>
              <a:t>2</a:t>
            </a:r>
            <a:r>
              <a:rPr lang="en-US" dirty="0"/>
              <a:t>, </a:t>
            </a:r>
            <a:r>
              <a:rPr lang="en-US" dirty="0">
                <a:hlinkClick r:id="rId8"/>
              </a:rPr>
              <a:t>3</a:t>
            </a:r>
            <a:r>
              <a:rPr lang="en-US" dirty="0"/>
              <a:t>, </a:t>
            </a:r>
            <a:r>
              <a:rPr lang="en-US" dirty="0">
                <a:hlinkClick r:id="rId9"/>
              </a:rPr>
              <a:t>4</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DF4A432-45B5-5441-A383-CCFED036E2B8}" type="slidenum">
              <a:rPr lang="en-US" smtClean="0"/>
              <a:t>8</a:t>
            </a:fld>
            <a:endParaRPr lang="en-US"/>
          </a:p>
        </p:txBody>
      </p:sp>
    </p:spTree>
    <p:extLst>
      <p:ext uri="{BB962C8B-B14F-4D97-AF65-F5344CB8AC3E}">
        <p14:creationId xmlns:p14="http://schemas.microsoft.com/office/powerpoint/2010/main" val="1474080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Created by the VA, this program places Community Employment Coordinators at most VA medical centers. They connect veterans with local employers, pre-screen job skills, and help with onboarding. You can learn more through the </a:t>
            </a:r>
            <a:r>
              <a:rPr lang="en-US" dirty="0">
                <a:hlinkClick r:id="rId3"/>
              </a:rPr>
              <a:t>VA HVCES Information Page</a:t>
            </a:r>
            <a:r>
              <a:rPr lang="en-US" dirty="0"/>
              <a:t>. [</a:t>
            </a:r>
            <a:r>
              <a:rPr lang="en-US" dirty="0">
                <a:hlinkClick r:id="rId3"/>
              </a:rPr>
              <a:t>1</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HVCES: Created by the VA, this program places Community Employment Coordinators at most VA medical centers. They connect veterans with local employers, pre-screen job skills, and help with onboarding. You can learn more through the </a:t>
            </a:r>
            <a:r>
              <a:rPr lang="en-US" dirty="0">
                <a:hlinkClick r:id="rId3"/>
              </a:rPr>
              <a:t>VA HVCES Information Page</a:t>
            </a:r>
            <a:r>
              <a:rPr lang="en-US" dirty="0"/>
              <a:t>. [</a:t>
            </a:r>
            <a:r>
              <a:rPr lang="en-US" dirty="0">
                <a:hlinkClick r:id="rId3"/>
              </a:rPr>
              <a:t>1</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only federal grant program that focuses completely on helping homeless veterans find competitive jobs. It provides career training, job search help, and support services. Visit the DOL HVRP Overview to see how it works. [</a:t>
            </a:r>
            <a:r>
              <a:rPr lang="en-US" dirty="0">
                <a:hlinkClick r:id="rId4"/>
              </a:rPr>
              <a:t>1</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DF4A432-45B5-5441-A383-CCFED036E2B8}" type="slidenum">
              <a:rPr lang="en-US" smtClean="0"/>
              <a:t>9</a:t>
            </a:fld>
            <a:endParaRPr lang="en-US"/>
          </a:p>
        </p:txBody>
      </p:sp>
    </p:spTree>
    <p:extLst>
      <p:ext uri="{BB962C8B-B14F-4D97-AF65-F5344CB8AC3E}">
        <p14:creationId xmlns:p14="http://schemas.microsoft.com/office/powerpoint/2010/main" val="453783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PATH:Provides</a:t>
            </a:r>
            <a:r>
              <a:rPr lang="en-US" dirty="0"/>
              <a:t> formula grants to states for community outreach, mental health and addiction treatment, case management, and basic housing services. [</a:t>
            </a:r>
            <a:r>
              <a:rPr lang="en-US" dirty="0">
                <a:hlinkClick r:id="rId3"/>
              </a:rPr>
              <a:t>1</a:t>
            </a:r>
            <a:r>
              <a:rPr lang="en-US" dirty="0"/>
              <a:t>, </a:t>
            </a:r>
            <a:r>
              <a:rPr lang="en-US" dirty="0">
                <a:hlinkClick r:id="rId4"/>
              </a:rPr>
              <a:t>2</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CABHI: Funds local and state efforts to connect people experiencing chronic homelessness or veteran homelessness with permanent supportive housing and treatment. [</a:t>
            </a:r>
            <a:r>
              <a:rPr lang="en-US" dirty="0">
                <a:hlinkClick r:id="rId5"/>
              </a:rPr>
              <a:t>1</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DF4A432-45B5-5441-A383-CCFED036E2B8}" type="slidenum">
              <a:rPr lang="en-US" smtClean="0"/>
              <a:t>11</a:t>
            </a:fld>
            <a:endParaRPr lang="en-US"/>
          </a:p>
        </p:txBody>
      </p:sp>
    </p:spTree>
    <p:extLst>
      <p:ext uri="{BB962C8B-B14F-4D97-AF65-F5344CB8AC3E}">
        <p14:creationId xmlns:p14="http://schemas.microsoft.com/office/powerpoint/2010/main" val="2347673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f8b5e46e0e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f8b5e46e0e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2D21D1-52E2-420B-B491-CFF6D7BB79FB}"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84665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f8b5e46e0e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f8b5e46e0e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f8b5e46e0e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f8b5e46e0e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f8b5e46e0e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f8b5e46e0e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f8b5e46e0e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f8b5e46e0e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a:extLst>
            <a:ext uri="{FF2B5EF4-FFF2-40B4-BE49-F238E27FC236}">
              <a16:creationId xmlns:a16="http://schemas.microsoft.com/office/drawing/2014/main" id="{FC53BEAB-7B67-140F-1D30-11F699F908D9}"/>
            </a:ext>
          </a:extLst>
        </p:cNvPr>
        <p:cNvGrpSpPr/>
        <p:nvPr/>
      </p:nvGrpSpPr>
      <p:grpSpPr>
        <a:xfrm>
          <a:off x="0" y="0"/>
          <a:ext cx="0" cy="0"/>
          <a:chOff x="0" y="0"/>
          <a:chExt cx="0" cy="0"/>
        </a:xfrm>
      </p:grpSpPr>
      <p:sp>
        <p:nvSpPr>
          <p:cNvPr id="155" name="Google Shape;155;g3f8b5e46e0e_0_104:notes">
            <a:extLst>
              <a:ext uri="{FF2B5EF4-FFF2-40B4-BE49-F238E27FC236}">
                <a16:creationId xmlns:a16="http://schemas.microsoft.com/office/drawing/2014/main" id="{1161B203-C26C-FA5D-D09A-A8248EFA2C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f8b5e46e0e_0_104:notes">
            <a:extLst>
              <a:ext uri="{FF2B5EF4-FFF2-40B4-BE49-F238E27FC236}">
                <a16:creationId xmlns:a16="http://schemas.microsoft.com/office/drawing/2014/main" id="{2C24C96C-58AE-3387-15EB-3D104F6DB2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700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a:extLst>
            <a:ext uri="{FF2B5EF4-FFF2-40B4-BE49-F238E27FC236}">
              <a16:creationId xmlns:a16="http://schemas.microsoft.com/office/drawing/2014/main" id="{8BC5C6E8-18E8-E934-185E-27FA784B3B84}"/>
            </a:ext>
          </a:extLst>
        </p:cNvPr>
        <p:cNvGrpSpPr/>
        <p:nvPr/>
      </p:nvGrpSpPr>
      <p:grpSpPr>
        <a:xfrm>
          <a:off x="0" y="0"/>
          <a:ext cx="0" cy="0"/>
          <a:chOff x="0" y="0"/>
          <a:chExt cx="0" cy="0"/>
        </a:xfrm>
      </p:grpSpPr>
      <p:sp>
        <p:nvSpPr>
          <p:cNvPr id="155" name="Google Shape;155;g3f8b5e46e0e_0_104:notes">
            <a:extLst>
              <a:ext uri="{FF2B5EF4-FFF2-40B4-BE49-F238E27FC236}">
                <a16:creationId xmlns:a16="http://schemas.microsoft.com/office/drawing/2014/main" id="{3FABB328-C7DC-31CE-D723-0B2C9217A8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f8b5e46e0e_0_104:notes">
            <a:extLst>
              <a:ext uri="{FF2B5EF4-FFF2-40B4-BE49-F238E27FC236}">
                <a16:creationId xmlns:a16="http://schemas.microsoft.com/office/drawing/2014/main" id="{91D0AC44-D7FA-9632-A9CB-B9C14181FF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2734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f8b5e46e0e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f8b5e46e0e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AB9062FB-7B11-211C-46A5-3508CFCFFD7F}"/>
            </a:ext>
          </a:extLst>
        </p:cNvPr>
        <p:cNvGrpSpPr/>
        <p:nvPr/>
      </p:nvGrpSpPr>
      <p:grpSpPr>
        <a:xfrm>
          <a:off x="0" y="0"/>
          <a:ext cx="0" cy="0"/>
          <a:chOff x="0" y="0"/>
          <a:chExt cx="0" cy="0"/>
        </a:xfrm>
      </p:grpSpPr>
      <p:sp>
        <p:nvSpPr>
          <p:cNvPr id="132" name="Google Shape;132;g3f8b5e46e0e_0_44:notes">
            <a:extLst>
              <a:ext uri="{FF2B5EF4-FFF2-40B4-BE49-F238E27FC236}">
                <a16:creationId xmlns:a16="http://schemas.microsoft.com/office/drawing/2014/main" id="{AED66183-D525-1273-B193-323D5305B4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f8b5e46e0e_0_44:notes">
            <a:extLst>
              <a:ext uri="{FF2B5EF4-FFF2-40B4-BE49-F238E27FC236}">
                <a16:creationId xmlns:a16="http://schemas.microsoft.com/office/drawing/2014/main" id="{A569955C-BB28-BA5C-924D-F40DB4FC9B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958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f8b5e46e0e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f8b5e46e0e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f8b5e46e0e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f8b5e46e0e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f8b5e46e0e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f8b5e46e0e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f8b5e46e0e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f8b5e46e0e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130385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main opener"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 name="Google Shape;11;p2"/>
          <p:cNvSpPr txBox="1">
            <a:spLocks noGrp="1"/>
          </p:cNvSpPr>
          <p:nvPr>
            <p:ph type="ctrTitle"/>
          </p:nvPr>
        </p:nvSpPr>
        <p:spPr>
          <a:xfrm>
            <a:off x="1227200" y="906175"/>
            <a:ext cx="6519600" cy="2052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5200"/>
              <a:buNone/>
              <a:defRPr sz="52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1227200" y="2875550"/>
            <a:ext cx="58101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FEFB78"/>
              </a:buClr>
              <a:buSzPts val="2800"/>
              <a:buNone/>
              <a:defRPr sz="2800">
                <a:solidFill>
                  <a:srgbClr val="FEFB78"/>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pic>
        <p:nvPicPr>
          <p:cNvPr id="13" name="Google Shape;13;p2" title="BuiltForZero_CS_logo_white_horiz (1).png"/>
          <p:cNvPicPr preferRelativeResize="0"/>
          <p:nvPr/>
        </p:nvPicPr>
        <p:blipFill rotWithShape="1">
          <a:blip r:embed="rId3">
            <a:alphaModFix/>
          </a:blip>
          <a:srcRect b="29756"/>
          <a:stretch/>
        </p:blipFill>
        <p:spPr>
          <a:xfrm>
            <a:off x="286575" y="4704500"/>
            <a:ext cx="1861076" cy="2332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198440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11B7EA"/>
              </a:buClr>
              <a:buSzPts val="3600"/>
              <a:buNone/>
              <a:defRPr sz="3600">
                <a:solidFill>
                  <a:srgbClr val="11B7EA"/>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7" name="Google Shape;17;p3"/>
          <p:cNvPicPr preferRelativeResize="0"/>
          <p:nvPr/>
        </p:nvPicPr>
        <p:blipFill>
          <a:blip r:embed="rId2">
            <a:alphaModFix/>
          </a:blip>
          <a:stretch>
            <a:fillRect/>
          </a:stretch>
        </p:blipFill>
        <p:spPr>
          <a:xfrm>
            <a:off x="8591170" y="4579999"/>
            <a:ext cx="429980" cy="3936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81350" y="745450"/>
            <a:ext cx="52911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1" name="Google Shape;21;p4"/>
          <p:cNvSpPr txBox="1"/>
          <p:nvPr/>
        </p:nvSpPr>
        <p:spPr>
          <a:xfrm>
            <a:off x="3005100" y="1506475"/>
            <a:ext cx="450300" cy="58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11B7EA"/>
                </a:solidFill>
                <a:latin typeface="Asap Condensed Black"/>
                <a:ea typeface="Asap Condensed Black"/>
                <a:cs typeface="Asap Condensed Black"/>
                <a:sym typeface="Asap Condensed Black"/>
              </a:rPr>
              <a:t>1</a:t>
            </a:r>
            <a:endParaRPr sz="2400">
              <a:solidFill>
                <a:srgbClr val="11B7EA"/>
              </a:solidFill>
              <a:latin typeface="Asap Condensed Black"/>
              <a:ea typeface="Asap Condensed Black"/>
              <a:cs typeface="Asap Condensed Black"/>
              <a:sym typeface="Asap Condensed Black"/>
            </a:endParaRPr>
          </a:p>
        </p:txBody>
      </p:sp>
      <p:cxnSp>
        <p:nvCxnSpPr>
          <p:cNvPr id="22" name="Google Shape;22;p4"/>
          <p:cNvCxnSpPr/>
          <p:nvPr/>
        </p:nvCxnSpPr>
        <p:spPr>
          <a:xfrm>
            <a:off x="3455400" y="1506463"/>
            <a:ext cx="0" cy="587100"/>
          </a:xfrm>
          <a:prstGeom prst="straightConnector1">
            <a:avLst/>
          </a:prstGeom>
          <a:noFill/>
          <a:ln w="19050" cap="flat" cmpd="sng">
            <a:solidFill>
              <a:srgbClr val="11B7EA"/>
            </a:solidFill>
            <a:prstDash val="solid"/>
            <a:round/>
            <a:headEnd type="none" w="med" len="med"/>
            <a:tailEnd type="none" w="med" len="med"/>
          </a:ln>
        </p:spPr>
      </p:cxnSp>
      <p:cxnSp>
        <p:nvCxnSpPr>
          <p:cNvPr id="23" name="Google Shape;23;p4"/>
          <p:cNvCxnSpPr/>
          <p:nvPr/>
        </p:nvCxnSpPr>
        <p:spPr>
          <a:xfrm>
            <a:off x="3455400" y="2572488"/>
            <a:ext cx="0" cy="740100"/>
          </a:xfrm>
          <a:prstGeom prst="straightConnector1">
            <a:avLst/>
          </a:prstGeom>
          <a:noFill/>
          <a:ln w="19050" cap="flat" cmpd="sng">
            <a:solidFill>
              <a:srgbClr val="11B7EA"/>
            </a:solidFill>
            <a:prstDash val="solid"/>
            <a:round/>
            <a:headEnd type="none" w="med" len="med"/>
            <a:tailEnd type="none" w="med" len="med"/>
          </a:ln>
        </p:spPr>
      </p:cxnSp>
      <p:cxnSp>
        <p:nvCxnSpPr>
          <p:cNvPr id="24" name="Google Shape;24;p4"/>
          <p:cNvCxnSpPr/>
          <p:nvPr/>
        </p:nvCxnSpPr>
        <p:spPr>
          <a:xfrm>
            <a:off x="3455400" y="3670463"/>
            <a:ext cx="0" cy="783600"/>
          </a:xfrm>
          <a:prstGeom prst="straightConnector1">
            <a:avLst/>
          </a:prstGeom>
          <a:noFill/>
          <a:ln w="19050" cap="flat" cmpd="sng">
            <a:solidFill>
              <a:srgbClr val="11B7EA"/>
            </a:solidFill>
            <a:prstDash val="solid"/>
            <a:round/>
            <a:headEnd type="none" w="med" len="med"/>
            <a:tailEnd type="none" w="med" len="med"/>
          </a:ln>
        </p:spPr>
      </p:cxnSp>
      <p:sp>
        <p:nvSpPr>
          <p:cNvPr id="25" name="Google Shape;25;p4"/>
          <p:cNvSpPr txBox="1"/>
          <p:nvPr/>
        </p:nvSpPr>
        <p:spPr>
          <a:xfrm>
            <a:off x="3005100" y="2588475"/>
            <a:ext cx="450300" cy="58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11B7EA"/>
                </a:solidFill>
                <a:latin typeface="Asap Condensed Black"/>
                <a:ea typeface="Asap Condensed Black"/>
                <a:cs typeface="Asap Condensed Black"/>
                <a:sym typeface="Asap Condensed Black"/>
              </a:rPr>
              <a:t>2</a:t>
            </a:r>
            <a:endParaRPr sz="2400">
              <a:solidFill>
                <a:srgbClr val="11B7EA"/>
              </a:solidFill>
              <a:latin typeface="Asap Condensed Black"/>
              <a:ea typeface="Asap Condensed Black"/>
              <a:cs typeface="Asap Condensed Black"/>
              <a:sym typeface="Asap Condensed Black"/>
            </a:endParaRPr>
          </a:p>
        </p:txBody>
      </p:sp>
      <p:sp>
        <p:nvSpPr>
          <p:cNvPr id="26" name="Google Shape;26;p4"/>
          <p:cNvSpPr txBox="1"/>
          <p:nvPr/>
        </p:nvSpPr>
        <p:spPr>
          <a:xfrm>
            <a:off x="3005100" y="3768725"/>
            <a:ext cx="450300" cy="58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11B7EA"/>
                </a:solidFill>
                <a:latin typeface="Asap Condensed Black"/>
                <a:ea typeface="Asap Condensed Black"/>
                <a:cs typeface="Asap Condensed Black"/>
                <a:sym typeface="Asap Condensed Black"/>
              </a:rPr>
              <a:t>3</a:t>
            </a:r>
            <a:endParaRPr sz="2400">
              <a:solidFill>
                <a:srgbClr val="11B7EA"/>
              </a:solidFill>
              <a:latin typeface="Asap Condensed Black"/>
              <a:ea typeface="Asap Condensed Black"/>
              <a:cs typeface="Asap Condensed Black"/>
              <a:sym typeface="Asap Condensed Black"/>
            </a:endParaRPr>
          </a:p>
        </p:txBody>
      </p:sp>
      <p:pic>
        <p:nvPicPr>
          <p:cNvPr id="27" name="Google Shape;27;p4"/>
          <p:cNvPicPr preferRelativeResize="0"/>
          <p:nvPr/>
        </p:nvPicPr>
        <p:blipFill>
          <a:blip r:embed="rId2">
            <a:alphaModFix/>
          </a:blip>
          <a:stretch>
            <a:fillRect/>
          </a:stretch>
        </p:blipFill>
        <p:spPr>
          <a:xfrm>
            <a:off x="152400" y="868500"/>
            <a:ext cx="2700298" cy="2070053"/>
          </a:xfrm>
          <a:prstGeom prst="rect">
            <a:avLst/>
          </a:prstGeom>
          <a:noFill/>
          <a:ln>
            <a:noFill/>
          </a:ln>
        </p:spPr>
      </p:pic>
      <p:sp>
        <p:nvSpPr>
          <p:cNvPr id="28" name="Google Shape;28;p4"/>
          <p:cNvSpPr/>
          <p:nvPr/>
        </p:nvSpPr>
        <p:spPr>
          <a:xfrm>
            <a:off x="0" y="1200"/>
            <a:ext cx="3005100" cy="7836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SemiBold"/>
              <a:ea typeface="Raleway SemiBold"/>
              <a:cs typeface="Raleway SemiBold"/>
              <a:sym typeface="Raleway SemiBold"/>
            </a:endParaRPr>
          </a:p>
        </p:txBody>
      </p:sp>
      <p:sp>
        <p:nvSpPr>
          <p:cNvPr id="29" name="Google Shape;29;p4"/>
          <p:cNvSpPr/>
          <p:nvPr/>
        </p:nvSpPr>
        <p:spPr>
          <a:xfrm>
            <a:off x="0" y="3022250"/>
            <a:ext cx="3005100" cy="2121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SemiBold"/>
              <a:ea typeface="Raleway SemiBold"/>
              <a:cs typeface="Raleway SemiBold"/>
              <a:sym typeface="Raleway SemiBold"/>
            </a:endParaRPr>
          </a:p>
        </p:txBody>
      </p:sp>
      <p:pic>
        <p:nvPicPr>
          <p:cNvPr id="30" name="Google Shape;30;p4"/>
          <p:cNvPicPr preferRelativeResize="0"/>
          <p:nvPr/>
        </p:nvPicPr>
        <p:blipFill>
          <a:blip r:embed="rId3">
            <a:alphaModFix/>
          </a:blip>
          <a:stretch>
            <a:fillRect/>
          </a:stretch>
        </p:blipFill>
        <p:spPr>
          <a:xfrm>
            <a:off x="8591170" y="4579999"/>
            <a:ext cx="429980" cy="393600"/>
          </a:xfrm>
          <a:prstGeom prst="rect">
            <a:avLst/>
          </a:prstGeom>
          <a:noFill/>
          <a:ln>
            <a:noFill/>
          </a:ln>
        </p:spPr>
      </p:pic>
      <p:pic>
        <p:nvPicPr>
          <p:cNvPr id="31" name="Google Shape;31;p4" title="BuiltForZero_CS_logo_white_horiz (1).png"/>
          <p:cNvPicPr preferRelativeResize="0"/>
          <p:nvPr/>
        </p:nvPicPr>
        <p:blipFill rotWithShape="1">
          <a:blip r:embed="rId4">
            <a:alphaModFix/>
          </a:blip>
          <a:srcRect b="29756"/>
          <a:stretch/>
        </p:blipFill>
        <p:spPr>
          <a:xfrm>
            <a:off x="286575" y="4704500"/>
            <a:ext cx="1861076" cy="233275"/>
          </a:xfrm>
          <a:prstGeom prst="rect">
            <a:avLst/>
          </a:prstGeom>
          <a:noFill/>
          <a:ln>
            <a:noFill/>
          </a:ln>
        </p:spPr>
      </p:pic>
      <p:sp>
        <p:nvSpPr>
          <p:cNvPr id="32" name="Google Shape;32;p4"/>
          <p:cNvSpPr txBox="1">
            <a:spLocks noGrp="1"/>
          </p:cNvSpPr>
          <p:nvPr>
            <p:ph type="title" idx="2"/>
          </p:nvPr>
        </p:nvSpPr>
        <p:spPr>
          <a:xfrm>
            <a:off x="3622975" y="1421375"/>
            <a:ext cx="2615400" cy="294000"/>
          </a:xfrm>
          <a:prstGeom prst="rect">
            <a:avLst/>
          </a:prstGeom>
        </p:spPr>
        <p:txBody>
          <a:bodyPr spcFirstLastPara="1" wrap="square" lIns="91425" tIns="91425" rIns="91425" bIns="91425" anchor="t" anchorCtr="0">
            <a:normAutofit/>
          </a:bodyPr>
          <a:lstStyle>
            <a:lvl1pPr lvl="0">
              <a:spcBef>
                <a:spcPts val="0"/>
              </a:spcBef>
              <a:spcAft>
                <a:spcPts val="0"/>
              </a:spcAft>
              <a:buSzPts val="1700"/>
              <a:buFont typeface="Raleway SemiBold"/>
              <a:buNone/>
              <a:defRPr sz="1700">
                <a:latin typeface="Raleway SemiBold"/>
                <a:ea typeface="Raleway SemiBold"/>
                <a:cs typeface="Raleway SemiBold"/>
                <a:sym typeface="Raleway Semi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 name="Google Shape;33;p4"/>
          <p:cNvSpPr txBox="1">
            <a:spLocks noGrp="1"/>
          </p:cNvSpPr>
          <p:nvPr>
            <p:ph type="subTitle" idx="1"/>
          </p:nvPr>
        </p:nvSpPr>
        <p:spPr>
          <a:xfrm>
            <a:off x="3607800" y="1755075"/>
            <a:ext cx="2615400" cy="4692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i="1"/>
            </a:lvl1pPr>
            <a:lvl2pPr lvl="1">
              <a:spcBef>
                <a:spcPts val="0"/>
              </a:spcBef>
              <a:spcAft>
                <a:spcPts val="0"/>
              </a:spcAft>
              <a:buSzPts val="1400"/>
              <a:buNone/>
              <a:defRPr i="1"/>
            </a:lvl2pPr>
            <a:lvl3pPr lvl="2">
              <a:spcBef>
                <a:spcPts val="0"/>
              </a:spcBef>
              <a:spcAft>
                <a:spcPts val="0"/>
              </a:spcAft>
              <a:buSzPts val="1400"/>
              <a:buNone/>
              <a:defRPr i="1"/>
            </a:lvl3pPr>
            <a:lvl4pPr lvl="3">
              <a:spcBef>
                <a:spcPts val="0"/>
              </a:spcBef>
              <a:spcAft>
                <a:spcPts val="0"/>
              </a:spcAft>
              <a:buSzPts val="1400"/>
              <a:buNone/>
              <a:defRPr i="1"/>
            </a:lvl4pPr>
            <a:lvl5pPr lvl="4">
              <a:spcBef>
                <a:spcPts val="0"/>
              </a:spcBef>
              <a:spcAft>
                <a:spcPts val="0"/>
              </a:spcAft>
              <a:buSzPts val="1400"/>
              <a:buNone/>
              <a:defRPr i="1"/>
            </a:lvl5pPr>
            <a:lvl6pPr lvl="5">
              <a:spcBef>
                <a:spcPts val="0"/>
              </a:spcBef>
              <a:spcAft>
                <a:spcPts val="0"/>
              </a:spcAft>
              <a:buSzPts val="1400"/>
              <a:buNone/>
              <a:defRPr i="1"/>
            </a:lvl6pPr>
            <a:lvl7pPr lvl="6">
              <a:spcBef>
                <a:spcPts val="0"/>
              </a:spcBef>
              <a:spcAft>
                <a:spcPts val="0"/>
              </a:spcAft>
              <a:buSzPts val="1400"/>
              <a:buNone/>
              <a:defRPr i="1"/>
            </a:lvl7pPr>
            <a:lvl8pPr lvl="7">
              <a:spcBef>
                <a:spcPts val="0"/>
              </a:spcBef>
              <a:spcAft>
                <a:spcPts val="0"/>
              </a:spcAft>
              <a:buSzPts val="1400"/>
              <a:buNone/>
              <a:defRPr i="1"/>
            </a:lvl8pPr>
            <a:lvl9pPr lvl="8">
              <a:spcBef>
                <a:spcPts val="0"/>
              </a:spcBef>
              <a:spcAft>
                <a:spcPts val="0"/>
              </a:spcAft>
              <a:buSzPts val="1400"/>
              <a:buNone/>
              <a:defRPr i="1"/>
            </a:lvl9pPr>
          </a:lstStyle>
          <a:p>
            <a:endParaRPr/>
          </a:p>
        </p:txBody>
      </p:sp>
      <p:sp>
        <p:nvSpPr>
          <p:cNvPr id="34" name="Google Shape;34;p4"/>
          <p:cNvSpPr txBox="1">
            <a:spLocks noGrp="1"/>
          </p:cNvSpPr>
          <p:nvPr>
            <p:ph type="title" idx="3"/>
          </p:nvPr>
        </p:nvSpPr>
        <p:spPr>
          <a:xfrm>
            <a:off x="3622975" y="2541100"/>
            <a:ext cx="2615400" cy="294000"/>
          </a:xfrm>
          <a:prstGeom prst="rect">
            <a:avLst/>
          </a:prstGeom>
        </p:spPr>
        <p:txBody>
          <a:bodyPr spcFirstLastPara="1" wrap="square" lIns="91425" tIns="91425" rIns="91425" bIns="91425" anchor="t" anchorCtr="0">
            <a:normAutofit/>
          </a:bodyPr>
          <a:lstStyle>
            <a:lvl1pPr lvl="0" rtl="0">
              <a:spcBef>
                <a:spcPts val="0"/>
              </a:spcBef>
              <a:spcAft>
                <a:spcPts val="0"/>
              </a:spcAft>
              <a:buSzPts val="1700"/>
              <a:buFont typeface="Raleway SemiBold"/>
              <a:buNone/>
              <a:defRPr sz="1700">
                <a:latin typeface="Raleway SemiBold"/>
                <a:ea typeface="Raleway SemiBold"/>
                <a:cs typeface="Raleway SemiBold"/>
                <a:sym typeface="Raleway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 name="Google Shape;35;p4"/>
          <p:cNvSpPr txBox="1">
            <a:spLocks noGrp="1"/>
          </p:cNvSpPr>
          <p:nvPr>
            <p:ph type="subTitle" idx="4"/>
          </p:nvPr>
        </p:nvSpPr>
        <p:spPr>
          <a:xfrm>
            <a:off x="3607800" y="2874800"/>
            <a:ext cx="2615400" cy="469200"/>
          </a:xfrm>
          <a:prstGeom prst="rect">
            <a:avLst/>
          </a:prstGeom>
        </p:spPr>
        <p:txBody>
          <a:bodyPr spcFirstLastPara="1" wrap="square" lIns="91425" tIns="91425" rIns="91425" bIns="91425" anchor="t" anchorCtr="0">
            <a:normAutofit/>
          </a:bodyPr>
          <a:lstStyle>
            <a:lvl1pPr lvl="0" rtl="0">
              <a:spcBef>
                <a:spcPts val="0"/>
              </a:spcBef>
              <a:spcAft>
                <a:spcPts val="0"/>
              </a:spcAft>
              <a:buSzPts val="1300"/>
              <a:buNone/>
              <a:defRPr sz="1300" i="1"/>
            </a:lvl1pPr>
            <a:lvl2pPr lvl="1" rtl="0">
              <a:spcBef>
                <a:spcPts val="0"/>
              </a:spcBef>
              <a:spcAft>
                <a:spcPts val="0"/>
              </a:spcAft>
              <a:buSzPts val="1400"/>
              <a:buNone/>
              <a:defRPr i="1"/>
            </a:lvl2pPr>
            <a:lvl3pPr lvl="2" rtl="0">
              <a:spcBef>
                <a:spcPts val="0"/>
              </a:spcBef>
              <a:spcAft>
                <a:spcPts val="0"/>
              </a:spcAft>
              <a:buSzPts val="1400"/>
              <a:buNone/>
              <a:defRPr i="1"/>
            </a:lvl3pPr>
            <a:lvl4pPr lvl="3" rtl="0">
              <a:spcBef>
                <a:spcPts val="0"/>
              </a:spcBef>
              <a:spcAft>
                <a:spcPts val="0"/>
              </a:spcAft>
              <a:buSzPts val="1400"/>
              <a:buNone/>
              <a:defRPr i="1"/>
            </a:lvl4pPr>
            <a:lvl5pPr lvl="4" rtl="0">
              <a:spcBef>
                <a:spcPts val="0"/>
              </a:spcBef>
              <a:spcAft>
                <a:spcPts val="0"/>
              </a:spcAft>
              <a:buSzPts val="1400"/>
              <a:buNone/>
              <a:defRPr i="1"/>
            </a:lvl5pPr>
            <a:lvl6pPr lvl="5" rtl="0">
              <a:spcBef>
                <a:spcPts val="0"/>
              </a:spcBef>
              <a:spcAft>
                <a:spcPts val="0"/>
              </a:spcAft>
              <a:buSzPts val="1400"/>
              <a:buNone/>
              <a:defRPr i="1"/>
            </a:lvl6pPr>
            <a:lvl7pPr lvl="6" rtl="0">
              <a:spcBef>
                <a:spcPts val="0"/>
              </a:spcBef>
              <a:spcAft>
                <a:spcPts val="0"/>
              </a:spcAft>
              <a:buSzPts val="1400"/>
              <a:buNone/>
              <a:defRPr i="1"/>
            </a:lvl7pPr>
            <a:lvl8pPr lvl="7" rtl="0">
              <a:spcBef>
                <a:spcPts val="0"/>
              </a:spcBef>
              <a:spcAft>
                <a:spcPts val="0"/>
              </a:spcAft>
              <a:buSzPts val="1400"/>
              <a:buNone/>
              <a:defRPr i="1"/>
            </a:lvl8pPr>
            <a:lvl9pPr lvl="8" rtl="0">
              <a:spcBef>
                <a:spcPts val="0"/>
              </a:spcBef>
              <a:spcAft>
                <a:spcPts val="0"/>
              </a:spcAft>
              <a:buSzPts val="1400"/>
              <a:buNone/>
              <a:defRPr i="1"/>
            </a:lvl9pPr>
          </a:lstStyle>
          <a:p>
            <a:endParaRPr/>
          </a:p>
        </p:txBody>
      </p:sp>
      <p:sp>
        <p:nvSpPr>
          <p:cNvPr id="36" name="Google Shape;36;p4"/>
          <p:cNvSpPr txBox="1">
            <a:spLocks noGrp="1"/>
          </p:cNvSpPr>
          <p:nvPr>
            <p:ph type="title" idx="5"/>
          </p:nvPr>
        </p:nvSpPr>
        <p:spPr>
          <a:xfrm>
            <a:off x="3630563" y="3660825"/>
            <a:ext cx="2615400" cy="294000"/>
          </a:xfrm>
          <a:prstGeom prst="rect">
            <a:avLst/>
          </a:prstGeom>
        </p:spPr>
        <p:txBody>
          <a:bodyPr spcFirstLastPara="1" wrap="square" lIns="91425" tIns="91425" rIns="91425" bIns="91425" anchor="t" anchorCtr="0">
            <a:normAutofit/>
          </a:bodyPr>
          <a:lstStyle>
            <a:lvl1pPr lvl="0" rtl="0">
              <a:spcBef>
                <a:spcPts val="0"/>
              </a:spcBef>
              <a:spcAft>
                <a:spcPts val="0"/>
              </a:spcAft>
              <a:buSzPts val="1700"/>
              <a:buFont typeface="Raleway SemiBold"/>
              <a:buNone/>
              <a:defRPr sz="1700">
                <a:latin typeface="Raleway SemiBold"/>
                <a:ea typeface="Raleway SemiBold"/>
                <a:cs typeface="Raleway SemiBold"/>
                <a:sym typeface="Raleway Semi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 name="Google Shape;37;p4"/>
          <p:cNvSpPr txBox="1">
            <a:spLocks noGrp="1"/>
          </p:cNvSpPr>
          <p:nvPr>
            <p:ph type="subTitle" idx="6"/>
          </p:nvPr>
        </p:nvSpPr>
        <p:spPr>
          <a:xfrm>
            <a:off x="3615388" y="3994525"/>
            <a:ext cx="2615400" cy="469200"/>
          </a:xfrm>
          <a:prstGeom prst="rect">
            <a:avLst/>
          </a:prstGeom>
        </p:spPr>
        <p:txBody>
          <a:bodyPr spcFirstLastPara="1" wrap="square" lIns="91425" tIns="91425" rIns="91425" bIns="91425" anchor="t" anchorCtr="0">
            <a:normAutofit/>
          </a:bodyPr>
          <a:lstStyle>
            <a:lvl1pPr lvl="0" rtl="0">
              <a:spcBef>
                <a:spcPts val="0"/>
              </a:spcBef>
              <a:spcAft>
                <a:spcPts val="0"/>
              </a:spcAft>
              <a:buSzPts val="1300"/>
              <a:buNone/>
              <a:defRPr sz="1300" i="1"/>
            </a:lvl1pPr>
            <a:lvl2pPr lvl="1" rtl="0">
              <a:spcBef>
                <a:spcPts val="0"/>
              </a:spcBef>
              <a:spcAft>
                <a:spcPts val="0"/>
              </a:spcAft>
              <a:buSzPts val="1400"/>
              <a:buNone/>
              <a:defRPr i="1"/>
            </a:lvl2pPr>
            <a:lvl3pPr lvl="2" rtl="0">
              <a:spcBef>
                <a:spcPts val="0"/>
              </a:spcBef>
              <a:spcAft>
                <a:spcPts val="0"/>
              </a:spcAft>
              <a:buSzPts val="1400"/>
              <a:buNone/>
              <a:defRPr i="1"/>
            </a:lvl3pPr>
            <a:lvl4pPr lvl="3" rtl="0">
              <a:spcBef>
                <a:spcPts val="0"/>
              </a:spcBef>
              <a:spcAft>
                <a:spcPts val="0"/>
              </a:spcAft>
              <a:buSzPts val="1400"/>
              <a:buNone/>
              <a:defRPr i="1"/>
            </a:lvl4pPr>
            <a:lvl5pPr lvl="4" rtl="0">
              <a:spcBef>
                <a:spcPts val="0"/>
              </a:spcBef>
              <a:spcAft>
                <a:spcPts val="0"/>
              </a:spcAft>
              <a:buSzPts val="1400"/>
              <a:buNone/>
              <a:defRPr i="1"/>
            </a:lvl5pPr>
            <a:lvl6pPr lvl="5" rtl="0">
              <a:spcBef>
                <a:spcPts val="0"/>
              </a:spcBef>
              <a:spcAft>
                <a:spcPts val="0"/>
              </a:spcAft>
              <a:buSzPts val="1400"/>
              <a:buNone/>
              <a:defRPr i="1"/>
            </a:lvl6pPr>
            <a:lvl7pPr lvl="6" rtl="0">
              <a:spcBef>
                <a:spcPts val="0"/>
              </a:spcBef>
              <a:spcAft>
                <a:spcPts val="0"/>
              </a:spcAft>
              <a:buSzPts val="1400"/>
              <a:buNone/>
              <a:defRPr i="1"/>
            </a:lvl7pPr>
            <a:lvl8pPr lvl="7" rtl="0">
              <a:spcBef>
                <a:spcPts val="0"/>
              </a:spcBef>
              <a:spcAft>
                <a:spcPts val="0"/>
              </a:spcAft>
              <a:buSzPts val="1400"/>
              <a:buNone/>
              <a:defRPr i="1"/>
            </a:lvl8pPr>
            <a:lvl9pPr lvl="8" rtl="0">
              <a:spcBef>
                <a:spcPts val="0"/>
              </a:spcBef>
              <a:spcAft>
                <a:spcPts val="0"/>
              </a:spcAft>
              <a:buSzPts val="1400"/>
              <a:buNone/>
              <a:defRPr i="1"/>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ject matter" type="twoColTx">
  <p:cSld name="TITLE_AND_TWO_COLUMNS">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5"/>
          <p:cNvSpPr txBox="1">
            <a:spLocks noGrp="1"/>
          </p:cNvSpPr>
          <p:nvPr>
            <p:ph type="body" idx="1"/>
          </p:nvPr>
        </p:nvSpPr>
        <p:spPr>
          <a:xfrm>
            <a:off x="311700" y="1182900"/>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Clr>
                <a:srgbClr val="11B7EA"/>
              </a:buClr>
              <a:buSzPts val="1200"/>
              <a:buChar char="○"/>
              <a:defRPr sz="1200"/>
            </a:lvl2pPr>
            <a:lvl3pPr marL="1371600" lvl="2" indent="-304800">
              <a:spcBef>
                <a:spcPts val="0"/>
              </a:spcBef>
              <a:spcAft>
                <a:spcPts val="0"/>
              </a:spcAft>
              <a:buClr>
                <a:srgbClr val="11B7EA"/>
              </a:buClr>
              <a:buSzPts val="1200"/>
              <a:buChar char="■"/>
              <a:defRPr sz="1200"/>
            </a:lvl3pPr>
            <a:lvl4pPr marL="1828800" lvl="3" indent="-304800">
              <a:spcBef>
                <a:spcPts val="0"/>
              </a:spcBef>
              <a:spcAft>
                <a:spcPts val="0"/>
              </a:spcAft>
              <a:buClr>
                <a:schemeClr val="accent6"/>
              </a:buClr>
              <a:buSzPts val="1200"/>
              <a:buChar char="●"/>
              <a:defRPr sz="1200"/>
            </a:lvl4pPr>
            <a:lvl5pPr marL="2286000" lvl="4" indent="-304800">
              <a:spcBef>
                <a:spcPts val="0"/>
              </a:spcBef>
              <a:spcAft>
                <a:spcPts val="0"/>
              </a:spcAft>
              <a:buClr>
                <a:schemeClr val="accent6"/>
              </a:buClr>
              <a:buSzPts val="1200"/>
              <a:buChar char="○"/>
              <a:defRPr sz="1200"/>
            </a:lvl5pPr>
            <a:lvl6pPr marL="2743200" lvl="5" indent="-304800">
              <a:spcBef>
                <a:spcPts val="0"/>
              </a:spcBef>
              <a:spcAft>
                <a:spcPts val="0"/>
              </a:spcAft>
              <a:buClr>
                <a:schemeClr val="accent6"/>
              </a:buClr>
              <a:buSzPts val="1200"/>
              <a:buChar char="■"/>
              <a:defRPr sz="1200"/>
            </a:lvl6pPr>
            <a:lvl7pPr marL="3200400" lvl="6" indent="-304800">
              <a:spcBef>
                <a:spcPts val="0"/>
              </a:spcBef>
              <a:spcAft>
                <a:spcPts val="0"/>
              </a:spcAft>
              <a:buClr>
                <a:schemeClr val="accent1"/>
              </a:buClr>
              <a:buSzPts val="1200"/>
              <a:buChar char="●"/>
              <a:defRPr sz="1200"/>
            </a:lvl7pPr>
            <a:lvl8pPr marL="3657600" lvl="7" indent="-304800">
              <a:spcBef>
                <a:spcPts val="0"/>
              </a:spcBef>
              <a:spcAft>
                <a:spcPts val="0"/>
              </a:spcAft>
              <a:buClr>
                <a:schemeClr val="accent1"/>
              </a:buClr>
              <a:buSzPts val="1200"/>
              <a:buChar char="○"/>
              <a:defRPr sz="1200"/>
            </a:lvl8pPr>
            <a:lvl9pPr marL="4114800" lvl="8" indent="-304800">
              <a:spcBef>
                <a:spcPts val="0"/>
              </a:spcBef>
              <a:spcAft>
                <a:spcPts val="0"/>
              </a:spcAft>
              <a:buClr>
                <a:schemeClr val="accent1"/>
              </a:buClr>
              <a:buSzPts val="1200"/>
              <a:buChar char="■"/>
              <a:defRPr sz="1200"/>
            </a:lvl9pPr>
          </a:lstStyle>
          <a:p>
            <a:endParaRPr/>
          </a:p>
        </p:txBody>
      </p:sp>
      <p:sp>
        <p:nvSpPr>
          <p:cNvPr id="41" name="Google Shape;4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2" name="Google Shape;42;p5"/>
          <p:cNvSpPr/>
          <p:nvPr/>
        </p:nvSpPr>
        <p:spPr>
          <a:xfrm>
            <a:off x="6690195" y="-11400"/>
            <a:ext cx="2472300" cy="5166300"/>
          </a:xfrm>
          <a:prstGeom prst="rect">
            <a:avLst/>
          </a:prstGeom>
          <a:solidFill>
            <a:srgbClr val="11B7E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rgbClr val="11B7EA"/>
              </a:highlight>
              <a:latin typeface="Raleway SemiBold"/>
              <a:ea typeface="Raleway SemiBold"/>
              <a:cs typeface="Raleway SemiBold"/>
              <a:sym typeface="Raleway SemiBold"/>
            </a:endParaRPr>
          </a:p>
        </p:txBody>
      </p:sp>
      <p:pic>
        <p:nvPicPr>
          <p:cNvPr id="43" name="Google Shape;43;p5"/>
          <p:cNvPicPr preferRelativeResize="0"/>
          <p:nvPr/>
        </p:nvPicPr>
        <p:blipFill>
          <a:blip r:embed="rId3">
            <a:alphaModFix/>
          </a:blip>
          <a:stretch>
            <a:fillRect/>
          </a:stretch>
        </p:blipFill>
        <p:spPr>
          <a:xfrm>
            <a:off x="8591170" y="4579999"/>
            <a:ext cx="429980" cy="393600"/>
          </a:xfrm>
          <a:prstGeom prst="rect">
            <a:avLst/>
          </a:prstGeom>
          <a:noFill/>
          <a:ln>
            <a:noFill/>
          </a:ln>
        </p:spPr>
      </p:pic>
      <p:pic>
        <p:nvPicPr>
          <p:cNvPr id="44" name="Google Shape;44;p5" title="house people every day penmark white.png"/>
          <p:cNvPicPr preferRelativeResize="0"/>
          <p:nvPr/>
        </p:nvPicPr>
        <p:blipFill>
          <a:blip r:embed="rId2">
            <a:alphaModFix/>
          </a:blip>
          <a:stretch>
            <a:fillRect/>
          </a:stretch>
        </p:blipFill>
        <p:spPr>
          <a:xfrm>
            <a:off x="6713537" y="4097975"/>
            <a:ext cx="2425626" cy="737875"/>
          </a:xfrm>
          <a:prstGeom prst="rect">
            <a:avLst/>
          </a:prstGeom>
          <a:noFill/>
          <a:ln>
            <a:noFill/>
          </a:ln>
        </p:spPr>
      </p:pic>
      <p:pic>
        <p:nvPicPr>
          <p:cNvPr id="45" name="Google Shape;45;p5"/>
          <p:cNvPicPr preferRelativeResize="0"/>
          <p:nvPr/>
        </p:nvPicPr>
        <p:blipFill>
          <a:blip r:embed="rId4">
            <a:alphaModFix/>
          </a:blip>
          <a:stretch>
            <a:fillRect/>
          </a:stretch>
        </p:blipFill>
        <p:spPr>
          <a:xfrm>
            <a:off x="7025397" y="300875"/>
            <a:ext cx="908774" cy="1428451"/>
          </a:xfrm>
          <a:prstGeom prst="rect">
            <a:avLst/>
          </a:prstGeom>
          <a:noFill/>
          <a:ln>
            <a:noFill/>
          </a:ln>
        </p:spPr>
      </p:pic>
      <p:pic>
        <p:nvPicPr>
          <p:cNvPr id="46" name="Google Shape;46;p5"/>
          <p:cNvPicPr preferRelativeResize="0"/>
          <p:nvPr/>
        </p:nvPicPr>
        <p:blipFill rotWithShape="1">
          <a:blip r:embed="rId5">
            <a:alphaModFix/>
          </a:blip>
          <a:srcRect r="27840"/>
          <a:stretch/>
        </p:blipFill>
        <p:spPr>
          <a:xfrm>
            <a:off x="8472449" y="1868751"/>
            <a:ext cx="690050" cy="956251"/>
          </a:xfrm>
          <a:prstGeom prst="rect">
            <a:avLst/>
          </a:prstGeom>
          <a:noFill/>
          <a:ln>
            <a:noFill/>
          </a:ln>
        </p:spPr>
      </p:pic>
      <p:pic>
        <p:nvPicPr>
          <p:cNvPr id="47" name="Google Shape;47;p5"/>
          <p:cNvPicPr preferRelativeResize="0"/>
          <p:nvPr/>
        </p:nvPicPr>
        <p:blipFill rotWithShape="1">
          <a:blip r:embed="rId6">
            <a:alphaModFix/>
          </a:blip>
          <a:srcRect l="50271"/>
          <a:stretch/>
        </p:blipFill>
        <p:spPr>
          <a:xfrm>
            <a:off x="6690198" y="2104125"/>
            <a:ext cx="1031300" cy="2081675"/>
          </a:xfrm>
          <a:prstGeom prst="rect">
            <a:avLst/>
          </a:prstGeom>
          <a:noFill/>
          <a:ln>
            <a:noFill/>
          </a:ln>
        </p:spPr>
      </p:pic>
      <p:pic>
        <p:nvPicPr>
          <p:cNvPr id="48" name="Google Shape;48;p5"/>
          <p:cNvPicPr preferRelativeResize="0"/>
          <p:nvPr/>
        </p:nvPicPr>
        <p:blipFill rotWithShape="1">
          <a:blip r:embed="rId7">
            <a:alphaModFix/>
          </a:blip>
          <a:srcRect t="28315" r="54194"/>
          <a:stretch/>
        </p:blipFill>
        <p:spPr>
          <a:xfrm>
            <a:off x="8551475" y="-22075"/>
            <a:ext cx="611026" cy="9562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ubject matter 2">
  <p:cSld name="CUSTOM_2">
    <p:spTree>
      <p:nvGrpSpPr>
        <p:cNvPr id="1" name="Shape 49"/>
        <p:cNvGrpSpPr/>
        <p:nvPr/>
      </p:nvGrpSpPr>
      <p:grpSpPr>
        <a:xfrm>
          <a:off x="0" y="0"/>
          <a:ext cx="0" cy="0"/>
          <a:chOff x="0" y="0"/>
          <a:chExt cx="0" cy="0"/>
        </a:xfrm>
      </p:grpSpPr>
      <p:sp>
        <p:nvSpPr>
          <p:cNvPr id="50" name="Google Shape;5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1" name="Google Shape;51;p6"/>
          <p:cNvSpPr txBox="1">
            <a:spLocks noGrp="1"/>
          </p:cNvSpPr>
          <p:nvPr>
            <p:ph type="body" idx="1"/>
          </p:nvPr>
        </p:nvSpPr>
        <p:spPr>
          <a:xfrm>
            <a:off x="311700" y="1182900"/>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Clr>
                <a:srgbClr val="11B7EA"/>
              </a:buClr>
              <a:buSzPts val="1200"/>
              <a:buChar char="○"/>
              <a:defRPr sz="1200"/>
            </a:lvl2pPr>
            <a:lvl3pPr marL="1371600" lvl="2" indent="-304800">
              <a:spcBef>
                <a:spcPts val="0"/>
              </a:spcBef>
              <a:spcAft>
                <a:spcPts val="0"/>
              </a:spcAft>
              <a:buClr>
                <a:srgbClr val="11B7EA"/>
              </a:buClr>
              <a:buSzPts val="1200"/>
              <a:buChar char="■"/>
              <a:defRPr sz="1200"/>
            </a:lvl3pPr>
            <a:lvl4pPr marL="1828800" lvl="3" indent="-304800">
              <a:spcBef>
                <a:spcPts val="0"/>
              </a:spcBef>
              <a:spcAft>
                <a:spcPts val="0"/>
              </a:spcAft>
              <a:buClr>
                <a:schemeClr val="accent6"/>
              </a:buClr>
              <a:buSzPts val="1200"/>
              <a:buChar char="●"/>
              <a:defRPr sz="1200"/>
            </a:lvl4pPr>
            <a:lvl5pPr marL="2286000" lvl="4" indent="-304800">
              <a:spcBef>
                <a:spcPts val="0"/>
              </a:spcBef>
              <a:spcAft>
                <a:spcPts val="0"/>
              </a:spcAft>
              <a:buClr>
                <a:schemeClr val="accent6"/>
              </a:buClr>
              <a:buSzPts val="1200"/>
              <a:buChar char="○"/>
              <a:defRPr sz="1200"/>
            </a:lvl5pPr>
            <a:lvl6pPr marL="2743200" lvl="5" indent="-304800">
              <a:spcBef>
                <a:spcPts val="0"/>
              </a:spcBef>
              <a:spcAft>
                <a:spcPts val="0"/>
              </a:spcAft>
              <a:buClr>
                <a:schemeClr val="accent6"/>
              </a:buClr>
              <a:buSzPts val="1200"/>
              <a:buChar char="■"/>
              <a:defRPr sz="1200"/>
            </a:lvl6pPr>
            <a:lvl7pPr marL="3200400" lvl="6" indent="-304800">
              <a:spcBef>
                <a:spcPts val="0"/>
              </a:spcBef>
              <a:spcAft>
                <a:spcPts val="0"/>
              </a:spcAft>
              <a:buClr>
                <a:schemeClr val="accent1"/>
              </a:buClr>
              <a:buSzPts val="1200"/>
              <a:buChar char="●"/>
              <a:defRPr sz="1200"/>
            </a:lvl7pPr>
            <a:lvl8pPr marL="3657600" lvl="7" indent="-304800">
              <a:spcBef>
                <a:spcPts val="0"/>
              </a:spcBef>
              <a:spcAft>
                <a:spcPts val="0"/>
              </a:spcAft>
              <a:buClr>
                <a:schemeClr val="accent1"/>
              </a:buClr>
              <a:buSzPts val="1200"/>
              <a:buChar char="○"/>
              <a:defRPr sz="1200"/>
            </a:lvl8pPr>
            <a:lvl9pPr marL="4114800" lvl="8" indent="-304800">
              <a:spcBef>
                <a:spcPts val="0"/>
              </a:spcBef>
              <a:spcAft>
                <a:spcPts val="0"/>
              </a:spcAft>
              <a:buClr>
                <a:schemeClr val="accent1"/>
              </a:buClr>
              <a:buSzPts val="1200"/>
              <a:buChar char="■"/>
              <a:defRPr sz="1200"/>
            </a:lvl9pPr>
          </a:lstStyle>
          <a:p>
            <a:endParaRPr/>
          </a:p>
        </p:txBody>
      </p:sp>
      <p:sp>
        <p:nvSpPr>
          <p:cNvPr id="52" name="Google Shape;5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3" name="Google Shape;53;p6"/>
          <p:cNvSpPr/>
          <p:nvPr/>
        </p:nvSpPr>
        <p:spPr>
          <a:xfrm>
            <a:off x="6690195" y="-11400"/>
            <a:ext cx="2472300" cy="5166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SemiBold"/>
              <a:ea typeface="Raleway SemiBold"/>
              <a:cs typeface="Raleway SemiBold"/>
              <a:sym typeface="Raleway SemiBold"/>
            </a:endParaRPr>
          </a:p>
        </p:txBody>
      </p:sp>
      <p:pic>
        <p:nvPicPr>
          <p:cNvPr id="54" name="Google Shape;54;p6"/>
          <p:cNvPicPr preferRelativeResize="0"/>
          <p:nvPr/>
        </p:nvPicPr>
        <p:blipFill>
          <a:blip r:embed="rId2">
            <a:alphaModFix/>
          </a:blip>
          <a:stretch>
            <a:fillRect/>
          </a:stretch>
        </p:blipFill>
        <p:spPr>
          <a:xfrm>
            <a:off x="8591170" y="4579999"/>
            <a:ext cx="429980" cy="393600"/>
          </a:xfrm>
          <a:prstGeom prst="rect">
            <a:avLst/>
          </a:prstGeom>
          <a:noFill/>
          <a:ln>
            <a:noFill/>
          </a:ln>
        </p:spPr>
      </p:pic>
      <p:pic>
        <p:nvPicPr>
          <p:cNvPr id="55" name="Google Shape;55;p6"/>
          <p:cNvPicPr preferRelativeResize="0"/>
          <p:nvPr/>
        </p:nvPicPr>
        <p:blipFill rotWithShape="1">
          <a:blip r:embed="rId3">
            <a:alphaModFix/>
          </a:blip>
          <a:srcRect l="21185"/>
          <a:stretch/>
        </p:blipFill>
        <p:spPr>
          <a:xfrm>
            <a:off x="6690200" y="180625"/>
            <a:ext cx="1049375" cy="1337200"/>
          </a:xfrm>
          <a:prstGeom prst="rect">
            <a:avLst/>
          </a:prstGeom>
          <a:noFill/>
          <a:ln>
            <a:noFill/>
          </a:ln>
        </p:spPr>
      </p:pic>
      <p:pic>
        <p:nvPicPr>
          <p:cNvPr id="56" name="Google Shape;56;p6"/>
          <p:cNvPicPr preferRelativeResize="0"/>
          <p:nvPr/>
        </p:nvPicPr>
        <p:blipFill rotWithShape="1">
          <a:blip r:embed="rId4">
            <a:alphaModFix/>
          </a:blip>
          <a:srcRect r="36004"/>
          <a:stretch/>
        </p:blipFill>
        <p:spPr>
          <a:xfrm>
            <a:off x="8702149" y="2912975"/>
            <a:ext cx="460350" cy="719350"/>
          </a:xfrm>
          <a:prstGeom prst="rect">
            <a:avLst/>
          </a:prstGeom>
          <a:noFill/>
          <a:ln>
            <a:noFill/>
          </a:ln>
        </p:spPr>
      </p:pic>
      <p:pic>
        <p:nvPicPr>
          <p:cNvPr id="57" name="Google Shape;57;p6"/>
          <p:cNvPicPr preferRelativeResize="0"/>
          <p:nvPr/>
        </p:nvPicPr>
        <p:blipFill rotWithShape="1">
          <a:blip r:embed="rId5">
            <a:alphaModFix/>
          </a:blip>
          <a:srcRect l="-20661" t="-29549" r="-20661" b="41474"/>
          <a:stretch/>
        </p:blipFill>
        <p:spPr>
          <a:xfrm rot="-5400016">
            <a:off x="7768325" y="719079"/>
            <a:ext cx="1719900" cy="1068442"/>
          </a:xfrm>
          <a:prstGeom prst="rect">
            <a:avLst/>
          </a:prstGeom>
          <a:noFill/>
          <a:ln>
            <a:noFill/>
          </a:ln>
        </p:spPr>
      </p:pic>
      <p:pic>
        <p:nvPicPr>
          <p:cNvPr id="58" name="Google Shape;58;p6"/>
          <p:cNvPicPr preferRelativeResize="0"/>
          <p:nvPr/>
        </p:nvPicPr>
        <p:blipFill>
          <a:blip r:embed="rId6">
            <a:alphaModFix/>
          </a:blip>
          <a:stretch>
            <a:fillRect/>
          </a:stretch>
        </p:blipFill>
        <p:spPr>
          <a:xfrm>
            <a:off x="7213100" y="2034450"/>
            <a:ext cx="1109450" cy="1223425"/>
          </a:xfrm>
          <a:prstGeom prst="rect">
            <a:avLst/>
          </a:prstGeom>
          <a:noFill/>
          <a:ln>
            <a:noFill/>
          </a:ln>
        </p:spPr>
      </p:pic>
      <p:pic>
        <p:nvPicPr>
          <p:cNvPr id="59" name="Google Shape;59;p6"/>
          <p:cNvPicPr preferRelativeResize="0"/>
          <p:nvPr/>
        </p:nvPicPr>
        <p:blipFill>
          <a:blip r:embed="rId7">
            <a:alphaModFix/>
          </a:blip>
          <a:stretch>
            <a:fillRect/>
          </a:stretch>
        </p:blipFill>
        <p:spPr>
          <a:xfrm rot="-627563">
            <a:off x="6754865" y="4193595"/>
            <a:ext cx="2342967" cy="303180"/>
          </a:xfrm>
          <a:prstGeom prst="rect">
            <a:avLst/>
          </a:prstGeom>
          <a:noFill/>
          <a:ln>
            <a:noFill/>
          </a:ln>
        </p:spPr>
      </p:pic>
      <p:pic>
        <p:nvPicPr>
          <p:cNvPr id="60" name="Google Shape;60;p6"/>
          <p:cNvPicPr preferRelativeResize="0"/>
          <p:nvPr/>
        </p:nvPicPr>
        <p:blipFill>
          <a:blip r:embed="rId8">
            <a:alphaModFix/>
          </a:blip>
          <a:stretch>
            <a:fillRect/>
          </a:stretch>
        </p:blipFill>
        <p:spPr>
          <a:xfrm>
            <a:off x="8575983" y="4566117"/>
            <a:ext cx="460350" cy="421360"/>
          </a:xfrm>
          <a:prstGeom prst="rect">
            <a:avLst/>
          </a:prstGeom>
          <a:noFill/>
          <a:ln>
            <a:noFill/>
          </a:ln>
        </p:spPr>
      </p:pic>
      <p:pic>
        <p:nvPicPr>
          <p:cNvPr id="61" name="Google Shape;61;p6"/>
          <p:cNvPicPr preferRelativeResize="0"/>
          <p:nvPr/>
        </p:nvPicPr>
        <p:blipFill rotWithShape="1">
          <a:blip r:embed="rId9">
            <a:alphaModFix/>
          </a:blip>
          <a:srcRect l="24631"/>
          <a:stretch/>
        </p:blipFill>
        <p:spPr>
          <a:xfrm>
            <a:off x="6690199" y="3546925"/>
            <a:ext cx="346975" cy="5277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8"/>
        <p:cNvGrpSpPr/>
        <p:nvPr/>
      </p:nvGrpSpPr>
      <p:grpSpPr>
        <a:xfrm>
          <a:off x="0" y="0"/>
          <a:ext cx="0" cy="0"/>
          <a:chOff x="0" y="0"/>
          <a:chExt cx="0" cy="0"/>
        </a:xfrm>
      </p:grpSpPr>
      <p:sp>
        <p:nvSpPr>
          <p:cNvPr id="79" name="Google Shape;79;p8"/>
          <p:cNvSpPr/>
          <p:nvPr/>
        </p:nvSpPr>
        <p:spPr>
          <a:xfrm>
            <a:off x="4310700" y="-125"/>
            <a:ext cx="4833300" cy="5143500"/>
          </a:xfrm>
          <a:prstGeom prst="rect">
            <a:avLst/>
          </a:prstGeom>
          <a:solidFill>
            <a:srgbClr val="11B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txBox="1">
            <a:spLocks noGrp="1"/>
          </p:cNvSpPr>
          <p:nvPr>
            <p:ph type="title"/>
          </p:nvPr>
        </p:nvSpPr>
        <p:spPr>
          <a:xfrm>
            <a:off x="265500" y="909525"/>
            <a:ext cx="4045200" cy="1482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1" name="Google Shape;81;p8"/>
          <p:cNvSpPr txBox="1">
            <a:spLocks noGrp="1"/>
          </p:cNvSpPr>
          <p:nvPr>
            <p:ph type="subTitle" idx="1"/>
          </p:nvPr>
        </p:nvSpPr>
        <p:spPr>
          <a:xfrm>
            <a:off x="265500" y="2479425"/>
            <a:ext cx="4045200" cy="1235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2" name="Google Shape;82;p8"/>
          <p:cNvSpPr txBox="1">
            <a:spLocks noGrp="1"/>
          </p:cNvSpPr>
          <p:nvPr>
            <p:ph type="body" idx="2"/>
          </p:nvPr>
        </p:nvSpPr>
        <p:spPr>
          <a:xfrm>
            <a:off x="480885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83" name="Google Shape;8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84" name="Google Shape;84;p8"/>
          <p:cNvPicPr preferRelativeResize="0"/>
          <p:nvPr/>
        </p:nvPicPr>
        <p:blipFill>
          <a:blip r:embed="rId2">
            <a:alphaModFix/>
          </a:blip>
          <a:stretch>
            <a:fillRect/>
          </a:stretch>
        </p:blipFill>
        <p:spPr>
          <a:xfrm>
            <a:off x="437303" y="3441501"/>
            <a:ext cx="1640476" cy="1341374"/>
          </a:xfrm>
          <a:prstGeom prst="rect">
            <a:avLst/>
          </a:prstGeom>
          <a:noFill/>
          <a:ln>
            <a:noFill/>
          </a:ln>
        </p:spPr>
      </p:pic>
      <p:pic>
        <p:nvPicPr>
          <p:cNvPr id="85" name="Google Shape;85;p8"/>
          <p:cNvPicPr preferRelativeResize="0"/>
          <p:nvPr/>
        </p:nvPicPr>
        <p:blipFill rotWithShape="1">
          <a:blip r:embed="rId3">
            <a:alphaModFix/>
          </a:blip>
          <a:srcRect b="48211"/>
          <a:stretch/>
        </p:blipFill>
        <p:spPr>
          <a:xfrm>
            <a:off x="1739075" y="3310625"/>
            <a:ext cx="3538850" cy="1832751"/>
          </a:xfrm>
          <a:prstGeom prst="rect">
            <a:avLst/>
          </a:prstGeom>
          <a:noFill/>
          <a:ln>
            <a:noFill/>
          </a:ln>
        </p:spPr>
      </p:pic>
      <p:pic>
        <p:nvPicPr>
          <p:cNvPr id="86" name="Google Shape;86;p8"/>
          <p:cNvPicPr preferRelativeResize="0"/>
          <p:nvPr/>
        </p:nvPicPr>
        <p:blipFill rotWithShape="1">
          <a:blip r:embed="rId4">
            <a:alphaModFix/>
          </a:blip>
          <a:srcRect t="42634"/>
          <a:stretch/>
        </p:blipFill>
        <p:spPr>
          <a:xfrm>
            <a:off x="3947625" y="-128"/>
            <a:ext cx="2467250" cy="769500"/>
          </a:xfrm>
          <a:prstGeom prst="rect">
            <a:avLst/>
          </a:prstGeom>
          <a:noFill/>
          <a:ln>
            <a:noFill/>
          </a:ln>
        </p:spPr>
      </p:pic>
      <p:pic>
        <p:nvPicPr>
          <p:cNvPr id="87" name="Google Shape;87;p8"/>
          <p:cNvPicPr preferRelativeResize="0"/>
          <p:nvPr/>
        </p:nvPicPr>
        <p:blipFill>
          <a:blip r:embed="rId5">
            <a:alphaModFix/>
          </a:blip>
          <a:stretch>
            <a:fillRect/>
          </a:stretch>
        </p:blipFill>
        <p:spPr>
          <a:xfrm>
            <a:off x="8591170" y="4579999"/>
            <a:ext cx="429980" cy="393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ree points">
  <p:cSld name="CUSTOM">
    <p:bg>
      <p:bgPr>
        <a:solidFill>
          <a:schemeClr val="accent1"/>
        </a:solidFill>
        <a:effectLst/>
      </p:bgPr>
    </p:bg>
    <p:spTree>
      <p:nvGrpSpPr>
        <p:cNvPr id="1" name="Shape 88"/>
        <p:cNvGrpSpPr/>
        <p:nvPr/>
      </p:nvGrpSpPr>
      <p:grpSpPr>
        <a:xfrm>
          <a:off x="0" y="0"/>
          <a:ext cx="0" cy="0"/>
          <a:chOff x="0" y="0"/>
          <a:chExt cx="0" cy="0"/>
        </a:xfrm>
      </p:grpSpPr>
      <p:sp>
        <p:nvSpPr>
          <p:cNvPr id="89" name="Google Shape;89;p9"/>
          <p:cNvSpPr txBox="1">
            <a:spLocks noGrp="1"/>
          </p:cNvSpPr>
          <p:nvPr>
            <p:ph type="title"/>
          </p:nvPr>
        </p:nvSpPr>
        <p:spPr>
          <a:xfrm>
            <a:off x="311700" y="3525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11B7EA"/>
              </a:buClr>
              <a:buSzPts val="2800"/>
              <a:buNone/>
              <a:defRPr>
                <a:solidFill>
                  <a:srgbClr val="11B7EA"/>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9"/>
          <p:cNvSpPr/>
          <p:nvPr/>
        </p:nvSpPr>
        <p:spPr>
          <a:xfrm>
            <a:off x="442912" y="1109700"/>
            <a:ext cx="2664000" cy="3754500"/>
          </a:xfrm>
          <a:prstGeom prst="round2DiagRect">
            <a:avLst>
              <a:gd name="adj1" fmla="val 16667"/>
              <a:gd name="adj2" fmla="val 0"/>
            </a:avLst>
          </a:prstGeom>
          <a:solidFill>
            <a:srgbClr val="11B7E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SemiBold"/>
              <a:ea typeface="Raleway SemiBold"/>
              <a:cs typeface="Raleway SemiBold"/>
              <a:sym typeface="Raleway SemiBold"/>
            </a:endParaRPr>
          </a:p>
        </p:txBody>
      </p:sp>
      <p:sp>
        <p:nvSpPr>
          <p:cNvPr id="91" name="Google Shape;91;p9"/>
          <p:cNvSpPr/>
          <p:nvPr/>
        </p:nvSpPr>
        <p:spPr>
          <a:xfrm>
            <a:off x="3240004" y="1109700"/>
            <a:ext cx="2664000" cy="3754500"/>
          </a:xfrm>
          <a:prstGeom prst="round2DiagRect">
            <a:avLst>
              <a:gd name="adj1" fmla="val 16667"/>
              <a:gd name="adj2" fmla="val 0"/>
            </a:avLst>
          </a:prstGeom>
          <a:solidFill>
            <a:srgbClr val="11B7E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SemiBold"/>
              <a:ea typeface="Raleway SemiBold"/>
              <a:cs typeface="Raleway SemiBold"/>
              <a:sym typeface="Raleway SemiBold"/>
            </a:endParaRPr>
          </a:p>
        </p:txBody>
      </p:sp>
      <p:sp>
        <p:nvSpPr>
          <p:cNvPr id="92" name="Google Shape;92;p9"/>
          <p:cNvSpPr/>
          <p:nvPr/>
        </p:nvSpPr>
        <p:spPr>
          <a:xfrm>
            <a:off x="6037095" y="1109700"/>
            <a:ext cx="2664000" cy="3754500"/>
          </a:xfrm>
          <a:prstGeom prst="round2DiagRect">
            <a:avLst>
              <a:gd name="adj1" fmla="val 16667"/>
              <a:gd name="adj2" fmla="val 0"/>
            </a:avLst>
          </a:prstGeom>
          <a:solidFill>
            <a:srgbClr val="11B7E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SemiBold"/>
              <a:ea typeface="Raleway SemiBold"/>
              <a:cs typeface="Raleway SemiBold"/>
              <a:sym typeface="Raleway SemiBold"/>
            </a:endParaRPr>
          </a:p>
        </p:txBody>
      </p:sp>
      <p:sp>
        <p:nvSpPr>
          <p:cNvPr id="93" name="Google Shape;93;p9"/>
          <p:cNvSpPr txBox="1">
            <a:spLocks noGrp="1"/>
          </p:cNvSpPr>
          <p:nvPr>
            <p:ph type="body" idx="1"/>
          </p:nvPr>
        </p:nvSpPr>
        <p:spPr>
          <a:xfrm>
            <a:off x="804550" y="1470300"/>
            <a:ext cx="1895700" cy="30333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94" name="Google Shape;94;p9"/>
          <p:cNvSpPr txBox="1">
            <a:spLocks noGrp="1"/>
          </p:cNvSpPr>
          <p:nvPr>
            <p:ph type="body" idx="2"/>
          </p:nvPr>
        </p:nvSpPr>
        <p:spPr>
          <a:xfrm>
            <a:off x="3624150" y="1470300"/>
            <a:ext cx="1895700" cy="30333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0"/>
              </a:spcBef>
              <a:spcAft>
                <a:spcPts val="0"/>
              </a:spcAft>
              <a:buClr>
                <a:schemeClr val="lt1"/>
              </a:buClr>
              <a:buSzPts val="1400"/>
              <a:buChar char="○"/>
              <a:defRPr>
                <a:solidFill>
                  <a:schemeClr val="lt1"/>
                </a:solidFill>
              </a:defRPr>
            </a:lvl2pPr>
            <a:lvl3pPr marL="1371600" lvl="2" indent="-317500" rtl="0">
              <a:spcBef>
                <a:spcPts val="0"/>
              </a:spcBef>
              <a:spcAft>
                <a:spcPts val="0"/>
              </a:spcAft>
              <a:buClr>
                <a:schemeClr val="lt1"/>
              </a:buClr>
              <a:buSzPts val="1400"/>
              <a:buChar char="■"/>
              <a:defRPr>
                <a:solidFill>
                  <a:schemeClr val="lt1"/>
                </a:solidFill>
              </a:defRPr>
            </a:lvl3pPr>
            <a:lvl4pPr marL="1828800" lvl="3" indent="-317500" rtl="0">
              <a:spcBef>
                <a:spcPts val="0"/>
              </a:spcBef>
              <a:spcAft>
                <a:spcPts val="0"/>
              </a:spcAft>
              <a:buClr>
                <a:schemeClr val="lt1"/>
              </a:buClr>
              <a:buSzPts val="1400"/>
              <a:buChar char="●"/>
              <a:defRPr>
                <a:solidFill>
                  <a:schemeClr val="lt1"/>
                </a:solidFill>
              </a:defRPr>
            </a:lvl4pPr>
            <a:lvl5pPr marL="2286000" lvl="4" indent="-317500" rtl="0">
              <a:spcBef>
                <a:spcPts val="0"/>
              </a:spcBef>
              <a:spcAft>
                <a:spcPts val="0"/>
              </a:spcAft>
              <a:buClr>
                <a:schemeClr val="lt1"/>
              </a:buClr>
              <a:buSzPts val="1400"/>
              <a:buChar char="○"/>
              <a:defRPr>
                <a:solidFill>
                  <a:schemeClr val="lt1"/>
                </a:solidFill>
              </a:defRPr>
            </a:lvl5pPr>
            <a:lvl6pPr marL="2743200" lvl="5" indent="-317500" rtl="0">
              <a:spcBef>
                <a:spcPts val="0"/>
              </a:spcBef>
              <a:spcAft>
                <a:spcPts val="0"/>
              </a:spcAft>
              <a:buClr>
                <a:schemeClr val="lt1"/>
              </a:buClr>
              <a:buSzPts val="1400"/>
              <a:buChar char="■"/>
              <a:defRPr>
                <a:solidFill>
                  <a:schemeClr val="lt1"/>
                </a:solidFill>
              </a:defRPr>
            </a:lvl6pPr>
            <a:lvl7pPr marL="3200400" lvl="6" indent="-317500" rtl="0">
              <a:spcBef>
                <a:spcPts val="0"/>
              </a:spcBef>
              <a:spcAft>
                <a:spcPts val="0"/>
              </a:spcAft>
              <a:buClr>
                <a:schemeClr val="lt1"/>
              </a:buClr>
              <a:buSzPts val="1400"/>
              <a:buChar char="●"/>
              <a:defRPr>
                <a:solidFill>
                  <a:schemeClr val="lt1"/>
                </a:solidFill>
              </a:defRPr>
            </a:lvl7pPr>
            <a:lvl8pPr marL="3657600" lvl="7" indent="-317500" rtl="0">
              <a:spcBef>
                <a:spcPts val="0"/>
              </a:spcBef>
              <a:spcAft>
                <a:spcPts val="0"/>
              </a:spcAft>
              <a:buClr>
                <a:schemeClr val="lt1"/>
              </a:buClr>
              <a:buSzPts val="1400"/>
              <a:buChar char="○"/>
              <a:defRPr>
                <a:solidFill>
                  <a:schemeClr val="lt1"/>
                </a:solidFill>
              </a:defRPr>
            </a:lvl8pPr>
            <a:lvl9pPr marL="4114800" lvl="8" indent="-317500" rtl="0">
              <a:spcBef>
                <a:spcPts val="0"/>
              </a:spcBef>
              <a:spcAft>
                <a:spcPts val="0"/>
              </a:spcAft>
              <a:buClr>
                <a:schemeClr val="lt1"/>
              </a:buClr>
              <a:buSzPts val="1400"/>
              <a:buChar char="■"/>
              <a:defRPr>
                <a:solidFill>
                  <a:schemeClr val="lt1"/>
                </a:solidFill>
              </a:defRPr>
            </a:lvl9pPr>
          </a:lstStyle>
          <a:p>
            <a:endParaRPr/>
          </a:p>
        </p:txBody>
      </p:sp>
      <p:sp>
        <p:nvSpPr>
          <p:cNvPr id="95" name="Google Shape;95;p9"/>
          <p:cNvSpPr txBox="1">
            <a:spLocks noGrp="1"/>
          </p:cNvSpPr>
          <p:nvPr>
            <p:ph type="body" idx="3"/>
          </p:nvPr>
        </p:nvSpPr>
        <p:spPr>
          <a:xfrm>
            <a:off x="6443750" y="1470300"/>
            <a:ext cx="1895700" cy="30333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0"/>
              </a:spcBef>
              <a:spcAft>
                <a:spcPts val="0"/>
              </a:spcAft>
              <a:buClr>
                <a:schemeClr val="lt1"/>
              </a:buClr>
              <a:buSzPts val="1400"/>
              <a:buChar char="○"/>
              <a:defRPr>
                <a:solidFill>
                  <a:schemeClr val="lt1"/>
                </a:solidFill>
              </a:defRPr>
            </a:lvl2pPr>
            <a:lvl3pPr marL="1371600" lvl="2" indent="-317500" rtl="0">
              <a:spcBef>
                <a:spcPts val="0"/>
              </a:spcBef>
              <a:spcAft>
                <a:spcPts val="0"/>
              </a:spcAft>
              <a:buClr>
                <a:schemeClr val="lt1"/>
              </a:buClr>
              <a:buSzPts val="1400"/>
              <a:buChar char="■"/>
              <a:defRPr>
                <a:solidFill>
                  <a:schemeClr val="lt1"/>
                </a:solidFill>
              </a:defRPr>
            </a:lvl3pPr>
            <a:lvl4pPr marL="1828800" lvl="3" indent="-317500" rtl="0">
              <a:spcBef>
                <a:spcPts val="0"/>
              </a:spcBef>
              <a:spcAft>
                <a:spcPts val="0"/>
              </a:spcAft>
              <a:buClr>
                <a:schemeClr val="lt1"/>
              </a:buClr>
              <a:buSzPts val="1400"/>
              <a:buChar char="●"/>
              <a:defRPr>
                <a:solidFill>
                  <a:schemeClr val="lt1"/>
                </a:solidFill>
              </a:defRPr>
            </a:lvl4pPr>
            <a:lvl5pPr marL="2286000" lvl="4" indent="-317500" rtl="0">
              <a:spcBef>
                <a:spcPts val="0"/>
              </a:spcBef>
              <a:spcAft>
                <a:spcPts val="0"/>
              </a:spcAft>
              <a:buClr>
                <a:schemeClr val="lt1"/>
              </a:buClr>
              <a:buSzPts val="1400"/>
              <a:buChar char="○"/>
              <a:defRPr>
                <a:solidFill>
                  <a:schemeClr val="lt1"/>
                </a:solidFill>
              </a:defRPr>
            </a:lvl5pPr>
            <a:lvl6pPr marL="2743200" lvl="5" indent="-317500" rtl="0">
              <a:spcBef>
                <a:spcPts val="0"/>
              </a:spcBef>
              <a:spcAft>
                <a:spcPts val="0"/>
              </a:spcAft>
              <a:buClr>
                <a:schemeClr val="lt1"/>
              </a:buClr>
              <a:buSzPts val="1400"/>
              <a:buChar char="■"/>
              <a:defRPr>
                <a:solidFill>
                  <a:schemeClr val="lt1"/>
                </a:solidFill>
              </a:defRPr>
            </a:lvl6pPr>
            <a:lvl7pPr marL="3200400" lvl="6" indent="-317500" rtl="0">
              <a:spcBef>
                <a:spcPts val="0"/>
              </a:spcBef>
              <a:spcAft>
                <a:spcPts val="0"/>
              </a:spcAft>
              <a:buClr>
                <a:schemeClr val="lt1"/>
              </a:buClr>
              <a:buSzPts val="1400"/>
              <a:buChar char="●"/>
              <a:defRPr>
                <a:solidFill>
                  <a:schemeClr val="lt1"/>
                </a:solidFill>
              </a:defRPr>
            </a:lvl7pPr>
            <a:lvl8pPr marL="3657600" lvl="7" indent="-317500" rtl="0">
              <a:spcBef>
                <a:spcPts val="0"/>
              </a:spcBef>
              <a:spcAft>
                <a:spcPts val="0"/>
              </a:spcAft>
              <a:buClr>
                <a:schemeClr val="lt1"/>
              </a:buClr>
              <a:buSzPts val="1400"/>
              <a:buChar char="○"/>
              <a:defRPr>
                <a:solidFill>
                  <a:schemeClr val="lt1"/>
                </a:solidFill>
              </a:defRPr>
            </a:lvl8pPr>
            <a:lvl9pPr marL="4114800" lvl="8" indent="-317500" rtl="0">
              <a:spcBef>
                <a:spcPts val="0"/>
              </a:spcBef>
              <a:spcAft>
                <a:spcPts val="0"/>
              </a:spcAft>
              <a:buClr>
                <a:schemeClr val="lt1"/>
              </a:buClr>
              <a:buSzPts val="1400"/>
              <a:buChar char="■"/>
              <a:defRPr>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CUSTOM_1">
    <p:spTree>
      <p:nvGrpSpPr>
        <p:cNvPr id="1" name="Shape 96"/>
        <p:cNvGrpSpPr/>
        <p:nvPr/>
      </p:nvGrpSpPr>
      <p:grpSpPr>
        <a:xfrm>
          <a:off x="0" y="0"/>
          <a:ext cx="0" cy="0"/>
          <a:chOff x="0" y="0"/>
          <a:chExt cx="0" cy="0"/>
        </a:xfrm>
      </p:grpSpPr>
      <p:pic>
        <p:nvPicPr>
          <p:cNvPr id="97" name="Google Shape;97;p10"/>
          <p:cNvPicPr preferRelativeResize="0"/>
          <p:nvPr/>
        </p:nvPicPr>
        <p:blipFill rotWithShape="1">
          <a:blip r:embed="rId2">
            <a:alphaModFix/>
          </a:blip>
          <a:srcRect r="15733"/>
          <a:stretch/>
        </p:blipFill>
        <p:spPr>
          <a:xfrm>
            <a:off x="5782625" y="0"/>
            <a:ext cx="3361376" cy="4033675"/>
          </a:xfrm>
          <a:prstGeom prst="rect">
            <a:avLst/>
          </a:prstGeom>
          <a:noFill/>
          <a:ln>
            <a:noFill/>
          </a:ln>
        </p:spPr>
      </p:pic>
      <p:pic>
        <p:nvPicPr>
          <p:cNvPr id="98" name="Google Shape;98;p10"/>
          <p:cNvPicPr preferRelativeResize="0"/>
          <p:nvPr/>
        </p:nvPicPr>
        <p:blipFill rotWithShape="1">
          <a:blip r:embed="rId3">
            <a:alphaModFix/>
          </a:blip>
          <a:srcRect l="16458"/>
          <a:stretch/>
        </p:blipFill>
        <p:spPr>
          <a:xfrm>
            <a:off x="0" y="3612325"/>
            <a:ext cx="923202" cy="1539426"/>
          </a:xfrm>
          <a:prstGeom prst="rect">
            <a:avLst/>
          </a:prstGeom>
          <a:noFill/>
          <a:ln>
            <a:noFill/>
          </a:ln>
        </p:spPr>
      </p:pic>
      <p:sp>
        <p:nvSpPr>
          <p:cNvPr id="99" name="Google Shape;99;p10"/>
          <p:cNvSpPr txBox="1">
            <a:spLocks noGrp="1"/>
          </p:cNvSpPr>
          <p:nvPr>
            <p:ph type="title"/>
          </p:nvPr>
        </p:nvSpPr>
        <p:spPr>
          <a:xfrm>
            <a:off x="311700" y="2323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00" name="Google Shape;100;p10"/>
          <p:cNvPicPr preferRelativeResize="0"/>
          <p:nvPr/>
        </p:nvPicPr>
        <p:blipFill>
          <a:blip r:embed="rId4">
            <a:alphaModFix/>
          </a:blip>
          <a:stretch>
            <a:fillRect/>
          </a:stretch>
        </p:blipFill>
        <p:spPr>
          <a:xfrm>
            <a:off x="7418547" y="232325"/>
            <a:ext cx="1413751" cy="1539426"/>
          </a:xfrm>
          <a:prstGeom prst="rect">
            <a:avLst/>
          </a:prstGeom>
          <a:noFill/>
          <a:ln>
            <a:noFill/>
          </a:ln>
        </p:spPr>
      </p:pic>
      <p:pic>
        <p:nvPicPr>
          <p:cNvPr id="101" name="Google Shape;101;p10"/>
          <p:cNvPicPr preferRelativeResize="0"/>
          <p:nvPr/>
        </p:nvPicPr>
        <p:blipFill>
          <a:blip r:embed="rId5">
            <a:alphaModFix/>
          </a:blip>
          <a:stretch>
            <a:fillRect/>
          </a:stretch>
        </p:blipFill>
        <p:spPr>
          <a:xfrm>
            <a:off x="6621276" y="265788"/>
            <a:ext cx="700674" cy="505775"/>
          </a:xfrm>
          <a:prstGeom prst="rect">
            <a:avLst/>
          </a:prstGeom>
          <a:noFill/>
          <a:ln>
            <a:noFill/>
          </a:ln>
        </p:spPr>
      </p:pic>
      <p:pic>
        <p:nvPicPr>
          <p:cNvPr id="102" name="Google Shape;102;p10"/>
          <p:cNvPicPr preferRelativeResize="0"/>
          <p:nvPr/>
        </p:nvPicPr>
        <p:blipFill>
          <a:blip r:embed="rId6">
            <a:alphaModFix/>
          </a:blip>
          <a:stretch>
            <a:fillRect/>
          </a:stretch>
        </p:blipFill>
        <p:spPr>
          <a:xfrm flipH="1">
            <a:off x="265463" y="3856224"/>
            <a:ext cx="583725" cy="1070125"/>
          </a:xfrm>
          <a:prstGeom prst="rect">
            <a:avLst/>
          </a:prstGeom>
          <a:noFill/>
          <a:ln>
            <a:noFill/>
          </a:ln>
        </p:spPr>
      </p:pic>
      <p:pic>
        <p:nvPicPr>
          <p:cNvPr id="103" name="Google Shape;103;p10"/>
          <p:cNvPicPr preferRelativeResize="0"/>
          <p:nvPr/>
        </p:nvPicPr>
        <p:blipFill>
          <a:blip r:embed="rId7">
            <a:alphaModFix/>
          </a:blip>
          <a:stretch>
            <a:fillRect/>
          </a:stretch>
        </p:blipFill>
        <p:spPr>
          <a:xfrm>
            <a:off x="8591170" y="4579999"/>
            <a:ext cx="429980" cy="393600"/>
          </a:xfrm>
          <a:prstGeom prst="rect">
            <a:avLst/>
          </a:prstGeom>
          <a:noFill/>
          <a:ln>
            <a:noFill/>
          </a:ln>
        </p:spPr>
      </p:pic>
      <p:sp>
        <p:nvSpPr>
          <p:cNvPr id="104" name="Google Shape;104;p10"/>
          <p:cNvSpPr txBox="1">
            <a:spLocks noGrp="1"/>
          </p:cNvSpPr>
          <p:nvPr>
            <p:ph type="body" idx="1"/>
          </p:nvPr>
        </p:nvSpPr>
        <p:spPr>
          <a:xfrm>
            <a:off x="311700" y="942525"/>
            <a:ext cx="5012100" cy="25323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7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dirty="0"/>
          </a:p>
        </p:txBody>
      </p:sp>
    </p:spTree>
    <p:extLst>
      <p:ext uri="{BB962C8B-B14F-4D97-AF65-F5344CB8AC3E}">
        <p14:creationId xmlns:p14="http://schemas.microsoft.com/office/powerpoint/2010/main" val="107228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0E2F-8BC1-E340-BCD0-ACBB39D232B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02E2F5C7-B56D-FE2F-1016-0F105AAE444C}"/>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9968AF-FF3A-563A-8238-62D952B13E3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DFFC10F-216C-C5C3-65B5-884F0F6D6F3B}"/>
              </a:ext>
            </a:extLst>
          </p:cNvPr>
          <p:cNvSpPr>
            <a:spLocks noGrp="1"/>
          </p:cNvSpPr>
          <p:nvPr>
            <p:ph type="dt" sz="half" idx="10"/>
          </p:nvPr>
        </p:nvSpPr>
        <p:spPr/>
        <p:txBody>
          <a:bodyPr/>
          <a:lstStyle/>
          <a:p>
            <a:fld id="{6DB61922-5CE6-C740-8C37-84F16D3DBFDA}" type="datetimeFigureOut">
              <a:rPr lang="en-US" smtClean="0"/>
              <a:t>10/7/26</a:t>
            </a:fld>
            <a:endParaRPr lang="en-US"/>
          </a:p>
        </p:txBody>
      </p:sp>
      <p:sp>
        <p:nvSpPr>
          <p:cNvPr id="6" name="Footer Placeholder 5">
            <a:extLst>
              <a:ext uri="{FF2B5EF4-FFF2-40B4-BE49-F238E27FC236}">
                <a16:creationId xmlns:a16="http://schemas.microsoft.com/office/drawing/2014/main" id="{55EF3AB7-935A-4255-8654-0A883E499E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3DFBBA-6933-22D4-32EC-D175C0A1D347}"/>
              </a:ext>
            </a:extLst>
          </p:cNvPr>
          <p:cNvSpPr>
            <a:spLocks noGrp="1"/>
          </p:cNvSpPr>
          <p:nvPr>
            <p:ph type="sldNum" sz="quarter" idx="12"/>
          </p:nvPr>
        </p:nvSpPr>
        <p:spPr/>
        <p:txBody>
          <a:bodyPr/>
          <a:lstStyle/>
          <a:p>
            <a:fld id="{58AC171E-E5C3-E044-8559-40E46DC5ACB5}" type="slidenum">
              <a:rPr lang="en-US" smtClean="0"/>
              <a:t>‹#›</a:t>
            </a:fld>
            <a:endParaRPr lang="en-US"/>
          </a:p>
        </p:txBody>
      </p:sp>
    </p:spTree>
    <p:extLst>
      <p:ext uri="{BB962C8B-B14F-4D97-AF65-F5344CB8AC3E}">
        <p14:creationId xmlns:p14="http://schemas.microsoft.com/office/powerpoint/2010/main" val="1649748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57B4C-3343-3FC1-9672-8DE354C137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C896BE-97BB-56E2-383B-929BBFBDEA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E30AC-E6E0-E385-312C-C9CEC2E22F13}"/>
              </a:ext>
            </a:extLst>
          </p:cNvPr>
          <p:cNvSpPr>
            <a:spLocks noGrp="1"/>
          </p:cNvSpPr>
          <p:nvPr>
            <p:ph type="dt" sz="half" idx="10"/>
          </p:nvPr>
        </p:nvSpPr>
        <p:spPr/>
        <p:txBody>
          <a:bodyPr/>
          <a:lstStyle/>
          <a:p>
            <a:fld id="{6DB61922-5CE6-C740-8C37-84F16D3DBFDA}" type="datetimeFigureOut">
              <a:rPr lang="en-US" smtClean="0"/>
              <a:t>10/7/26</a:t>
            </a:fld>
            <a:endParaRPr lang="en-US"/>
          </a:p>
        </p:txBody>
      </p:sp>
      <p:sp>
        <p:nvSpPr>
          <p:cNvPr id="5" name="Footer Placeholder 4">
            <a:extLst>
              <a:ext uri="{FF2B5EF4-FFF2-40B4-BE49-F238E27FC236}">
                <a16:creationId xmlns:a16="http://schemas.microsoft.com/office/drawing/2014/main" id="{E8991E32-8154-8080-C0EB-DB51B64899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341029-918C-0D67-2E3D-40B6A4127702}"/>
              </a:ext>
            </a:extLst>
          </p:cNvPr>
          <p:cNvSpPr>
            <a:spLocks noGrp="1"/>
          </p:cNvSpPr>
          <p:nvPr>
            <p:ph type="sldNum" sz="quarter" idx="12"/>
          </p:nvPr>
        </p:nvSpPr>
        <p:spPr/>
        <p:txBody>
          <a:bodyPr/>
          <a:lstStyle/>
          <a:p>
            <a:fld id="{58AC171E-E5C3-E044-8559-40E46DC5ACB5}" type="slidenum">
              <a:rPr lang="en-US" smtClean="0"/>
              <a:t>‹#›</a:t>
            </a:fld>
            <a:endParaRPr lang="en-US"/>
          </a:p>
        </p:txBody>
      </p:sp>
    </p:spTree>
    <p:extLst>
      <p:ext uri="{BB962C8B-B14F-4D97-AF65-F5344CB8AC3E}">
        <p14:creationId xmlns:p14="http://schemas.microsoft.com/office/powerpoint/2010/main" val="574732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C056-4406-EAE3-6361-66E3F6367B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CD213D-5FA0-806E-22B0-908B26CF815B}"/>
              </a:ext>
            </a:extLst>
          </p:cNvPr>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95414B-367F-C32E-4827-CC8289C1B3BC}"/>
              </a:ext>
            </a:extLst>
          </p:cNvPr>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705C96-1B2A-F018-B590-6EFB759ECB91}"/>
              </a:ext>
            </a:extLst>
          </p:cNvPr>
          <p:cNvSpPr>
            <a:spLocks noGrp="1"/>
          </p:cNvSpPr>
          <p:nvPr>
            <p:ph type="dt" sz="half" idx="10"/>
          </p:nvPr>
        </p:nvSpPr>
        <p:spPr/>
        <p:txBody>
          <a:bodyPr/>
          <a:lstStyle/>
          <a:p>
            <a:fld id="{6DB61922-5CE6-C740-8C37-84F16D3DBFDA}" type="datetimeFigureOut">
              <a:rPr lang="en-US" smtClean="0"/>
              <a:t>10/7/26</a:t>
            </a:fld>
            <a:endParaRPr lang="en-US"/>
          </a:p>
        </p:txBody>
      </p:sp>
      <p:sp>
        <p:nvSpPr>
          <p:cNvPr id="6" name="Footer Placeholder 5">
            <a:extLst>
              <a:ext uri="{FF2B5EF4-FFF2-40B4-BE49-F238E27FC236}">
                <a16:creationId xmlns:a16="http://schemas.microsoft.com/office/drawing/2014/main" id="{82A2DC8A-B8E2-48DE-BB6E-42C54DA4A1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887363-2B8D-77D0-9CA6-A7BAEFFEA9AA}"/>
              </a:ext>
            </a:extLst>
          </p:cNvPr>
          <p:cNvSpPr>
            <a:spLocks noGrp="1"/>
          </p:cNvSpPr>
          <p:nvPr>
            <p:ph type="sldNum" sz="quarter" idx="12"/>
          </p:nvPr>
        </p:nvSpPr>
        <p:spPr/>
        <p:txBody>
          <a:bodyPr/>
          <a:lstStyle/>
          <a:p>
            <a:fld id="{58AC171E-E5C3-E044-8559-40E46DC5ACB5}" type="slidenum">
              <a:rPr lang="en-US" smtClean="0"/>
              <a:t>‹#›</a:t>
            </a:fld>
            <a:endParaRPr lang="en-US"/>
          </a:p>
        </p:txBody>
      </p:sp>
    </p:spTree>
    <p:extLst>
      <p:ext uri="{BB962C8B-B14F-4D97-AF65-F5344CB8AC3E}">
        <p14:creationId xmlns:p14="http://schemas.microsoft.com/office/powerpoint/2010/main" val="3998043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A36931F-7A25-3A44-0F69-FF2F48DC6CA9}"/>
              </a:ext>
            </a:extLst>
          </p:cNvPr>
          <p:cNvSpPr txBox="1"/>
          <p:nvPr userDrawn="1"/>
        </p:nvSpPr>
        <p:spPr>
          <a:xfrm>
            <a:off x="-203886" y="4754262"/>
            <a:ext cx="184731" cy="253916"/>
          </a:xfrm>
          <a:prstGeom prst="rect">
            <a:avLst/>
          </a:prstGeom>
          <a:noFill/>
        </p:spPr>
        <p:txBody>
          <a:bodyPr wrap="none" rtlCol="0">
            <a:spAutoFit/>
          </a:bodyPr>
          <a:lstStyle/>
          <a:p>
            <a:endParaRPr lang="en-US" sz="1050"/>
          </a:p>
        </p:txBody>
      </p:sp>
      <p:sp>
        <p:nvSpPr>
          <p:cNvPr id="10" name="Rectangle 9">
            <a:extLst>
              <a:ext uri="{FF2B5EF4-FFF2-40B4-BE49-F238E27FC236}">
                <a16:creationId xmlns:a16="http://schemas.microsoft.com/office/drawing/2014/main" id="{6BA0D94B-D99E-E72B-8F3C-74602843A55E}"/>
              </a:ext>
            </a:extLst>
          </p:cNvPr>
          <p:cNvSpPr/>
          <p:nvPr userDrawn="1"/>
        </p:nvSpPr>
        <p:spPr>
          <a:xfrm>
            <a:off x="0" y="4817144"/>
            <a:ext cx="9144000" cy="326356"/>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2E8C473F-E34A-03C2-80EC-D199D3CAC17F}"/>
              </a:ext>
            </a:extLst>
          </p:cNvPr>
          <p:cNvPicPr>
            <a:picLocks noChangeAspect="1"/>
          </p:cNvPicPr>
          <p:nvPr userDrawn="1"/>
        </p:nvPicPr>
        <p:blipFill>
          <a:blip r:embed="rId2"/>
          <a:srcRect/>
          <a:stretch/>
        </p:blipFill>
        <p:spPr>
          <a:xfrm>
            <a:off x="278374" y="4899761"/>
            <a:ext cx="820392" cy="155175"/>
          </a:xfrm>
          <a:prstGeom prst="rect">
            <a:avLst/>
          </a:prstGeom>
        </p:spPr>
      </p:pic>
      <p:sp>
        <p:nvSpPr>
          <p:cNvPr id="7" name="Google Shape;553;p53">
            <a:extLst>
              <a:ext uri="{FF2B5EF4-FFF2-40B4-BE49-F238E27FC236}">
                <a16:creationId xmlns:a16="http://schemas.microsoft.com/office/drawing/2014/main" id="{E2F4FC54-43BA-087F-93BD-1A093F7A3ADC}"/>
              </a:ext>
            </a:extLst>
          </p:cNvPr>
          <p:cNvSpPr>
            <a:spLocks noChangeAspect="1"/>
          </p:cNvSpPr>
          <p:nvPr userDrawn="1"/>
        </p:nvSpPr>
        <p:spPr>
          <a:xfrm>
            <a:off x="2706061" y="1733073"/>
            <a:ext cx="1677354" cy="1677354"/>
          </a:xfrm>
          <a:prstGeom prst="rect">
            <a:avLst/>
          </a:prstGeom>
          <a:solidFill>
            <a:schemeClr val="accent1"/>
          </a:solidFill>
          <a:ln>
            <a:noFill/>
          </a:ln>
        </p:spPr>
        <p:txBody>
          <a:bodyPr spcFirstLastPara="1" wrap="square" lIns="68575" tIns="34275" rIns="68575" bIns="34275" anchor="ctr" anchorCtr="0">
            <a:noAutofit/>
          </a:bodyPr>
          <a:lstStyle/>
          <a:p>
            <a:pPr algn="ctr"/>
            <a:endParaRPr sz="1400">
              <a:solidFill>
                <a:schemeClr val="lt1"/>
              </a:solidFill>
              <a:latin typeface="Arial"/>
              <a:ea typeface="Arial"/>
              <a:cs typeface="Arial"/>
              <a:sym typeface="Arial"/>
            </a:endParaRPr>
          </a:p>
        </p:txBody>
      </p:sp>
      <p:sp>
        <p:nvSpPr>
          <p:cNvPr id="14" name="Google Shape;553;p53">
            <a:extLst>
              <a:ext uri="{FF2B5EF4-FFF2-40B4-BE49-F238E27FC236}">
                <a16:creationId xmlns:a16="http://schemas.microsoft.com/office/drawing/2014/main" id="{DE18A2B7-BEC8-F77F-1D0B-1D9331E1A376}"/>
              </a:ext>
            </a:extLst>
          </p:cNvPr>
          <p:cNvSpPr>
            <a:spLocks noChangeAspect="1"/>
          </p:cNvSpPr>
          <p:nvPr userDrawn="1"/>
        </p:nvSpPr>
        <p:spPr>
          <a:xfrm>
            <a:off x="644586" y="1733073"/>
            <a:ext cx="1677354" cy="1677354"/>
          </a:xfrm>
          <a:prstGeom prst="rect">
            <a:avLst/>
          </a:prstGeom>
          <a:solidFill>
            <a:schemeClr val="accent1"/>
          </a:solidFill>
          <a:ln>
            <a:noFill/>
          </a:ln>
        </p:spPr>
        <p:txBody>
          <a:bodyPr spcFirstLastPara="1" wrap="square" lIns="68575" tIns="34275" rIns="68575" bIns="34275" anchor="ctr" anchorCtr="0">
            <a:noAutofit/>
          </a:bodyPr>
          <a:lstStyle/>
          <a:p>
            <a:pPr algn="ctr"/>
            <a:endParaRPr sz="1400">
              <a:solidFill>
                <a:schemeClr val="lt1"/>
              </a:solidFill>
              <a:latin typeface="Arial"/>
              <a:ea typeface="Arial"/>
              <a:cs typeface="Arial"/>
              <a:sym typeface="Arial"/>
            </a:endParaRPr>
          </a:p>
        </p:txBody>
      </p:sp>
      <p:sp>
        <p:nvSpPr>
          <p:cNvPr id="16" name="Google Shape;553;p53">
            <a:extLst>
              <a:ext uri="{FF2B5EF4-FFF2-40B4-BE49-F238E27FC236}">
                <a16:creationId xmlns:a16="http://schemas.microsoft.com/office/drawing/2014/main" id="{450534D4-3BC1-11F6-CD5C-028BDE252AED}"/>
              </a:ext>
            </a:extLst>
          </p:cNvPr>
          <p:cNvSpPr>
            <a:spLocks noChangeAspect="1"/>
          </p:cNvSpPr>
          <p:nvPr userDrawn="1"/>
        </p:nvSpPr>
        <p:spPr>
          <a:xfrm>
            <a:off x="6853745" y="1733073"/>
            <a:ext cx="1677354" cy="1677354"/>
          </a:xfrm>
          <a:prstGeom prst="rect">
            <a:avLst/>
          </a:prstGeom>
          <a:solidFill>
            <a:schemeClr val="accent1"/>
          </a:solidFill>
          <a:ln>
            <a:noFill/>
          </a:ln>
        </p:spPr>
        <p:txBody>
          <a:bodyPr spcFirstLastPara="1" wrap="square" lIns="68575" tIns="34275" rIns="68575" bIns="34275" anchor="ctr" anchorCtr="0">
            <a:noAutofit/>
          </a:bodyPr>
          <a:lstStyle/>
          <a:p>
            <a:pPr algn="ctr"/>
            <a:endParaRPr sz="1400">
              <a:solidFill>
                <a:schemeClr val="lt1"/>
              </a:solidFill>
              <a:latin typeface="Arial"/>
              <a:ea typeface="Arial"/>
              <a:cs typeface="Arial"/>
              <a:sym typeface="Arial"/>
            </a:endParaRPr>
          </a:p>
        </p:txBody>
      </p:sp>
      <p:sp>
        <p:nvSpPr>
          <p:cNvPr id="23" name="Google Shape;557;p53">
            <a:extLst>
              <a:ext uri="{FF2B5EF4-FFF2-40B4-BE49-F238E27FC236}">
                <a16:creationId xmlns:a16="http://schemas.microsoft.com/office/drawing/2014/main" id="{EB98FC96-95A6-56AF-695C-AA5B3670FA9F}"/>
              </a:ext>
            </a:extLst>
          </p:cNvPr>
          <p:cNvSpPr>
            <a:spLocks noChangeAspect="1"/>
          </p:cNvSpPr>
          <p:nvPr userDrawn="1"/>
        </p:nvSpPr>
        <p:spPr>
          <a:xfrm rot="-2700000">
            <a:off x="4159794" y="311221"/>
            <a:ext cx="931054" cy="953373"/>
          </a:xfrm>
          <a:custGeom>
            <a:avLst/>
            <a:gdLst/>
            <a:ahLst/>
            <a:cxnLst/>
            <a:rect l="l" t="t" r="r" b="b"/>
            <a:pathLst>
              <a:path w="2587865" h="2649901" extrusionOk="0">
                <a:moveTo>
                  <a:pt x="22035" y="941193"/>
                </a:moveTo>
                <a:lnTo>
                  <a:pt x="22035" y="1708707"/>
                </a:lnTo>
                <a:lnTo>
                  <a:pt x="0" y="1623010"/>
                </a:lnTo>
                <a:lnTo>
                  <a:pt x="0" y="1026890"/>
                </a:lnTo>
                <a:close/>
                <a:moveTo>
                  <a:pt x="2565830" y="941189"/>
                </a:moveTo>
                <a:lnTo>
                  <a:pt x="2587865" y="1026886"/>
                </a:lnTo>
                <a:lnTo>
                  <a:pt x="2587865" y="1623014"/>
                </a:lnTo>
                <a:lnTo>
                  <a:pt x="2565830" y="1708711"/>
                </a:lnTo>
                <a:close/>
                <a:moveTo>
                  <a:pt x="193090" y="580788"/>
                </a:moveTo>
                <a:lnTo>
                  <a:pt x="193090" y="2069112"/>
                </a:lnTo>
                <a:lnTo>
                  <a:pt x="192143" y="2067846"/>
                </a:lnTo>
                <a:lnTo>
                  <a:pt x="171055" y="2033134"/>
                </a:lnTo>
                <a:lnTo>
                  <a:pt x="171055" y="616766"/>
                </a:lnTo>
                <a:lnTo>
                  <a:pt x="192143" y="582054"/>
                </a:lnTo>
                <a:close/>
                <a:moveTo>
                  <a:pt x="2394775" y="580787"/>
                </a:moveTo>
                <a:lnTo>
                  <a:pt x="2395723" y="582054"/>
                </a:lnTo>
                <a:lnTo>
                  <a:pt x="2416811" y="616766"/>
                </a:lnTo>
                <a:lnTo>
                  <a:pt x="2416811" y="2033134"/>
                </a:lnTo>
                <a:lnTo>
                  <a:pt x="2395723" y="2067846"/>
                </a:lnTo>
                <a:lnTo>
                  <a:pt x="2394775" y="2069114"/>
                </a:lnTo>
                <a:close/>
                <a:moveTo>
                  <a:pt x="2223720" y="376542"/>
                </a:moveTo>
                <a:lnTo>
                  <a:pt x="2233475" y="385408"/>
                </a:lnTo>
                <a:lnTo>
                  <a:pt x="2245755" y="398919"/>
                </a:lnTo>
                <a:lnTo>
                  <a:pt x="2245755" y="2250981"/>
                </a:lnTo>
                <a:lnTo>
                  <a:pt x="2233475" y="2264492"/>
                </a:lnTo>
                <a:lnTo>
                  <a:pt x="2223720" y="2273358"/>
                </a:lnTo>
                <a:close/>
                <a:moveTo>
                  <a:pt x="364146" y="376542"/>
                </a:moveTo>
                <a:lnTo>
                  <a:pt x="364146" y="2273358"/>
                </a:lnTo>
                <a:lnTo>
                  <a:pt x="354391" y="2264492"/>
                </a:lnTo>
                <a:lnTo>
                  <a:pt x="342111" y="2250981"/>
                </a:lnTo>
                <a:lnTo>
                  <a:pt x="342111" y="398919"/>
                </a:lnTo>
                <a:lnTo>
                  <a:pt x="354391" y="385408"/>
                </a:lnTo>
                <a:close/>
                <a:moveTo>
                  <a:pt x="2052665" y="235002"/>
                </a:moveTo>
                <a:lnTo>
                  <a:pt x="2074700" y="251480"/>
                </a:lnTo>
                <a:lnTo>
                  <a:pt x="2074700" y="2398421"/>
                </a:lnTo>
                <a:lnTo>
                  <a:pt x="2052665" y="2414898"/>
                </a:lnTo>
                <a:close/>
                <a:moveTo>
                  <a:pt x="535201" y="235002"/>
                </a:moveTo>
                <a:lnTo>
                  <a:pt x="535201" y="2414898"/>
                </a:lnTo>
                <a:lnTo>
                  <a:pt x="513166" y="2398421"/>
                </a:lnTo>
                <a:lnTo>
                  <a:pt x="513166" y="251480"/>
                </a:lnTo>
                <a:close/>
                <a:moveTo>
                  <a:pt x="1881609" y="134606"/>
                </a:moveTo>
                <a:lnTo>
                  <a:pt x="1903644" y="145221"/>
                </a:lnTo>
                <a:lnTo>
                  <a:pt x="1903644" y="2504679"/>
                </a:lnTo>
                <a:lnTo>
                  <a:pt x="1881609" y="2515294"/>
                </a:lnTo>
                <a:close/>
                <a:moveTo>
                  <a:pt x="706257" y="134606"/>
                </a:moveTo>
                <a:lnTo>
                  <a:pt x="706257" y="2515294"/>
                </a:lnTo>
                <a:lnTo>
                  <a:pt x="684222" y="2504679"/>
                </a:lnTo>
                <a:lnTo>
                  <a:pt x="684222" y="145221"/>
                </a:lnTo>
                <a:close/>
                <a:moveTo>
                  <a:pt x="1710554" y="63843"/>
                </a:moveTo>
                <a:lnTo>
                  <a:pt x="1732589" y="71908"/>
                </a:lnTo>
                <a:lnTo>
                  <a:pt x="1732589" y="2577992"/>
                </a:lnTo>
                <a:lnTo>
                  <a:pt x="1710554" y="2586057"/>
                </a:lnTo>
                <a:close/>
                <a:moveTo>
                  <a:pt x="877312" y="63843"/>
                </a:moveTo>
                <a:lnTo>
                  <a:pt x="877312" y="2586057"/>
                </a:lnTo>
                <a:lnTo>
                  <a:pt x="855277" y="2577992"/>
                </a:lnTo>
                <a:lnTo>
                  <a:pt x="855277" y="71908"/>
                </a:lnTo>
                <a:close/>
                <a:moveTo>
                  <a:pt x="1539499" y="19841"/>
                </a:moveTo>
                <a:lnTo>
                  <a:pt x="1561534" y="23204"/>
                </a:lnTo>
                <a:lnTo>
                  <a:pt x="1561534" y="2626696"/>
                </a:lnTo>
                <a:lnTo>
                  <a:pt x="1539499" y="2630059"/>
                </a:lnTo>
                <a:close/>
                <a:moveTo>
                  <a:pt x="1048367" y="19841"/>
                </a:moveTo>
                <a:lnTo>
                  <a:pt x="1048367" y="2630059"/>
                </a:lnTo>
                <a:lnTo>
                  <a:pt x="1026332" y="2626696"/>
                </a:lnTo>
                <a:lnTo>
                  <a:pt x="1026332" y="23204"/>
                </a:lnTo>
                <a:close/>
                <a:moveTo>
                  <a:pt x="1368443" y="0"/>
                </a:moveTo>
                <a:lnTo>
                  <a:pt x="1390478" y="1112"/>
                </a:lnTo>
                <a:lnTo>
                  <a:pt x="1390478" y="2648788"/>
                </a:lnTo>
                <a:lnTo>
                  <a:pt x="1368443" y="2649901"/>
                </a:lnTo>
                <a:close/>
                <a:moveTo>
                  <a:pt x="1219423" y="0"/>
                </a:moveTo>
                <a:lnTo>
                  <a:pt x="1219423" y="2649901"/>
                </a:lnTo>
                <a:lnTo>
                  <a:pt x="1197388" y="2648788"/>
                </a:lnTo>
                <a:lnTo>
                  <a:pt x="1197388" y="1112"/>
                </a:lnTo>
                <a:close/>
              </a:path>
            </a:pathLst>
          </a:custGeom>
          <a:solidFill>
            <a:schemeClr val="accent2">
              <a:alpha val="67276"/>
            </a:schemeClr>
          </a:solidFill>
          <a:ln>
            <a:noFill/>
          </a:ln>
        </p:spPr>
        <p:txBody>
          <a:bodyPr spcFirstLastPara="1" wrap="square" lIns="68575" tIns="34275" rIns="68575" bIns="34275" anchor="ctr" anchorCtr="0">
            <a:noAutofit/>
          </a:bodyPr>
          <a:lstStyle/>
          <a:p>
            <a:pPr algn="ctr"/>
            <a:endParaRPr sz="1400">
              <a:solidFill>
                <a:schemeClr val="lt1"/>
              </a:solidFill>
              <a:latin typeface="Arial"/>
              <a:ea typeface="Arial"/>
              <a:cs typeface="Arial"/>
              <a:sym typeface="Arial"/>
            </a:endParaRPr>
          </a:p>
        </p:txBody>
      </p:sp>
      <p:sp>
        <p:nvSpPr>
          <p:cNvPr id="24" name="Google Shape;211;p30">
            <a:extLst>
              <a:ext uri="{FF2B5EF4-FFF2-40B4-BE49-F238E27FC236}">
                <a16:creationId xmlns:a16="http://schemas.microsoft.com/office/drawing/2014/main" id="{3B424E84-069B-11DE-8596-3F1B0A588E7A}"/>
              </a:ext>
            </a:extLst>
          </p:cNvPr>
          <p:cNvSpPr txBox="1">
            <a:spLocks/>
          </p:cNvSpPr>
          <p:nvPr userDrawn="1"/>
        </p:nvSpPr>
        <p:spPr>
          <a:xfrm>
            <a:off x="455322" y="503097"/>
            <a:ext cx="6858000" cy="896540"/>
          </a:xfrm>
          <a:prstGeom prst="rect">
            <a:avLst/>
          </a:prstGeom>
          <a:noFill/>
          <a:ln>
            <a:noFill/>
          </a:ln>
        </p:spPr>
        <p:txBody>
          <a:bodyPr spcFirstLastPara="1" vert="horz" wrap="square" lIns="68575" tIns="34275" rIns="68575" bIns="34275" rtlCol="0" anchor="t" anchorCtr="0">
            <a:normAutofit/>
          </a:bodyPr>
          <a:lstStyle>
            <a:lvl1pPr algn="l" defTabSz="914400" rtl="0" eaLnBrk="1" latinLnBrk="0" hangingPunct="1">
              <a:lnSpc>
                <a:spcPct val="90000"/>
              </a:lnSpc>
              <a:spcBef>
                <a:spcPct val="0"/>
              </a:spcBef>
              <a:buNone/>
              <a:defRPr sz="5400" kern="1200" baseline="0">
                <a:solidFill>
                  <a:schemeClr val="tx1"/>
                </a:solidFill>
                <a:latin typeface="Avenir Black" panose="02000503020000020003" pitchFamily="2" charset="0"/>
                <a:ea typeface="+mj-ea"/>
                <a:cs typeface="+mj-cs"/>
              </a:defRPr>
            </a:lvl1pPr>
          </a:lstStyle>
          <a:p>
            <a:pPr>
              <a:lnSpc>
                <a:spcPct val="100000"/>
              </a:lnSpc>
              <a:spcBef>
                <a:spcPts val="0"/>
              </a:spcBef>
            </a:pPr>
            <a:r>
              <a:rPr lang="en-US" sz="4500" dirty="0">
                <a:solidFill>
                  <a:srgbClr val="052833"/>
                </a:solidFill>
                <a:latin typeface="Avenir Black"/>
                <a:sym typeface="Avenir"/>
              </a:rPr>
              <a:t>Our Presenters</a:t>
            </a:r>
            <a:endParaRPr lang="en-US" sz="4500" dirty="0"/>
          </a:p>
        </p:txBody>
      </p:sp>
      <p:sp>
        <p:nvSpPr>
          <p:cNvPr id="3" name="Text Placeholder 2">
            <a:extLst>
              <a:ext uri="{FF2B5EF4-FFF2-40B4-BE49-F238E27FC236}">
                <a16:creationId xmlns:a16="http://schemas.microsoft.com/office/drawing/2014/main" id="{8629F8E0-86F4-1E4F-9D06-790621DA62FB}"/>
              </a:ext>
            </a:extLst>
          </p:cNvPr>
          <p:cNvSpPr>
            <a:spLocks noGrp="1"/>
          </p:cNvSpPr>
          <p:nvPr>
            <p:ph type="body" sz="quarter" idx="10"/>
          </p:nvPr>
        </p:nvSpPr>
        <p:spPr>
          <a:xfrm>
            <a:off x="394403" y="3890838"/>
            <a:ext cx="1714500" cy="504825"/>
          </a:xfrm>
          <a:prstGeom prst="rect">
            <a:avLst/>
          </a:prstGeom>
        </p:spPr>
        <p:txBody>
          <a:bodyPr/>
          <a:lstStyle>
            <a:lvl2pPr marL="342900" indent="0">
              <a:buNone/>
              <a:defRPr/>
            </a:lvl2pPr>
            <a:lvl4pPr marL="1028700" indent="0">
              <a:buNone/>
              <a:defRPr/>
            </a:lvl4pPr>
            <a:lvl5pPr marL="13097" indent="0">
              <a:buNone/>
              <a:tabLst/>
              <a:defRPr sz="1350">
                <a:latin typeface="Rockwell" panose="02060603020205020403" pitchFamily="18" charset="77"/>
              </a:defRPr>
            </a:lvl5pPr>
          </a:lstStyle>
          <a:p>
            <a:pPr lvl="4"/>
            <a:endParaRPr lang="en-US" dirty="0"/>
          </a:p>
        </p:txBody>
      </p:sp>
      <p:sp>
        <p:nvSpPr>
          <p:cNvPr id="4" name="Text Placeholder 2">
            <a:extLst>
              <a:ext uri="{FF2B5EF4-FFF2-40B4-BE49-F238E27FC236}">
                <a16:creationId xmlns:a16="http://schemas.microsoft.com/office/drawing/2014/main" id="{F50A197C-B214-845F-3B5E-43814C4F561A}"/>
              </a:ext>
            </a:extLst>
          </p:cNvPr>
          <p:cNvSpPr>
            <a:spLocks noGrp="1"/>
          </p:cNvSpPr>
          <p:nvPr>
            <p:ph type="body" sz="quarter" idx="11"/>
          </p:nvPr>
        </p:nvSpPr>
        <p:spPr>
          <a:xfrm>
            <a:off x="2468208" y="3877925"/>
            <a:ext cx="1714500" cy="504825"/>
          </a:xfrm>
          <a:prstGeom prst="rect">
            <a:avLst/>
          </a:prstGeom>
        </p:spPr>
        <p:txBody>
          <a:bodyPr/>
          <a:lstStyle>
            <a:lvl2pPr marL="342900" indent="0">
              <a:buNone/>
              <a:defRPr/>
            </a:lvl2pPr>
            <a:lvl4pPr marL="1028700" indent="0">
              <a:buNone/>
              <a:defRPr/>
            </a:lvl4pPr>
            <a:lvl5pPr marL="13097" indent="0">
              <a:buNone/>
              <a:tabLst/>
              <a:defRPr sz="1350">
                <a:latin typeface="Rockwell" panose="02060603020205020403" pitchFamily="18" charset="77"/>
              </a:defRPr>
            </a:lvl5pPr>
          </a:lstStyle>
          <a:p>
            <a:pPr lvl="4"/>
            <a:endParaRPr lang="en-US" dirty="0"/>
          </a:p>
        </p:txBody>
      </p:sp>
      <p:sp>
        <p:nvSpPr>
          <p:cNvPr id="5" name="Text Placeholder 2">
            <a:extLst>
              <a:ext uri="{FF2B5EF4-FFF2-40B4-BE49-F238E27FC236}">
                <a16:creationId xmlns:a16="http://schemas.microsoft.com/office/drawing/2014/main" id="{6E3B64E0-05D6-24C5-63CF-CAF2E8DD8522}"/>
              </a:ext>
            </a:extLst>
          </p:cNvPr>
          <p:cNvSpPr>
            <a:spLocks noGrp="1"/>
          </p:cNvSpPr>
          <p:nvPr>
            <p:ph type="body" sz="quarter" idx="12"/>
          </p:nvPr>
        </p:nvSpPr>
        <p:spPr>
          <a:xfrm>
            <a:off x="6625903" y="3890838"/>
            <a:ext cx="1714500" cy="504825"/>
          </a:xfrm>
          <a:prstGeom prst="rect">
            <a:avLst/>
          </a:prstGeom>
        </p:spPr>
        <p:txBody>
          <a:bodyPr/>
          <a:lstStyle>
            <a:lvl2pPr marL="342900" indent="0">
              <a:buNone/>
              <a:defRPr/>
            </a:lvl2pPr>
            <a:lvl4pPr marL="1028700" indent="0">
              <a:buNone/>
              <a:defRPr/>
            </a:lvl4pPr>
            <a:lvl5pPr marL="13097" indent="0">
              <a:buNone/>
              <a:tabLst/>
              <a:defRPr sz="1350">
                <a:latin typeface="Rockwell" panose="02060603020205020403" pitchFamily="18" charset="77"/>
              </a:defRPr>
            </a:lvl5pPr>
          </a:lstStyle>
          <a:p>
            <a:pPr lvl="4"/>
            <a:endParaRPr lang="en-US" dirty="0"/>
          </a:p>
        </p:txBody>
      </p:sp>
      <p:sp>
        <p:nvSpPr>
          <p:cNvPr id="6" name="Picture Placeholder 5">
            <a:extLst>
              <a:ext uri="{FF2B5EF4-FFF2-40B4-BE49-F238E27FC236}">
                <a16:creationId xmlns:a16="http://schemas.microsoft.com/office/drawing/2014/main" id="{869F5DEC-172F-34A7-840A-4E0D6AE4B8F9}"/>
              </a:ext>
            </a:extLst>
          </p:cNvPr>
          <p:cNvSpPr>
            <a:spLocks noGrp="1"/>
          </p:cNvSpPr>
          <p:nvPr>
            <p:ph type="pic" sz="quarter" idx="13"/>
          </p:nvPr>
        </p:nvSpPr>
        <p:spPr>
          <a:xfrm>
            <a:off x="364539" y="1973769"/>
            <a:ext cx="1714500" cy="1825228"/>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DDB9196C-B8F8-61EA-6E2C-9C7781B36156}"/>
              </a:ext>
            </a:extLst>
          </p:cNvPr>
          <p:cNvSpPr>
            <a:spLocks noGrp="1"/>
          </p:cNvSpPr>
          <p:nvPr>
            <p:ph type="pic" sz="quarter" idx="14"/>
          </p:nvPr>
        </p:nvSpPr>
        <p:spPr>
          <a:xfrm>
            <a:off x="2448347" y="1973768"/>
            <a:ext cx="1714500" cy="1825228"/>
          </a:xfrm>
          <a:prstGeom prst="rect">
            <a:avLst/>
          </a:prstGeom>
        </p:spPr>
        <p:txBody>
          <a:bodyPr/>
          <a:lstStyle/>
          <a:p>
            <a:endParaRPr lang="en-US" dirty="0"/>
          </a:p>
        </p:txBody>
      </p:sp>
      <p:sp>
        <p:nvSpPr>
          <p:cNvPr id="13" name="Picture Placeholder 5">
            <a:extLst>
              <a:ext uri="{FF2B5EF4-FFF2-40B4-BE49-F238E27FC236}">
                <a16:creationId xmlns:a16="http://schemas.microsoft.com/office/drawing/2014/main" id="{8519B710-2A9C-F2D7-E56E-312EAAB223D7}"/>
              </a:ext>
            </a:extLst>
          </p:cNvPr>
          <p:cNvSpPr>
            <a:spLocks noGrp="1"/>
          </p:cNvSpPr>
          <p:nvPr>
            <p:ph type="pic" sz="quarter" idx="15"/>
          </p:nvPr>
        </p:nvSpPr>
        <p:spPr>
          <a:xfrm>
            <a:off x="6615964" y="1967627"/>
            <a:ext cx="1714500" cy="1825228"/>
          </a:xfrm>
          <a:prstGeom prst="rect">
            <a:avLst/>
          </a:prstGeom>
        </p:spPr>
        <p:txBody>
          <a:bodyPr/>
          <a:lstStyle/>
          <a:p>
            <a:endParaRPr lang="en-US"/>
          </a:p>
        </p:txBody>
      </p:sp>
      <p:sp>
        <p:nvSpPr>
          <p:cNvPr id="18" name="Google Shape;553;p53">
            <a:extLst>
              <a:ext uri="{FF2B5EF4-FFF2-40B4-BE49-F238E27FC236}">
                <a16:creationId xmlns:a16="http://schemas.microsoft.com/office/drawing/2014/main" id="{071A2707-4E8B-1309-8D54-7CD5D6BA6A26}"/>
              </a:ext>
            </a:extLst>
          </p:cNvPr>
          <p:cNvSpPr>
            <a:spLocks noChangeAspect="1"/>
          </p:cNvSpPr>
          <p:nvPr userDrawn="1"/>
        </p:nvSpPr>
        <p:spPr>
          <a:xfrm>
            <a:off x="4812203" y="1733073"/>
            <a:ext cx="1677354" cy="1677354"/>
          </a:xfrm>
          <a:prstGeom prst="rect">
            <a:avLst/>
          </a:prstGeom>
          <a:solidFill>
            <a:schemeClr val="accent1"/>
          </a:solidFill>
          <a:ln>
            <a:noFill/>
          </a:ln>
        </p:spPr>
        <p:txBody>
          <a:bodyPr spcFirstLastPara="1" wrap="square" lIns="68575" tIns="34275" rIns="68575" bIns="34275" anchor="ctr" anchorCtr="0">
            <a:noAutofit/>
          </a:bodyPr>
          <a:lstStyle/>
          <a:p>
            <a:pPr algn="ctr"/>
            <a:endParaRPr sz="1400">
              <a:solidFill>
                <a:schemeClr val="lt1"/>
              </a:solidFill>
              <a:latin typeface="Arial"/>
              <a:ea typeface="Arial"/>
              <a:cs typeface="Arial"/>
              <a:sym typeface="Arial"/>
            </a:endParaRPr>
          </a:p>
        </p:txBody>
      </p:sp>
      <p:sp>
        <p:nvSpPr>
          <p:cNvPr id="19" name="Text Placeholder 2">
            <a:extLst>
              <a:ext uri="{FF2B5EF4-FFF2-40B4-BE49-F238E27FC236}">
                <a16:creationId xmlns:a16="http://schemas.microsoft.com/office/drawing/2014/main" id="{9C0B91CE-72A6-A769-B0BA-8D73DF00FB0F}"/>
              </a:ext>
            </a:extLst>
          </p:cNvPr>
          <p:cNvSpPr>
            <a:spLocks noGrp="1"/>
          </p:cNvSpPr>
          <p:nvPr>
            <p:ph type="body" sz="quarter" idx="16"/>
          </p:nvPr>
        </p:nvSpPr>
        <p:spPr>
          <a:xfrm>
            <a:off x="4562019" y="3890838"/>
            <a:ext cx="1714500" cy="504825"/>
          </a:xfrm>
          <a:prstGeom prst="rect">
            <a:avLst/>
          </a:prstGeom>
        </p:spPr>
        <p:txBody>
          <a:bodyPr/>
          <a:lstStyle>
            <a:lvl2pPr marL="342900" indent="0">
              <a:buNone/>
              <a:defRPr/>
            </a:lvl2pPr>
            <a:lvl4pPr marL="1028700" indent="0">
              <a:buNone/>
              <a:defRPr/>
            </a:lvl4pPr>
            <a:lvl5pPr marL="13097" indent="0">
              <a:buNone/>
              <a:tabLst/>
              <a:defRPr sz="1350">
                <a:latin typeface="Rockwell" panose="02060603020205020403" pitchFamily="18" charset="77"/>
              </a:defRPr>
            </a:lvl5pPr>
          </a:lstStyle>
          <a:p>
            <a:pPr lvl="4"/>
            <a:endParaRPr lang="en-US" dirty="0"/>
          </a:p>
        </p:txBody>
      </p:sp>
      <p:sp>
        <p:nvSpPr>
          <p:cNvPr id="20" name="Picture Placeholder 5">
            <a:extLst>
              <a:ext uri="{FF2B5EF4-FFF2-40B4-BE49-F238E27FC236}">
                <a16:creationId xmlns:a16="http://schemas.microsoft.com/office/drawing/2014/main" id="{B5546667-CB4D-337E-3984-872CD667C1F2}"/>
              </a:ext>
            </a:extLst>
          </p:cNvPr>
          <p:cNvSpPr>
            <a:spLocks noGrp="1"/>
          </p:cNvSpPr>
          <p:nvPr>
            <p:ph type="pic" sz="quarter" idx="17"/>
          </p:nvPr>
        </p:nvSpPr>
        <p:spPr>
          <a:xfrm>
            <a:off x="4532156" y="1973769"/>
            <a:ext cx="1714500" cy="1825228"/>
          </a:xfrm>
          <a:prstGeom prst="rect">
            <a:avLst/>
          </a:prstGeom>
        </p:spPr>
        <p:txBody>
          <a:bodyPr/>
          <a:lstStyle/>
          <a:p>
            <a:endParaRPr lang="en-US" dirty="0"/>
          </a:p>
        </p:txBody>
      </p:sp>
      <p:sp>
        <p:nvSpPr>
          <p:cNvPr id="2" name="Footer Placeholder 1">
            <a:extLst>
              <a:ext uri="{FF2B5EF4-FFF2-40B4-BE49-F238E27FC236}">
                <a16:creationId xmlns:a16="http://schemas.microsoft.com/office/drawing/2014/main" id="{A15BE872-2F07-A517-EEB7-4F7DEFB9068B}"/>
              </a:ext>
            </a:extLst>
          </p:cNvPr>
          <p:cNvSpPr>
            <a:spLocks noGrp="1"/>
          </p:cNvSpPr>
          <p:nvPr>
            <p:ph type="ftr" sz="quarter" idx="18"/>
          </p:nvPr>
        </p:nvSpPr>
        <p:spPr/>
        <p:txBody>
          <a:bodyPr/>
          <a:lstStyle/>
          <a:p>
            <a:endParaRPr lang="en-US"/>
          </a:p>
        </p:txBody>
      </p:sp>
      <p:sp>
        <p:nvSpPr>
          <p:cNvPr id="8" name="Slide Number Placeholder 7">
            <a:extLst>
              <a:ext uri="{FF2B5EF4-FFF2-40B4-BE49-F238E27FC236}">
                <a16:creationId xmlns:a16="http://schemas.microsoft.com/office/drawing/2014/main" id="{61E09F65-E7C4-8ECD-1302-5CBBA863B963}"/>
              </a:ext>
            </a:extLst>
          </p:cNvPr>
          <p:cNvSpPr>
            <a:spLocks noGrp="1"/>
          </p:cNvSpPr>
          <p:nvPr>
            <p:ph type="sldNum" sz="quarter" idx="19"/>
          </p:nvPr>
        </p:nvSpPr>
        <p:spPr/>
        <p:txBody>
          <a:bodyPr/>
          <a:lstStyle/>
          <a:p>
            <a:fld id="{B64131D9-14A9-434E-883E-D75A211D95AD}" type="slidenum">
              <a:rPr lang="en-US" smtClean="0"/>
              <a:t>‹#›</a:t>
            </a:fld>
            <a:endParaRPr lang="en-US"/>
          </a:p>
        </p:txBody>
      </p:sp>
    </p:spTree>
    <p:extLst>
      <p:ext uri="{BB962C8B-B14F-4D97-AF65-F5344CB8AC3E}">
        <p14:creationId xmlns:p14="http://schemas.microsoft.com/office/powerpoint/2010/main" val="1339404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11B7EA"/>
              </a:buClr>
              <a:buSzPts val="1800"/>
              <a:buFont typeface="Raleway SemiBold"/>
              <a:buChar char="●"/>
              <a:defRPr sz="1800">
                <a:solidFill>
                  <a:schemeClr val="dk2"/>
                </a:solidFill>
                <a:latin typeface="Raleway SemiBold"/>
                <a:ea typeface="Raleway SemiBold"/>
                <a:cs typeface="Raleway SemiBold"/>
                <a:sym typeface="Raleway SemiBold"/>
              </a:defRPr>
            </a:lvl1pPr>
            <a:lvl2pPr marL="914400" lvl="1" indent="-317500">
              <a:lnSpc>
                <a:spcPct val="115000"/>
              </a:lnSpc>
              <a:spcBef>
                <a:spcPts val="0"/>
              </a:spcBef>
              <a:spcAft>
                <a:spcPts val="0"/>
              </a:spcAft>
              <a:buClr>
                <a:srgbClr val="11B7EA"/>
              </a:buClr>
              <a:buSzPts val="1400"/>
              <a:buFont typeface="Raleway Medium"/>
              <a:buChar char="○"/>
              <a:defRPr>
                <a:solidFill>
                  <a:schemeClr val="dk2"/>
                </a:solidFill>
                <a:latin typeface="Raleway Medium"/>
                <a:ea typeface="Raleway Medium"/>
                <a:cs typeface="Raleway Medium"/>
                <a:sym typeface="Raleway Medium"/>
              </a:defRPr>
            </a:lvl2pPr>
            <a:lvl3pPr marL="1371600" lvl="2" indent="-317500">
              <a:lnSpc>
                <a:spcPct val="115000"/>
              </a:lnSpc>
              <a:spcBef>
                <a:spcPts val="0"/>
              </a:spcBef>
              <a:spcAft>
                <a:spcPts val="0"/>
              </a:spcAft>
              <a:buClr>
                <a:srgbClr val="11B7EA"/>
              </a:buClr>
              <a:buSzPts val="1400"/>
              <a:buFont typeface="Raleway"/>
              <a:buChar char="■"/>
              <a:defRPr>
                <a:solidFill>
                  <a:schemeClr val="dk2"/>
                </a:solidFill>
                <a:latin typeface="Raleway"/>
                <a:ea typeface="Raleway"/>
                <a:cs typeface="Raleway"/>
                <a:sym typeface="Raleway"/>
              </a:defRPr>
            </a:lvl3pPr>
            <a:lvl4pPr marL="1828800" lvl="3" indent="-317500">
              <a:lnSpc>
                <a:spcPct val="115000"/>
              </a:lnSpc>
              <a:spcBef>
                <a:spcPts val="0"/>
              </a:spcBef>
              <a:spcAft>
                <a:spcPts val="0"/>
              </a:spcAft>
              <a:buClr>
                <a:schemeClr val="accent6"/>
              </a:buClr>
              <a:buSzPts val="1400"/>
              <a:buChar char="●"/>
              <a:defRPr>
                <a:solidFill>
                  <a:schemeClr val="dk2"/>
                </a:solidFill>
              </a:defRPr>
            </a:lvl4pPr>
            <a:lvl5pPr marL="2286000" lvl="4" indent="-317500">
              <a:lnSpc>
                <a:spcPct val="115000"/>
              </a:lnSpc>
              <a:spcBef>
                <a:spcPts val="0"/>
              </a:spcBef>
              <a:spcAft>
                <a:spcPts val="0"/>
              </a:spcAft>
              <a:buClr>
                <a:schemeClr val="accent6"/>
              </a:buClr>
              <a:buSzPts val="1400"/>
              <a:buChar char="○"/>
              <a:defRPr>
                <a:solidFill>
                  <a:schemeClr val="dk2"/>
                </a:solidFill>
              </a:defRPr>
            </a:lvl5pPr>
            <a:lvl6pPr marL="2743200" lvl="5" indent="-317500">
              <a:lnSpc>
                <a:spcPct val="115000"/>
              </a:lnSpc>
              <a:spcBef>
                <a:spcPts val="0"/>
              </a:spcBef>
              <a:spcAft>
                <a:spcPts val="0"/>
              </a:spcAft>
              <a:buClr>
                <a:schemeClr val="accent6"/>
              </a:buClr>
              <a:buSzPts val="1400"/>
              <a:buChar char="■"/>
              <a:defRPr>
                <a:solidFill>
                  <a:schemeClr val="dk2"/>
                </a:solidFill>
              </a:defRPr>
            </a:lvl6pPr>
            <a:lvl7pPr marL="3200400" lvl="6" indent="-317500">
              <a:lnSpc>
                <a:spcPct val="115000"/>
              </a:lnSpc>
              <a:spcBef>
                <a:spcPts val="0"/>
              </a:spcBef>
              <a:spcAft>
                <a:spcPts val="0"/>
              </a:spcAft>
              <a:buClr>
                <a:schemeClr val="accent1"/>
              </a:buClr>
              <a:buSzPts val="1400"/>
              <a:buChar char="●"/>
              <a:defRPr>
                <a:solidFill>
                  <a:schemeClr val="dk2"/>
                </a:solidFill>
              </a:defRPr>
            </a:lvl7pPr>
            <a:lvl8pPr marL="3657600" lvl="7" indent="-317500">
              <a:lnSpc>
                <a:spcPct val="115000"/>
              </a:lnSpc>
              <a:spcBef>
                <a:spcPts val="0"/>
              </a:spcBef>
              <a:spcAft>
                <a:spcPts val="0"/>
              </a:spcAft>
              <a:buClr>
                <a:schemeClr val="accent1"/>
              </a:buClr>
              <a:buSzPts val="1400"/>
              <a:buChar char="○"/>
              <a:defRPr>
                <a:solidFill>
                  <a:schemeClr val="dk2"/>
                </a:solidFill>
              </a:defRPr>
            </a:lvl8pPr>
            <a:lvl9pPr marL="4114800" lvl="8" indent="-317500">
              <a:lnSpc>
                <a:spcPct val="115000"/>
              </a:lnSpc>
              <a:spcBef>
                <a:spcPts val="0"/>
              </a:spcBef>
              <a:spcAft>
                <a:spcPts val="0"/>
              </a:spcAft>
              <a:buClr>
                <a:schemeClr val="accent1"/>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 id="2147483659" r:id="rId9"/>
    <p:sldLayoutId id="2147483660" r:id="rId10"/>
    <p:sldLayoutId id="2147483661" r:id="rId11"/>
    <p:sldLayoutId id="2147483662" r:id="rId12"/>
    <p:sldLayoutId id="214748366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JPG"/><Relationship Id="rId7"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29.PNG"/><Relationship Id="rId5" Type="http://schemas.microsoft.com/office/2007/relationships/hdphoto" Target="../media/hdphoto1.wdp"/><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9.xml"/><Relationship Id="rId6" Type="http://schemas.openxmlformats.org/officeDocument/2006/relationships/hyperlink" Target="https://policyoptions.irpp.org/magazines/november-2018/implementing-basic-income-will-complex/" TargetMode="External"/><Relationship Id="rId5" Type="http://schemas.openxmlformats.org/officeDocument/2006/relationships/image" Target="../media/image34.jpg"/><Relationship Id="rId4" Type="http://schemas.openxmlformats.org/officeDocument/2006/relationships/hyperlink" Target="https://publicdomainpictures.net/view-image.php?image=57823&amp;picture=dollar-signs" TargetMode="External"/></Relationships>
</file>

<file path=ppt/slides/_rels/slide17.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6.JPG"/><Relationship Id="rId7" Type="http://schemas.openxmlformats.org/officeDocument/2006/relationships/diagramColors" Target="../diagrams/colors10.xml"/><Relationship Id="rId2" Type="http://schemas.openxmlformats.org/officeDocument/2006/relationships/image" Target="../media/image35.png"/><Relationship Id="rId1" Type="http://schemas.openxmlformats.org/officeDocument/2006/relationships/slideLayout" Target="../slideLayouts/slideLayout9.xml"/><Relationship Id="rId6" Type="http://schemas.openxmlformats.org/officeDocument/2006/relationships/diagramQuickStyle" Target="../diagrams/quickStyle10.xml"/><Relationship Id="rId5" Type="http://schemas.openxmlformats.org/officeDocument/2006/relationships/diagramLayout" Target="../diagrams/layout10.xml"/><Relationship Id="rId10" Type="http://schemas.openxmlformats.org/officeDocument/2006/relationships/hyperlink" Target="https://jobtraininc-my.sharepoint.com/personal/krawls_jobtrainworks_org/Documents/HR/Personal/Kenya/New%20Job/Santa%20Barbara/SCC%20CoC%20Work%20Readiness%20Assessment-%20Paper%20Form.pdf" TargetMode="External"/><Relationship Id="rId4" Type="http://schemas.openxmlformats.org/officeDocument/2006/relationships/diagramData" Target="../diagrams/data10.xml"/><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hyperlink" Target="https://careerplan.commons.gc.cuny.edu/blog/job-interview-benefits"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3.jpg"/><Relationship Id="rId5" Type="http://schemas.openxmlformats.org/officeDocument/2006/relationships/hyperlink" Target="https://www.samdailytimes.org/2012_06_09_archive.html" TargetMode="External"/><Relationship Id="rId4" Type="http://schemas.openxmlformats.org/officeDocument/2006/relationships/image" Target="../media/image42.jp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hyperlink" Target="https://cwdb.ca.gov/initiatives/breakingbarriers/" TargetMode="External"/><Relationship Id="rId7" Type="http://schemas.openxmlformats.org/officeDocument/2006/relationships/hyperlink" Target="https://openclipart.org/detail/167093/StopSign-nofont" TargetMode="External"/><Relationship Id="rId2" Type="http://schemas.openxmlformats.org/officeDocument/2006/relationships/image" Target="../media/image41.png"/><Relationship Id="rId1" Type="http://schemas.openxmlformats.org/officeDocument/2006/relationships/slideLayout" Target="../slideLayouts/slideLayout9.xml"/><Relationship Id="rId6" Type="http://schemas.openxmlformats.org/officeDocument/2006/relationships/image" Target="../media/image47.png"/><Relationship Id="rId5" Type="http://schemas.openxmlformats.org/officeDocument/2006/relationships/hyperlink" Target="https://rsa.ed.gov/about/states" TargetMode="External"/><Relationship Id="rId4" Type="http://schemas.openxmlformats.org/officeDocument/2006/relationships/image" Target="../media/image46.JPG"/></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ww.careeronestop.org/LocalHelp/AmericanJobCenters/find-american-job-centers.aspx"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hyperlink" Target="https://rsa.ed./agovbout/states"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image" Target="../media/image50.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hud.gov/helping-americans/public-housing"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hyperlink" Target="https://www.hud.gov/helping-americans/public-indian-housing-pha-plans" TargetMode="External"/><Relationship Id="rId5" Type="http://schemas.openxmlformats.org/officeDocument/2006/relationships/hyperlink" Target="https://www.huduser.gov/portal/regions/Regional.html" TargetMode="External"/><Relationship Id="rId4" Type="http://schemas.openxmlformats.org/officeDocument/2006/relationships/hyperlink" Target="https://www.hud.gov/state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2"/>
          <p:cNvSpPr txBox="1">
            <a:spLocks noGrp="1"/>
          </p:cNvSpPr>
          <p:nvPr>
            <p:ph type="ctrTitle"/>
          </p:nvPr>
        </p:nvSpPr>
        <p:spPr>
          <a:xfrm>
            <a:off x="1227200" y="2066862"/>
            <a:ext cx="6519600" cy="979800"/>
          </a:xfrm>
          <a:prstGeom prst="rect">
            <a:avLst/>
          </a:prstGeom>
        </p:spPr>
        <p:txBody>
          <a:bodyPr spcFirstLastPara="1" wrap="square" lIns="91425" tIns="91425" rIns="91425" bIns="91425" anchor="b" anchorCtr="0">
            <a:noAutofit/>
          </a:bodyPr>
          <a:lstStyle/>
          <a:p>
            <a:pPr lvl="0"/>
            <a:r>
              <a:rPr lang="en-US" sz="3600" dirty="0"/>
              <a:t>Diversifying Funding to Prevent and Reduce Homelessness​</a:t>
            </a:r>
            <a:endParaRPr sz="3600" dirty="0"/>
          </a:p>
        </p:txBody>
      </p:sp>
      <p:sp>
        <p:nvSpPr>
          <p:cNvPr id="114" name="Google Shape;114;p12"/>
          <p:cNvSpPr txBox="1">
            <a:spLocks noGrp="1"/>
          </p:cNvSpPr>
          <p:nvPr>
            <p:ph type="subTitle" idx="1"/>
          </p:nvPr>
        </p:nvSpPr>
        <p:spPr>
          <a:xfrm>
            <a:off x="1581950" y="2925405"/>
            <a:ext cx="58101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Presented by: Homebase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3"/>
          <p:cNvSpPr txBox="1">
            <a:spLocks noGrp="1"/>
          </p:cNvSpPr>
          <p:nvPr>
            <p:ph type="title"/>
          </p:nvPr>
        </p:nvSpPr>
        <p:spPr>
          <a:xfrm>
            <a:off x="3181350" y="745450"/>
            <a:ext cx="52911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Agenda</a:t>
            </a:r>
            <a:endParaRPr dirty="0"/>
          </a:p>
        </p:txBody>
      </p:sp>
      <p:sp>
        <p:nvSpPr>
          <p:cNvPr id="120" name="Google Shape;120;p13"/>
          <p:cNvSpPr txBox="1">
            <a:spLocks noGrp="1"/>
          </p:cNvSpPr>
          <p:nvPr>
            <p:ph type="title" idx="2"/>
          </p:nvPr>
        </p:nvSpPr>
        <p:spPr>
          <a:xfrm>
            <a:off x="3622975" y="1421375"/>
            <a:ext cx="2615400" cy="294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Leveraging Funding</a:t>
            </a:r>
            <a:endParaRPr dirty="0"/>
          </a:p>
        </p:txBody>
      </p:sp>
      <p:sp>
        <p:nvSpPr>
          <p:cNvPr id="121" name="Google Shape;121;p13"/>
          <p:cNvSpPr txBox="1">
            <a:spLocks noGrp="1"/>
          </p:cNvSpPr>
          <p:nvPr>
            <p:ph type="subTitle" idx="1"/>
          </p:nvPr>
        </p:nvSpPr>
        <p:spPr>
          <a:xfrm>
            <a:off x="3607800" y="1755075"/>
            <a:ext cx="2615400" cy="4692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1200"/>
              </a:spcAft>
              <a:buNone/>
            </a:pPr>
            <a:r>
              <a:rPr lang="en-US" dirty="0"/>
              <a:t>An Overview </a:t>
            </a:r>
            <a:endParaRPr dirty="0"/>
          </a:p>
        </p:txBody>
      </p:sp>
      <p:sp>
        <p:nvSpPr>
          <p:cNvPr id="122" name="Google Shape;122;p13"/>
          <p:cNvSpPr txBox="1">
            <a:spLocks noGrp="1"/>
          </p:cNvSpPr>
          <p:nvPr>
            <p:ph type="title" idx="3"/>
          </p:nvPr>
        </p:nvSpPr>
        <p:spPr>
          <a:xfrm>
            <a:off x="3622975" y="2541100"/>
            <a:ext cx="2615400" cy="294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Examples </a:t>
            </a:r>
            <a:endParaRPr dirty="0"/>
          </a:p>
        </p:txBody>
      </p:sp>
      <p:sp>
        <p:nvSpPr>
          <p:cNvPr id="123" name="Google Shape;123;p13"/>
          <p:cNvSpPr txBox="1">
            <a:spLocks noGrp="1"/>
          </p:cNvSpPr>
          <p:nvPr>
            <p:ph type="subTitle" idx="4"/>
          </p:nvPr>
        </p:nvSpPr>
        <p:spPr>
          <a:xfrm>
            <a:off x="3607800" y="2874800"/>
            <a:ext cx="2615400" cy="4692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1200"/>
              </a:spcAft>
              <a:buNone/>
            </a:pPr>
            <a:r>
              <a:rPr lang="en-US" dirty="0"/>
              <a:t>Workforce, Housing, Healthcare</a:t>
            </a:r>
            <a:endParaRPr dirty="0"/>
          </a:p>
        </p:txBody>
      </p:sp>
      <p:sp>
        <p:nvSpPr>
          <p:cNvPr id="124" name="Google Shape;124;p13"/>
          <p:cNvSpPr txBox="1">
            <a:spLocks noGrp="1"/>
          </p:cNvSpPr>
          <p:nvPr>
            <p:ph type="title" idx="5"/>
          </p:nvPr>
        </p:nvSpPr>
        <p:spPr>
          <a:xfrm>
            <a:off x="3630563" y="3660825"/>
            <a:ext cx="2615400" cy="294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Planning</a:t>
            </a:r>
            <a:endParaRPr dirty="0"/>
          </a:p>
        </p:txBody>
      </p:sp>
      <p:sp>
        <p:nvSpPr>
          <p:cNvPr id="125" name="Google Shape;125;p13"/>
          <p:cNvSpPr txBox="1">
            <a:spLocks noGrp="1"/>
          </p:cNvSpPr>
          <p:nvPr>
            <p:ph type="subTitle" idx="6"/>
          </p:nvPr>
        </p:nvSpPr>
        <p:spPr>
          <a:xfrm>
            <a:off x="3615388" y="3994525"/>
            <a:ext cx="2615400" cy="4692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1200"/>
              </a:spcAft>
              <a:buNone/>
            </a:pPr>
            <a:r>
              <a:rPr lang="en-US" dirty="0"/>
              <a:t>What Are Your Next Steps?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43" name="Picture Placeholder 42">
            <a:extLst>
              <a:ext uri="{FF2B5EF4-FFF2-40B4-BE49-F238E27FC236}">
                <a16:creationId xmlns:a16="http://schemas.microsoft.com/office/drawing/2014/main" id="{BA4B9617-2112-3FDE-52D6-D1F74A677706}"/>
              </a:ext>
            </a:extLst>
          </p:cNvPr>
          <p:cNvPicPr>
            <a:picLocks noGrp="1" noChangeAspect="1"/>
          </p:cNvPicPr>
          <p:nvPr>
            <p:ph type="pic" sz="quarter" idx="15"/>
          </p:nvPr>
        </p:nvPicPr>
        <p:blipFill>
          <a:blip r:embed="rId2"/>
          <a:srcRect l="3033" r="3033"/>
          <a:stretch>
            <a:fillRect/>
          </a:stretch>
        </p:blipFill>
        <p:spPr>
          <a:xfrm>
            <a:off x="6615964" y="1967627"/>
            <a:ext cx="1714500" cy="1825228"/>
          </a:xfrm>
          <a:prstGeom prst="rect">
            <a:avLst/>
          </a:prstGeom>
        </p:spPr>
      </p:pic>
      <p:sp>
        <p:nvSpPr>
          <p:cNvPr id="9" name="Slide Number Placeholder 8">
            <a:extLst>
              <a:ext uri="{FF2B5EF4-FFF2-40B4-BE49-F238E27FC236}">
                <a16:creationId xmlns:a16="http://schemas.microsoft.com/office/drawing/2014/main" id="{6985DB01-8BD5-85EA-5456-B075CB28F4E8}"/>
              </a:ext>
            </a:extLst>
          </p:cNvPr>
          <p:cNvSpPr>
            <a:spLocks noGrp="1"/>
          </p:cNvSpPr>
          <p:nvPr>
            <p:ph type="sldNum" sz="quarter" idx="19"/>
          </p:nvPr>
        </p:nvSpPr>
        <p:spPr/>
        <p:txBody>
          <a:bodyPr/>
          <a:lstStyle/>
          <a:p>
            <a:fld id="{3E9ECCFA-8284-C94E-9FEE-B63054979655}" type="slidenum">
              <a:rPr lang="en-US" smtClean="0"/>
              <a:t>3</a:t>
            </a:fld>
            <a:endParaRPr lang="en-US"/>
          </a:p>
        </p:txBody>
      </p:sp>
      <p:pic>
        <p:nvPicPr>
          <p:cNvPr id="53" name="Picture Placeholder 52">
            <a:extLst>
              <a:ext uri="{FF2B5EF4-FFF2-40B4-BE49-F238E27FC236}">
                <a16:creationId xmlns:a16="http://schemas.microsoft.com/office/drawing/2014/main" id="{B0BEA461-E5C3-5004-1847-536436386244}"/>
              </a:ext>
            </a:extLst>
          </p:cNvPr>
          <p:cNvPicPr>
            <a:picLocks noGrp="1" noChangeAspect="1"/>
          </p:cNvPicPr>
          <p:nvPr>
            <p:ph type="pic" sz="quarter" idx="13"/>
          </p:nvPr>
        </p:nvPicPr>
        <p:blipFill>
          <a:blip r:embed="rId3"/>
          <a:srcRect l="3629" r="3629"/>
          <a:stretch>
            <a:fillRect/>
          </a:stretch>
        </p:blipFill>
        <p:spPr>
          <a:prstGeom prst="rect">
            <a:avLst/>
          </a:prstGeom>
        </p:spPr>
      </p:pic>
      <p:sp>
        <p:nvSpPr>
          <p:cNvPr id="4" name="Rectangle 3">
            <a:extLst>
              <a:ext uri="{FF2B5EF4-FFF2-40B4-BE49-F238E27FC236}">
                <a16:creationId xmlns:a16="http://schemas.microsoft.com/office/drawing/2014/main" id="{2DB5C369-21B2-A7BA-A4FC-A84543CB948E}"/>
              </a:ext>
            </a:extLst>
          </p:cNvPr>
          <p:cNvSpPr>
            <a:spLocks/>
          </p:cNvSpPr>
          <p:nvPr/>
        </p:nvSpPr>
        <p:spPr>
          <a:xfrm>
            <a:off x="0" y="4663217"/>
            <a:ext cx="9144000" cy="50482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48;p17">
            <a:extLst>
              <a:ext uri="{FF2B5EF4-FFF2-40B4-BE49-F238E27FC236}">
                <a16:creationId xmlns:a16="http://schemas.microsoft.com/office/drawing/2014/main" id="{81EF59B0-B1E5-C829-FA12-D6A91F89D752}"/>
              </a:ext>
            </a:extLst>
          </p:cNvPr>
          <p:cNvSpPr txBox="1">
            <a:spLocks/>
          </p:cNvSpPr>
          <p:nvPr/>
        </p:nvSpPr>
        <p:spPr>
          <a:xfrm>
            <a:off x="243685" y="1313475"/>
            <a:ext cx="1905000" cy="354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ctr"/>
            <a:r>
              <a:rPr lang="en-US" sz="2000" b="1" dirty="0">
                <a:solidFill>
                  <a:schemeClr val="bg1"/>
                </a:solidFill>
                <a:latin typeface="Raleway" pitchFamily="2" charset="77"/>
              </a:rPr>
              <a:t>Mary Simons</a:t>
            </a:r>
          </a:p>
        </p:txBody>
      </p:sp>
      <p:sp>
        <p:nvSpPr>
          <p:cNvPr id="11" name="Rectangle 10">
            <a:extLst>
              <a:ext uri="{FF2B5EF4-FFF2-40B4-BE49-F238E27FC236}">
                <a16:creationId xmlns:a16="http://schemas.microsoft.com/office/drawing/2014/main" id="{38940BD5-C6C5-3E91-1EBE-266D5E4206F4}"/>
              </a:ext>
            </a:extLst>
          </p:cNvPr>
          <p:cNvSpPr>
            <a:spLocks noGrp="1" noRot="1" noMove="1" noResize="1" noEditPoints="1" noAdjustHandles="1" noChangeArrowheads="1" noChangeShapeType="1"/>
          </p:cNvSpPr>
          <p:nvPr/>
        </p:nvSpPr>
        <p:spPr>
          <a:xfrm>
            <a:off x="187788" y="227870"/>
            <a:ext cx="8956212" cy="1206877"/>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147;p17">
            <a:extLst>
              <a:ext uri="{FF2B5EF4-FFF2-40B4-BE49-F238E27FC236}">
                <a16:creationId xmlns:a16="http://schemas.microsoft.com/office/drawing/2014/main" id="{2A6A24F1-1BA4-693A-8105-E88EEEB267BE}"/>
              </a:ext>
            </a:extLst>
          </p:cNvPr>
          <p:cNvSpPr txBox="1">
            <a:spLocks/>
          </p:cNvSpPr>
          <p:nvPr/>
        </p:nvSpPr>
        <p:spPr>
          <a:xfrm>
            <a:off x="243685" y="73183"/>
            <a:ext cx="3854436"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US" sz="4000" b="1" dirty="0">
                <a:solidFill>
                  <a:schemeClr val="bg1"/>
                </a:solidFill>
                <a:latin typeface="Raleway" pitchFamily="2" charset="77"/>
              </a:rPr>
              <a:t>PRESENTERS</a:t>
            </a:r>
          </a:p>
        </p:txBody>
      </p:sp>
      <p:pic>
        <p:nvPicPr>
          <p:cNvPr id="16" name="Picture Placeholder 15">
            <a:extLst>
              <a:ext uri="{FF2B5EF4-FFF2-40B4-BE49-F238E27FC236}">
                <a16:creationId xmlns:a16="http://schemas.microsoft.com/office/drawing/2014/main" id="{1F31ECE9-5AF1-2814-7AA9-22DAA70F07A7}"/>
              </a:ext>
            </a:extLst>
          </p:cNvPr>
          <p:cNvPicPr>
            <a:picLocks noGrp="1" noChangeAspect="1"/>
          </p:cNvPicPr>
          <p:nvPr>
            <p:ph type="pic" sz="quarter" idx="14"/>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Lst>
          </a:blip>
          <a:srcRect t="14225" b="14225"/>
          <a:stretch>
            <a:fillRect/>
          </a:stretch>
        </p:blipFill>
        <p:spPr>
          <a:prstGeom prst="rect">
            <a:avLst/>
          </a:prstGeom>
        </p:spPr>
      </p:pic>
      <p:pic>
        <p:nvPicPr>
          <p:cNvPr id="17" name="Picture Placeholder 16">
            <a:extLst>
              <a:ext uri="{FF2B5EF4-FFF2-40B4-BE49-F238E27FC236}">
                <a16:creationId xmlns:a16="http://schemas.microsoft.com/office/drawing/2014/main" id="{BB251A3B-532A-77D4-60F5-034D2F259BC1}"/>
              </a:ext>
            </a:extLst>
          </p:cNvPr>
          <p:cNvPicPr>
            <a:picLocks noGrp="1" noChangeAspect="1"/>
          </p:cNvPicPr>
          <p:nvPr>
            <p:ph type="pic" sz="quarter" idx="17"/>
          </p:nvPr>
        </p:nvPicPr>
        <p:blipFill>
          <a:blip r:embed="rId6"/>
          <a:srcRect t="5633" b="5633"/>
          <a:stretch>
            <a:fillRect/>
          </a:stretch>
        </p:blipFill>
        <p:spPr>
          <a:prstGeom prst="rect">
            <a:avLst/>
          </a:prstGeom>
        </p:spPr>
      </p:pic>
      <p:sp>
        <p:nvSpPr>
          <p:cNvPr id="24" name="Google Shape;148;p17">
            <a:extLst>
              <a:ext uri="{FF2B5EF4-FFF2-40B4-BE49-F238E27FC236}">
                <a16:creationId xmlns:a16="http://schemas.microsoft.com/office/drawing/2014/main" id="{07A0ACD4-1672-C45A-BCA0-C7A06537AFBB}"/>
              </a:ext>
            </a:extLst>
          </p:cNvPr>
          <p:cNvSpPr txBox="1">
            <a:spLocks/>
          </p:cNvSpPr>
          <p:nvPr/>
        </p:nvSpPr>
        <p:spPr>
          <a:xfrm>
            <a:off x="6747699" y="1305726"/>
            <a:ext cx="1905000" cy="354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ctr"/>
            <a:r>
              <a:rPr lang="en-US" sz="2000" b="1" dirty="0">
                <a:solidFill>
                  <a:schemeClr val="bg1"/>
                </a:solidFill>
                <a:latin typeface="Raleway" pitchFamily="2" charset="77"/>
              </a:rPr>
              <a:t>Kenya Rawls</a:t>
            </a:r>
          </a:p>
        </p:txBody>
      </p:sp>
      <p:sp>
        <p:nvSpPr>
          <p:cNvPr id="25" name="Google Shape;148;p17">
            <a:extLst>
              <a:ext uri="{FF2B5EF4-FFF2-40B4-BE49-F238E27FC236}">
                <a16:creationId xmlns:a16="http://schemas.microsoft.com/office/drawing/2014/main" id="{3379427E-D2CD-A132-6A88-3D278A28731F}"/>
              </a:ext>
            </a:extLst>
          </p:cNvPr>
          <p:cNvSpPr txBox="1">
            <a:spLocks/>
          </p:cNvSpPr>
          <p:nvPr/>
        </p:nvSpPr>
        <p:spPr>
          <a:xfrm>
            <a:off x="2257847" y="1305726"/>
            <a:ext cx="1905000" cy="354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ctr"/>
            <a:r>
              <a:rPr lang="en-US" sz="2000" b="1" dirty="0">
                <a:solidFill>
                  <a:schemeClr val="bg1"/>
                </a:solidFill>
                <a:latin typeface="Raleway" pitchFamily="2" charset="77"/>
              </a:rPr>
              <a:t>Jean Field</a:t>
            </a:r>
          </a:p>
        </p:txBody>
      </p:sp>
      <p:sp>
        <p:nvSpPr>
          <p:cNvPr id="26" name="Google Shape;148;p17">
            <a:extLst>
              <a:ext uri="{FF2B5EF4-FFF2-40B4-BE49-F238E27FC236}">
                <a16:creationId xmlns:a16="http://schemas.microsoft.com/office/drawing/2014/main" id="{4B08F4D1-F957-B7DB-E2FE-C70009049F45}"/>
              </a:ext>
            </a:extLst>
          </p:cNvPr>
          <p:cNvSpPr txBox="1">
            <a:spLocks/>
          </p:cNvSpPr>
          <p:nvPr/>
        </p:nvSpPr>
        <p:spPr>
          <a:xfrm>
            <a:off x="4436906" y="654008"/>
            <a:ext cx="1905000" cy="354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ctr"/>
            <a:r>
              <a:rPr lang="en-US" sz="2000" b="1" dirty="0">
                <a:solidFill>
                  <a:schemeClr val="bg1"/>
                </a:solidFill>
                <a:latin typeface="Raleway" pitchFamily="2" charset="77"/>
              </a:rPr>
              <a:t>Nicole McCray-Dickerson</a:t>
            </a:r>
          </a:p>
        </p:txBody>
      </p:sp>
      <p:sp>
        <p:nvSpPr>
          <p:cNvPr id="27" name="Google Shape;149;p17">
            <a:extLst>
              <a:ext uri="{FF2B5EF4-FFF2-40B4-BE49-F238E27FC236}">
                <a16:creationId xmlns:a16="http://schemas.microsoft.com/office/drawing/2014/main" id="{8033D479-7785-A64F-83B4-FADD4812606A}"/>
              </a:ext>
            </a:extLst>
          </p:cNvPr>
          <p:cNvSpPr txBox="1">
            <a:spLocks/>
          </p:cNvSpPr>
          <p:nvPr/>
        </p:nvSpPr>
        <p:spPr>
          <a:xfrm>
            <a:off x="364539" y="3856291"/>
            <a:ext cx="1747800" cy="496800"/>
          </a:xfrm>
          <a:prstGeom prst="rect">
            <a:avLst/>
          </a:prstGeom>
        </p:spPr>
        <p:txBody>
          <a:bodyPr spcFirstLastPara="1" wrap="square" lIns="91425" tIns="91425" rIns="91425" bIns="91425" anchor="t"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ctr">
              <a:spcAft>
                <a:spcPts val="1200"/>
              </a:spcAft>
            </a:pPr>
            <a:r>
              <a:rPr lang="en-US" dirty="0">
                <a:solidFill>
                  <a:schemeClr val="accent1"/>
                </a:solidFill>
                <a:latin typeface="Raleway" pitchFamily="2" charset="77"/>
              </a:rPr>
              <a:t>Senior Directing Analyst</a:t>
            </a:r>
          </a:p>
        </p:txBody>
      </p:sp>
      <p:sp>
        <p:nvSpPr>
          <p:cNvPr id="28" name="Google Shape;149;p17">
            <a:extLst>
              <a:ext uri="{FF2B5EF4-FFF2-40B4-BE49-F238E27FC236}">
                <a16:creationId xmlns:a16="http://schemas.microsoft.com/office/drawing/2014/main" id="{91493A97-F58F-9C32-27AF-B18D97F17931}"/>
              </a:ext>
            </a:extLst>
          </p:cNvPr>
          <p:cNvSpPr txBox="1">
            <a:spLocks/>
          </p:cNvSpPr>
          <p:nvPr/>
        </p:nvSpPr>
        <p:spPr>
          <a:xfrm>
            <a:off x="6579484" y="3856291"/>
            <a:ext cx="1747800" cy="496800"/>
          </a:xfrm>
          <a:prstGeom prst="rect">
            <a:avLst/>
          </a:prstGeom>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ctr">
              <a:spcAft>
                <a:spcPts val="1200"/>
              </a:spcAft>
            </a:pPr>
            <a:r>
              <a:rPr lang="en-US" dirty="0">
                <a:solidFill>
                  <a:schemeClr val="accent1"/>
                </a:solidFill>
                <a:latin typeface="Raleway" pitchFamily="2" charset="77"/>
              </a:rPr>
              <a:t>Directing Analyst</a:t>
            </a:r>
          </a:p>
        </p:txBody>
      </p:sp>
      <p:sp>
        <p:nvSpPr>
          <p:cNvPr id="29" name="Google Shape;149;p17">
            <a:extLst>
              <a:ext uri="{FF2B5EF4-FFF2-40B4-BE49-F238E27FC236}">
                <a16:creationId xmlns:a16="http://schemas.microsoft.com/office/drawing/2014/main" id="{5E3F4A71-41E2-D140-CAFD-1931119DA8D6}"/>
              </a:ext>
            </a:extLst>
          </p:cNvPr>
          <p:cNvSpPr txBox="1">
            <a:spLocks/>
          </p:cNvSpPr>
          <p:nvPr/>
        </p:nvSpPr>
        <p:spPr>
          <a:xfrm>
            <a:off x="2350321" y="3842660"/>
            <a:ext cx="1747800" cy="4968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lvl="0" algn="ctr">
              <a:spcAft>
                <a:spcPts val="1200"/>
              </a:spcAft>
            </a:pPr>
            <a:r>
              <a:rPr lang="en-US" sz="1100" dirty="0">
                <a:solidFill>
                  <a:schemeClr val="accent1"/>
                </a:solidFill>
                <a:latin typeface="Raleway" pitchFamily="2" charset="77"/>
              </a:rPr>
              <a:t>Director, Policy and Implementation</a:t>
            </a:r>
          </a:p>
        </p:txBody>
      </p:sp>
      <p:sp>
        <p:nvSpPr>
          <p:cNvPr id="30" name="Google Shape;149;p17">
            <a:extLst>
              <a:ext uri="{FF2B5EF4-FFF2-40B4-BE49-F238E27FC236}">
                <a16:creationId xmlns:a16="http://schemas.microsoft.com/office/drawing/2014/main" id="{A4005452-D5F7-9660-2891-15426BF2B7D7}"/>
              </a:ext>
            </a:extLst>
          </p:cNvPr>
          <p:cNvSpPr txBox="1">
            <a:spLocks/>
          </p:cNvSpPr>
          <p:nvPr/>
        </p:nvSpPr>
        <p:spPr>
          <a:xfrm>
            <a:off x="4498856" y="3856291"/>
            <a:ext cx="1747800" cy="496800"/>
          </a:xfrm>
          <a:prstGeom prst="rect">
            <a:avLst/>
          </a:prstGeom>
        </p:spPr>
        <p:txBody>
          <a:bodyPr spcFirstLastPara="1" wrap="square" lIns="91425" tIns="91425" rIns="91425" bIns="91425" anchor="t" anchorCtr="0">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ctr">
              <a:spcAft>
                <a:spcPts val="1200"/>
              </a:spcAft>
            </a:pPr>
            <a:r>
              <a:rPr lang="en-US" dirty="0">
                <a:solidFill>
                  <a:schemeClr val="accent1"/>
                </a:solidFill>
                <a:latin typeface="Raleway" pitchFamily="2" charset="77"/>
              </a:rPr>
              <a:t>Senior Directing Analyst</a:t>
            </a:r>
          </a:p>
        </p:txBody>
      </p:sp>
      <p:pic>
        <p:nvPicPr>
          <p:cNvPr id="31" name="Picture 30">
            <a:extLst>
              <a:ext uri="{FF2B5EF4-FFF2-40B4-BE49-F238E27FC236}">
                <a16:creationId xmlns:a16="http://schemas.microsoft.com/office/drawing/2014/main" id="{25873F11-7289-9C9A-9FDE-6AF460905337}"/>
              </a:ext>
            </a:extLst>
          </p:cNvPr>
          <p:cNvPicPr>
            <a:picLocks noChangeAspect="1"/>
          </p:cNvPicPr>
          <p:nvPr/>
        </p:nvPicPr>
        <p:blipFill>
          <a:blip r:embed="rId7"/>
          <a:stretch>
            <a:fillRect/>
          </a:stretch>
        </p:blipFill>
        <p:spPr>
          <a:xfrm>
            <a:off x="8534511" y="4572000"/>
            <a:ext cx="495300" cy="571500"/>
          </a:xfrm>
          <a:prstGeom prst="rect">
            <a:avLst/>
          </a:prstGeom>
        </p:spPr>
      </p:pic>
      <p:pic>
        <p:nvPicPr>
          <p:cNvPr id="32" name="Picture 31">
            <a:extLst>
              <a:ext uri="{FF2B5EF4-FFF2-40B4-BE49-F238E27FC236}">
                <a16:creationId xmlns:a16="http://schemas.microsoft.com/office/drawing/2014/main" id="{AECB2EF2-ABD8-E685-B477-E31F5FC438D7}"/>
              </a:ext>
            </a:extLst>
          </p:cNvPr>
          <p:cNvPicPr>
            <a:picLocks noChangeAspect="1"/>
          </p:cNvPicPr>
          <p:nvPr/>
        </p:nvPicPr>
        <p:blipFill>
          <a:blip r:embed="rId8"/>
          <a:stretch>
            <a:fillRect/>
          </a:stretch>
        </p:blipFill>
        <p:spPr>
          <a:xfrm>
            <a:off x="8037758" y="2291"/>
            <a:ext cx="889000" cy="1320800"/>
          </a:xfrm>
          <a:prstGeom prst="rect">
            <a:avLst/>
          </a:prstGeom>
        </p:spPr>
      </p:pic>
      <p:pic>
        <p:nvPicPr>
          <p:cNvPr id="33" name="Picture 32">
            <a:extLst>
              <a:ext uri="{FF2B5EF4-FFF2-40B4-BE49-F238E27FC236}">
                <a16:creationId xmlns:a16="http://schemas.microsoft.com/office/drawing/2014/main" id="{7EE8A84B-9F78-3BC2-229F-C54A1560EA3C}"/>
              </a:ext>
            </a:extLst>
          </p:cNvPr>
          <p:cNvPicPr>
            <a:picLocks noChangeAspect="1"/>
          </p:cNvPicPr>
          <p:nvPr/>
        </p:nvPicPr>
        <p:blipFill>
          <a:blip r:embed="rId8"/>
          <a:stretch>
            <a:fillRect/>
          </a:stretch>
        </p:blipFill>
        <p:spPr>
          <a:xfrm>
            <a:off x="50593" y="4085362"/>
            <a:ext cx="712208" cy="1058138"/>
          </a:xfrm>
          <a:prstGeom prst="rect">
            <a:avLst/>
          </a:prstGeom>
        </p:spPr>
      </p:pic>
    </p:spTree>
    <p:extLst>
      <p:ext uri="{BB962C8B-B14F-4D97-AF65-F5344CB8AC3E}">
        <p14:creationId xmlns:p14="http://schemas.microsoft.com/office/powerpoint/2010/main" val="165908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B90C39-4B17-3C53-76EE-B98A6ECC1AE5}"/>
              </a:ext>
            </a:extLst>
          </p:cNvPr>
          <p:cNvSpPr>
            <a:spLocks noGrp="1"/>
          </p:cNvSpPr>
          <p:nvPr>
            <p:ph type="title"/>
          </p:nvPr>
        </p:nvSpPr>
        <p:spPr/>
        <p:txBody>
          <a:bodyPr wrap="square" anchor="b">
            <a:normAutofit fontScale="90000"/>
          </a:bodyPr>
          <a:lstStyle/>
          <a:p>
            <a:pPr>
              <a:lnSpc>
                <a:spcPct val="90000"/>
              </a:lnSpc>
            </a:pPr>
            <a:r>
              <a:rPr lang="en-US" sz="4400" dirty="0"/>
              <a:t>Leveraging Funding Sources in the Community: An Overview</a:t>
            </a:r>
          </a:p>
        </p:txBody>
      </p:sp>
    </p:spTree>
    <p:extLst>
      <p:ext uri="{BB962C8B-B14F-4D97-AF65-F5344CB8AC3E}">
        <p14:creationId xmlns:p14="http://schemas.microsoft.com/office/powerpoint/2010/main" val="2470094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8D7AD2-56F0-7616-C725-0056FBA8140F}"/>
              </a:ext>
            </a:extLst>
          </p:cNvPr>
          <p:cNvSpPr>
            <a:spLocks noGrp="1"/>
          </p:cNvSpPr>
          <p:nvPr>
            <p:ph type="title"/>
          </p:nvPr>
        </p:nvSpPr>
        <p:spPr>
          <a:xfrm>
            <a:off x="311700" y="232325"/>
            <a:ext cx="6452266" cy="572700"/>
          </a:xfrm>
        </p:spPr>
        <p:txBody>
          <a:bodyPr>
            <a:normAutofit fontScale="90000"/>
          </a:bodyPr>
          <a:lstStyle/>
          <a:p>
            <a:r>
              <a:rPr lang="en-US" dirty="0"/>
              <a:t>Diversifying Funds to Address Homelessness</a:t>
            </a:r>
          </a:p>
        </p:txBody>
      </p:sp>
      <p:sp>
        <p:nvSpPr>
          <p:cNvPr id="4" name="Text Placeholder 3">
            <a:extLst>
              <a:ext uri="{FF2B5EF4-FFF2-40B4-BE49-F238E27FC236}">
                <a16:creationId xmlns:a16="http://schemas.microsoft.com/office/drawing/2014/main" id="{A6BD8C7F-F2B0-2796-6DA6-4357130AC74B}"/>
              </a:ext>
            </a:extLst>
          </p:cNvPr>
          <p:cNvSpPr>
            <a:spLocks noGrp="1"/>
          </p:cNvSpPr>
          <p:nvPr>
            <p:ph type="body" idx="1"/>
          </p:nvPr>
        </p:nvSpPr>
        <p:spPr>
          <a:xfrm>
            <a:off x="590559" y="1305600"/>
            <a:ext cx="5012100" cy="2532300"/>
          </a:xfrm>
        </p:spPr>
        <p:txBody>
          <a:bodyPr>
            <a:normAutofit fontScale="92500" lnSpcReduction="10000"/>
          </a:bodyPr>
          <a:lstStyle/>
          <a:p>
            <a:r>
              <a:rPr lang="en-US" dirty="0"/>
              <a:t>CoC funds are one source of funding. CoC resources alone will not end homelessness in most communities.</a:t>
            </a:r>
          </a:p>
          <a:p>
            <a:r>
              <a:rPr lang="en-US" dirty="0"/>
              <a:t>Tapping into non-traditional funding sources can help an organization to increase funding.</a:t>
            </a:r>
          </a:p>
          <a:p>
            <a:r>
              <a:rPr lang="en-US" dirty="0"/>
              <a:t>Partnering with others who are aligned in the work can increase access to resources. </a:t>
            </a:r>
          </a:p>
          <a:p>
            <a:endParaRPr lang="en-US" dirty="0"/>
          </a:p>
        </p:txBody>
      </p:sp>
    </p:spTree>
    <p:extLst>
      <p:ext uri="{BB962C8B-B14F-4D97-AF65-F5344CB8AC3E}">
        <p14:creationId xmlns:p14="http://schemas.microsoft.com/office/powerpoint/2010/main" val="1778260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69C7D8F5-22FF-F1C1-4232-E2E0C706D324}"/>
              </a:ext>
            </a:extLst>
          </p:cNvPr>
          <p:cNvSpPr>
            <a:spLocks noGrp="1"/>
          </p:cNvSpPr>
          <p:nvPr>
            <p:ph type="body" sz="half" idx="2"/>
          </p:nvPr>
        </p:nvSpPr>
        <p:spPr>
          <a:xfrm>
            <a:off x="629841" y="1172741"/>
            <a:ext cx="2949178" cy="3102878"/>
          </a:xfrm>
        </p:spPr>
        <p:txBody>
          <a:bodyPr>
            <a:normAutofit fontScale="92500" lnSpcReduction="10000"/>
          </a:bodyPr>
          <a:lstStyle/>
          <a:p>
            <a:r>
              <a:rPr lang="en-US" sz="2100" dirty="0">
                <a:latin typeface="Rockwell" panose="02060603020205020403" pitchFamily="18" charset="77"/>
              </a:rPr>
              <a:t>As systems work together, each functions more effectively for the benefit of vulnerable populations by providing access to housing and services through a coordinated care model</a:t>
            </a:r>
          </a:p>
        </p:txBody>
      </p:sp>
      <p:graphicFrame>
        <p:nvGraphicFramePr>
          <p:cNvPr id="18" name="Content Placeholder 17">
            <a:extLst>
              <a:ext uri="{FF2B5EF4-FFF2-40B4-BE49-F238E27FC236}">
                <a16:creationId xmlns:a16="http://schemas.microsoft.com/office/drawing/2014/main" id="{92065FDB-9721-9F63-6145-D07E1DF1ADF3}"/>
              </a:ext>
            </a:extLst>
          </p:cNvPr>
          <p:cNvGraphicFramePr>
            <a:graphicFrameLocks noGrp="1"/>
          </p:cNvGraphicFramePr>
          <p:nvPr>
            <p:ph idx="1"/>
          </p:nvPr>
        </p:nvGraphicFramePr>
        <p:xfrm>
          <a:off x="2660073" y="270163"/>
          <a:ext cx="6338454" cy="4644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TextBox 18">
            <a:extLst>
              <a:ext uri="{FF2B5EF4-FFF2-40B4-BE49-F238E27FC236}">
                <a16:creationId xmlns:a16="http://schemas.microsoft.com/office/drawing/2014/main" id="{C0B53914-32EA-FAAF-0A6E-081955F2CF63}"/>
              </a:ext>
            </a:extLst>
          </p:cNvPr>
          <p:cNvSpPr txBox="1"/>
          <p:nvPr/>
        </p:nvSpPr>
        <p:spPr>
          <a:xfrm>
            <a:off x="629841" y="741759"/>
            <a:ext cx="2846456" cy="507831"/>
          </a:xfrm>
          <a:prstGeom prst="rect">
            <a:avLst/>
          </a:prstGeom>
          <a:noFill/>
        </p:spPr>
        <p:txBody>
          <a:bodyPr wrap="square" rtlCol="0">
            <a:spAutoFit/>
          </a:bodyPr>
          <a:lstStyle/>
          <a:p>
            <a:r>
              <a:rPr lang="en-US" sz="2700" b="1" dirty="0">
                <a:latin typeface="Rockwell" panose="02060603020205020403" pitchFamily="18" charset="77"/>
              </a:rPr>
              <a:t>Collaboration</a:t>
            </a:r>
          </a:p>
        </p:txBody>
      </p:sp>
    </p:spTree>
    <p:extLst>
      <p:ext uri="{BB962C8B-B14F-4D97-AF65-F5344CB8AC3E}">
        <p14:creationId xmlns:p14="http://schemas.microsoft.com/office/powerpoint/2010/main" val="1023691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E0AF440-1926-B79D-8AE0-E4BE1C6FE603}"/>
              </a:ext>
            </a:extLst>
          </p:cNvPr>
          <p:cNvSpPr>
            <a:spLocks noGrp="1"/>
          </p:cNvSpPr>
          <p:nvPr>
            <p:ph type="title"/>
          </p:nvPr>
        </p:nvSpPr>
        <p:spPr>
          <a:xfrm>
            <a:off x="627509" y="348019"/>
            <a:ext cx="7141479" cy="996197"/>
          </a:xfrm>
        </p:spPr>
        <p:txBody>
          <a:bodyPr spcFirstLastPara="1" vert="horz" wrap="square" lIns="68580" tIns="34290" rIns="68580" bIns="34290" rtlCol="0" anchor="ctr" anchorCtr="0">
            <a:normAutofit/>
          </a:bodyPr>
          <a:lstStyle/>
          <a:p>
            <a:r>
              <a:rPr lang="en-US" dirty="0"/>
              <a:t>Homelessness Assistance Grants</a:t>
            </a:r>
          </a:p>
        </p:txBody>
      </p:sp>
      <p:sp>
        <p:nvSpPr>
          <p:cNvPr id="8" name="Text Placeholder 7">
            <a:extLst>
              <a:ext uri="{FF2B5EF4-FFF2-40B4-BE49-F238E27FC236}">
                <a16:creationId xmlns:a16="http://schemas.microsoft.com/office/drawing/2014/main" id="{5454DB19-4409-A204-0F6A-B1094A30320D}"/>
              </a:ext>
            </a:extLst>
          </p:cNvPr>
          <p:cNvSpPr>
            <a:spLocks noGrp="1"/>
          </p:cNvSpPr>
          <p:nvPr>
            <p:ph type="body" sz="half" idx="2"/>
          </p:nvPr>
        </p:nvSpPr>
        <p:spPr>
          <a:xfrm>
            <a:off x="629841" y="1115705"/>
            <a:ext cx="7070218" cy="3286037"/>
          </a:xfrm>
        </p:spPr>
        <p:txBody>
          <a:bodyPr>
            <a:normAutofit/>
          </a:bodyPr>
          <a:lstStyle/>
          <a:p>
            <a:r>
              <a:rPr lang="en-US" sz="1500" b="1" dirty="0">
                <a:solidFill>
                  <a:schemeClr val="accent3"/>
                </a:solidFill>
              </a:rPr>
              <a:t>To Assist Homeless Individuals and Families through the Department of Housing and Urban Development (HUD)</a:t>
            </a:r>
          </a:p>
        </p:txBody>
      </p:sp>
      <p:graphicFrame>
        <p:nvGraphicFramePr>
          <p:cNvPr id="11" name="Text Placeholder 8">
            <a:extLst>
              <a:ext uri="{FF2B5EF4-FFF2-40B4-BE49-F238E27FC236}">
                <a16:creationId xmlns:a16="http://schemas.microsoft.com/office/drawing/2014/main" id="{4C16758C-1220-03DC-0DAF-DA72989AC68E}"/>
              </a:ext>
            </a:extLst>
          </p:cNvPr>
          <p:cNvGraphicFramePr/>
          <p:nvPr>
            <p:extLst>
              <p:ext uri="{D42A27DB-BD31-4B8C-83A1-F6EECF244321}">
                <p14:modId xmlns:p14="http://schemas.microsoft.com/office/powerpoint/2010/main" val="2838336572"/>
              </p:ext>
            </p:extLst>
          </p:nvPr>
        </p:nvGraphicFramePr>
        <p:xfrm>
          <a:off x="627510" y="1803800"/>
          <a:ext cx="7886649" cy="2796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082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EE877F0-027D-9448-979F-43F4D595A278}"/>
              </a:ext>
            </a:extLst>
          </p:cNvPr>
          <p:cNvSpPr>
            <a:spLocks noGrp="1"/>
          </p:cNvSpPr>
          <p:nvPr>
            <p:ph type="title"/>
          </p:nvPr>
        </p:nvSpPr>
        <p:spPr>
          <a:xfrm>
            <a:off x="628650" y="273844"/>
            <a:ext cx="7886700" cy="994172"/>
          </a:xfrm>
        </p:spPr>
        <p:txBody>
          <a:bodyPr anchor="ctr">
            <a:normAutofit/>
          </a:bodyPr>
          <a:lstStyle/>
          <a:p>
            <a:r>
              <a:rPr lang="en-US" sz="2400" dirty="0"/>
              <a:t>Resources for Youth and Young Adults Under 25</a:t>
            </a:r>
          </a:p>
        </p:txBody>
      </p:sp>
      <p:sp>
        <p:nvSpPr>
          <p:cNvPr id="6" name="Slide Number Placeholder 5" hidden="1">
            <a:extLst>
              <a:ext uri="{FF2B5EF4-FFF2-40B4-BE49-F238E27FC236}">
                <a16:creationId xmlns:a16="http://schemas.microsoft.com/office/drawing/2014/main" id="{E322D2FD-7248-24DA-DA2E-46EB836ABAF8}"/>
              </a:ext>
            </a:extLst>
          </p:cNvPr>
          <p:cNvSpPr>
            <a:spLocks noGrp="1"/>
          </p:cNvSpPr>
          <p:nvPr>
            <p:ph type="sldNum" sz="quarter" idx="4294967295"/>
          </p:nvPr>
        </p:nvSpPr>
        <p:spPr>
          <a:xfrm>
            <a:off x="6457950" y="4817145"/>
            <a:ext cx="2057400" cy="273844"/>
          </a:xfrm>
        </p:spPr>
        <p:txBody>
          <a:bodyPr>
            <a:normAutofit fontScale="25000" lnSpcReduction="20000"/>
          </a:bodyPr>
          <a:lstStyle/>
          <a:p>
            <a:pPr>
              <a:spcAft>
                <a:spcPts val="450"/>
              </a:spcAft>
            </a:pPr>
            <a:fld id="{E0FD2307-8B05-8A42-B748-0FDA9CF78E98}" type="slidenum">
              <a:rPr lang="en-US" smtClean="0"/>
              <a:pPr>
                <a:spcAft>
                  <a:spcPts val="450"/>
                </a:spcAft>
              </a:pPr>
              <a:t>8</a:t>
            </a:fld>
            <a:endParaRPr lang="en-US"/>
          </a:p>
        </p:txBody>
      </p:sp>
      <p:graphicFrame>
        <p:nvGraphicFramePr>
          <p:cNvPr id="11" name="Text Placeholder 8">
            <a:extLst>
              <a:ext uri="{FF2B5EF4-FFF2-40B4-BE49-F238E27FC236}">
                <a16:creationId xmlns:a16="http://schemas.microsoft.com/office/drawing/2014/main" id="{8189B2FC-5C77-A34B-EC83-EFB479AE0859}"/>
              </a:ext>
            </a:extLst>
          </p:cNvPr>
          <p:cNvGraphicFramePr/>
          <p:nvPr>
            <p:extLst>
              <p:ext uri="{D42A27DB-BD31-4B8C-83A1-F6EECF244321}">
                <p14:modId xmlns:p14="http://schemas.microsoft.com/office/powerpoint/2010/main" val="174179587"/>
              </p:ext>
            </p:extLst>
          </p:nvPr>
        </p:nvGraphicFramePr>
        <p:xfrm>
          <a:off x="628650" y="1369219"/>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0445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C7A0B52-6182-9375-78DA-74C4B3FBB505}"/>
              </a:ext>
            </a:extLst>
          </p:cNvPr>
          <p:cNvSpPr>
            <a:spLocks noGrp="1"/>
          </p:cNvSpPr>
          <p:nvPr>
            <p:ph type="title"/>
          </p:nvPr>
        </p:nvSpPr>
        <p:spPr>
          <a:xfrm>
            <a:off x="629841" y="342900"/>
            <a:ext cx="3849562" cy="776951"/>
          </a:xfrm>
        </p:spPr>
        <p:txBody>
          <a:bodyPr anchor="b">
            <a:normAutofit/>
          </a:bodyPr>
          <a:lstStyle/>
          <a:p>
            <a:r>
              <a:rPr lang="en-US" dirty="0"/>
              <a:t>Resources for Veterans</a:t>
            </a:r>
          </a:p>
        </p:txBody>
      </p:sp>
      <p:sp>
        <p:nvSpPr>
          <p:cNvPr id="8" name="Text Placeholder 7">
            <a:extLst>
              <a:ext uri="{FF2B5EF4-FFF2-40B4-BE49-F238E27FC236}">
                <a16:creationId xmlns:a16="http://schemas.microsoft.com/office/drawing/2014/main" id="{817854FC-416E-12A6-5BAA-676CC17EA5C3}"/>
              </a:ext>
            </a:extLst>
          </p:cNvPr>
          <p:cNvSpPr>
            <a:spLocks noGrp="1"/>
          </p:cNvSpPr>
          <p:nvPr>
            <p:ph type="body" sz="half" idx="2"/>
          </p:nvPr>
        </p:nvSpPr>
        <p:spPr>
          <a:xfrm>
            <a:off x="629840" y="1028700"/>
            <a:ext cx="7990406" cy="3373042"/>
          </a:xfrm>
        </p:spPr>
        <p:txBody>
          <a:bodyPr>
            <a:normAutofit/>
          </a:bodyPr>
          <a:lstStyle/>
          <a:p>
            <a:r>
              <a:rPr lang="en-US" sz="1500" b="1" dirty="0">
                <a:solidFill>
                  <a:schemeClr val="accent3"/>
                </a:solidFill>
              </a:rPr>
              <a:t>To Assist Individuals and Families with an Eligible Homeless Veteran in the Household </a:t>
            </a:r>
          </a:p>
        </p:txBody>
      </p:sp>
      <p:sp>
        <p:nvSpPr>
          <p:cNvPr id="6" name="Slide Number Placeholder 5" hidden="1">
            <a:extLst>
              <a:ext uri="{FF2B5EF4-FFF2-40B4-BE49-F238E27FC236}">
                <a16:creationId xmlns:a16="http://schemas.microsoft.com/office/drawing/2014/main" id="{1ACB2A93-1104-8C17-5C9A-2E4C6B2B9965}"/>
              </a:ext>
            </a:extLst>
          </p:cNvPr>
          <p:cNvSpPr>
            <a:spLocks noGrp="1"/>
          </p:cNvSpPr>
          <p:nvPr>
            <p:ph type="sldNum" sz="quarter" idx="4294967295"/>
          </p:nvPr>
        </p:nvSpPr>
        <p:spPr>
          <a:xfrm>
            <a:off x="6457950" y="4817145"/>
            <a:ext cx="2057400" cy="273844"/>
          </a:xfrm>
        </p:spPr>
        <p:txBody>
          <a:bodyPr>
            <a:normAutofit fontScale="25000" lnSpcReduction="20000"/>
          </a:bodyPr>
          <a:lstStyle/>
          <a:p>
            <a:pPr>
              <a:spcAft>
                <a:spcPts val="450"/>
              </a:spcAft>
            </a:pPr>
            <a:fld id="{E0FD2307-8B05-8A42-B748-0FDA9CF78E98}" type="slidenum">
              <a:rPr lang="en-US" smtClean="0"/>
              <a:pPr>
                <a:spcAft>
                  <a:spcPts val="450"/>
                </a:spcAft>
              </a:pPr>
              <a:t>9</a:t>
            </a:fld>
            <a:endParaRPr lang="en-US"/>
          </a:p>
        </p:txBody>
      </p:sp>
      <p:graphicFrame>
        <p:nvGraphicFramePr>
          <p:cNvPr id="11" name="Text Placeholder 8">
            <a:extLst>
              <a:ext uri="{FF2B5EF4-FFF2-40B4-BE49-F238E27FC236}">
                <a16:creationId xmlns:a16="http://schemas.microsoft.com/office/drawing/2014/main" id="{3284EC53-5D65-5331-F77B-D7E9B6430067}"/>
              </a:ext>
            </a:extLst>
          </p:cNvPr>
          <p:cNvGraphicFramePr/>
          <p:nvPr>
            <p:extLst>
              <p:ext uri="{D42A27DB-BD31-4B8C-83A1-F6EECF244321}">
                <p14:modId xmlns:p14="http://schemas.microsoft.com/office/powerpoint/2010/main" val="2526421168"/>
              </p:ext>
            </p:extLst>
          </p:nvPr>
        </p:nvGraphicFramePr>
        <p:xfrm>
          <a:off x="629841" y="1666754"/>
          <a:ext cx="7886700" cy="3047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5345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0639C08-DE25-FD34-F6AC-7E8B91D2F46E}"/>
              </a:ext>
            </a:extLst>
          </p:cNvPr>
          <p:cNvSpPr>
            <a:spLocks noGrp="1"/>
          </p:cNvSpPr>
          <p:nvPr>
            <p:ph type="title"/>
          </p:nvPr>
        </p:nvSpPr>
        <p:spPr>
          <a:xfrm>
            <a:off x="629841" y="342901"/>
            <a:ext cx="2949178" cy="664097"/>
          </a:xfrm>
        </p:spPr>
        <p:txBody>
          <a:bodyPr anchor="b">
            <a:normAutofit/>
          </a:bodyPr>
          <a:lstStyle/>
          <a:p>
            <a:r>
              <a:rPr lang="en-US" dirty="0"/>
              <a:t>Philanthropy</a:t>
            </a:r>
          </a:p>
        </p:txBody>
      </p:sp>
      <p:sp>
        <p:nvSpPr>
          <p:cNvPr id="8" name="Text Placeholder 7">
            <a:extLst>
              <a:ext uri="{FF2B5EF4-FFF2-40B4-BE49-F238E27FC236}">
                <a16:creationId xmlns:a16="http://schemas.microsoft.com/office/drawing/2014/main" id="{8B37629A-F629-DD05-04AE-6D2A3124BF85}"/>
              </a:ext>
            </a:extLst>
          </p:cNvPr>
          <p:cNvSpPr>
            <a:spLocks noGrp="1"/>
          </p:cNvSpPr>
          <p:nvPr>
            <p:ph type="body" sz="half" idx="2"/>
          </p:nvPr>
        </p:nvSpPr>
        <p:spPr>
          <a:xfrm>
            <a:off x="629841" y="1067764"/>
            <a:ext cx="2949178" cy="3333977"/>
          </a:xfrm>
        </p:spPr>
        <p:txBody>
          <a:bodyPr>
            <a:normAutofit/>
          </a:bodyPr>
          <a:lstStyle/>
          <a:p>
            <a:r>
              <a:rPr lang="en-US" sz="1500" b="1" dirty="0">
                <a:solidFill>
                  <a:schemeClr val="accent3"/>
                </a:solidFill>
              </a:rPr>
              <a:t>Tell Your Story</a:t>
            </a:r>
          </a:p>
        </p:txBody>
      </p:sp>
      <p:sp>
        <p:nvSpPr>
          <p:cNvPr id="6" name="Slide Number Placeholder 5" hidden="1">
            <a:extLst>
              <a:ext uri="{FF2B5EF4-FFF2-40B4-BE49-F238E27FC236}">
                <a16:creationId xmlns:a16="http://schemas.microsoft.com/office/drawing/2014/main" id="{C73D0053-F304-F5AA-4183-35411A67661B}"/>
              </a:ext>
            </a:extLst>
          </p:cNvPr>
          <p:cNvSpPr>
            <a:spLocks noGrp="1"/>
          </p:cNvSpPr>
          <p:nvPr>
            <p:ph type="sldNum" sz="quarter" idx="4294967295"/>
          </p:nvPr>
        </p:nvSpPr>
        <p:spPr>
          <a:xfrm>
            <a:off x="6457950" y="4806718"/>
            <a:ext cx="2057400" cy="273844"/>
          </a:xfrm>
        </p:spPr>
        <p:txBody>
          <a:bodyPr>
            <a:normAutofit fontScale="25000" lnSpcReduction="20000"/>
          </a:bodyPr>
          <a:lstStyle/>
          <a:p>
            <a:pPr>
              <a:spcAft>
                <a:spcPts val="450"/>
              </a:spcAft>
            </a:pPr>
            <a:fld id="{E0FD2307-8B05-8A42-B748-0FDA9CF78E98}" type="slidenum">
              <a:rPr lang="en-US" smtClean="0"/>
              <a:pPr>
                <a:spcAft>
                  <a:spcPts val="450"/>
                </a:spcAft>
              </a:pPr>
              <a:t>10</a:t>
            </a:fld>
            <a:endParaRPr lang="en-US"/>
          </a:p>
        </p:txBody>
      </p:sp>
      <p:graphicFrame>
        <p:nvGraphicFramePr>
          <p:cNvPr id="11" name="Text Placeholder 8">
            <a:extLst>
              <a:ext uri="{FF2B5EF4-FFF2-40B4-BE49-F238E27FC236}">
                <a16:creationId xmlns:a16="http://schemas.microsoft.com/office/drawing/2014/main" id="{01A32C2E-A8E3-084C-1DDE-09CB5BDCC08F}"/>
              </a:ext>
            </a:extLst>
          </p:cNvPr>
          <p:cNvGraphicFramePr/>
          <p:nvPr>
            <p:extLst>
              <p:ext uri="{D42A27DB-BD31-4B8C-83A1-F6EECF244321}">
                <p14:modId xmlns:p14="http://schemas.microsoft.com/office/powerpoint/2010/main" val="2304388231"/>
              </p:ext>
            </p:extLst>
          </p:nvPr>
        </p:nvGraphicFramePr>
        <p:xfrm>
          <a:off x="629841" y="1467092"/>
          <a:ext cx="7886700" cy="2928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9537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C71781A-F3BA-F83B-D850-C942572CA831}"/>
              </a:ext>
            </a:extLst>
          </p:cNvPr>
          <p:cNvSpPr>
            <a:spLocks noGrp="1"/>
          </p:cNvSpPr>
          <p:nvPr>
            <p:ph type="title"/>
          </p:nvPr>
        </p:nvSpPr>
        <p:spPr>
          <a:xfrm>
            <a:off x="629841" y="342900"/>
            <a:ext cx="2949178" cy="646736"/>
          </a:xfrm>
        </p:spPr>
        <p:txBody>
          <a:bodyPr anchor="b">
            <a:normAutofit/>
          </a:bodyPr>
          <a:lstStyle/>
          <a:p>
            <a:r>
              <a:rPr lang="en-US" dirty="0"/>
              <a:t>Health Resources</a:t>
            </a:r>
          </a:p>
        </p:txBody>
      </p:sp>
      <p:graphicFrame>
        <p:nvGraphicFramePr>
          <p:cNvPr id="11" name="Text Placeholder 8">
            <a:extLst>
              <a:ext uri="{FF2B5EF4-FFF2-40B4-BE49-F238E27FC236}">
                <a16:creationId xmlns:a16="http://schemas.microsoft.com/office/drawing/2014/main" id="{AC57D58F-0281-75BF-5439-DE43AD433B5C}"/>
              </a:ext>
            </a:extLst>
          </p:cNvPr>
          <p:cNvGraphicFramePr>
            <a:graphicFrameLocks noGrp="1"/>
          </p:cNvGraphicFramePr>
          <p:nvPr>
            <p:ph idx="1"/>
            <p:extLst>
              <p:ext uri="{D42A27DB-BD31-4B8C-83A1-F6EECF244321}">
                <p14:modId xmlns:p14="http://schemas.microsoft.com/office/powerpoint/2010/main" val="29886814"/>
              </p:ext>
            </p:extLst>
          </p:nvPr>
        </p:nvGraphicFramePr>
        <p:xfrm>
          <a:off x="486136" y="1415005"/>
          <a:ext cx="8030405" cy="3238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 Placeholder 7">
            <a:extLst>
              <a:ext uri="{FF2B5EF4-FFF2-40B4-BE49-F238E27FC236}">
                <a16:creationId xmlns:a16="http://schemas.microsoft.com/office/drawing/2014/main" id="{4A14F174-D8D8-C49D-0CE1-B008CDD5B8A6}"/>
              </a:ext>
            </a:extLst>
          </p:cNvPr>
          <p:cNvSpPr>
            <a:spLocks noGrp="1"/>
          </p:cNvSpPr>
          <p:nvPr>
            <p:ph type="body" sz="half" idx="2"/>
          </p:nvPr>
        </p:nvSpPr>
        <p:spPr>
          <a:xfrm>
            <a:off x="629840" y="865414"/>
            <a:ext cx="4734095" cy="3536328"/>
          </a:xfrm>
        </p:spPr>
        <p:txBody>
          <a:bodyPr>
            <a:normAutofit/>
          </a:bodyPr>
          <a:lstStyle/>
          <a:p>
            <a:r>
              <a:rPr lang="en-US" sz="1500" b="1" dirty="0">
                <a:solidFill>
                  <a:schemeClr val="accent3"/>
                </a:solidFill>
              </a:rPr>
              <a:t>To Assist Homeless Individuals and Families</a:t>
            </a:r>
          </a:p>
        </p:txBody>
      </p:sp>
    </p:spTree>
    <p:extLst>
      <p:ext uri="{BB962C8B-B14F-4D97-AF65-F5344CB8AC3E}">
        <p14:creationId xmlns:p14="http://schemas.microsoft.com/office/powerpoint/2010/main" val="2381185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842FD43-58FA-6D68-0C04-2EBC1577063F}"/>
              </a:ext>
            </a:extLst>
          </p:cNvPr>
          <p:cNvSpPr>
            <a:spLocks noGrp="1"/>
          </p:cNvSpPr>
          <p:nvPr>
            <p:ph type="title"/>
          </p:nvPr>
        </p:nvSpPr>
        <p:spPr>
          <a:xfrm>
            <a:off x="628650" y="273844"/>
            <a:ext cx="7886700" cy="994172"/>
          </a:xfrm>
        </p:spPr>
        <p:txBody>
          <a:bodyPr anchor="ctr">
            <a:normAutofit/>
          </a:bodyPr>
          <a:lstStyle/>
          <a:p>
            <a:r>
              <a:rPr lang="en-US" sz="2400" dirty="0"/>
              <a:t>Voucher Programs</a:t>
            </a:r>
          </a:p>
        </p:txBody>
      </p:sp>
      <p:sp>
        <p:nvSpPr>
          <p:cNvPr id="7" name="Text Placeholder 6">
            <a:extLst>
              <a:ext uri="{FF2B5EF4-FFF2-40B4-BE49-F238E27FC236}">
                <a16:creationId xmlns:a16="http://schemas.microsoft.com/office/drawing/2014/main" id="{447D5FEA-9DB3-B1EC-E199-B44A96FD2367}"/>
              </a:ext>
            </a:extLst>
          </p:cNvPr>
          <p:cNvSpPr>
            <a:spLocks noGrp="1"/>
          </p:cNvSpPr>
          <p:nvPr>
            <p:ph sz="half" idx="1"/>
          </p:nvPr>
        </p:nvSpPr>
        <p:spPr>
          <a:xfrm>
            <a:off x="628650" y="1059084"/>
            <a:ext cx="3886200" cy="3573639"/>
          </a:xfrm>
        </p:spPr>
        <p:txBody>
          <a:bodyPr>
            <a:normAutofit/>
          </a:bodyPr>
          <a:lstStyle/>
          <a:p>
            <a:pPr marL="0" indent="0">
              <a:buNone/>
            </a:pPr>
            <a:r>
              <a:rPr lang="en-US" b="1" dirty="0">
                <a:solidFill>
                  <a:schemeClr val="accent3"/>
                </a:solidFill>
              </a:rPr>
              <a:t>Rental Assistance </a:t>
            </a:r>
          </a:p>
        </p:txBody>
      </p:sp>
      <p:sp>
        <p:nvSpPr>
          <p:cNvPr id="5" name="Slide Number Placeholder 4" hidden="1">
            <a:extLst>
              <a:ext uri="{FF2B5EF4-FFF2-40B4-BE49-F238E27FC236}">
                <a16:creationId xmlns:a16="http://schemas.microsoft.com/office/drawing/2014/main" id="{941278F6-87D0-24D7-174D-F86FD4EBADFC}"/>
              </a:ext>
            </a:extLst>
          </p:cNvPr>
          <p:cNvSpPr>
            <a:spLocks noGrp="1"/>
          </p:cNvSpPr>
          <p:nvPr>
            <p:ph type="sldNum" sz="quarter" idx="4294967295"/>
          </p:nvPr>
        </p:nvSpPr>
        <p:spPr>
          <a:xfrm>
            <a:off x="6457950" y="4817145"/>
            <a:ext cx="2057400" cy="273844"/>
          </a:xfrm>
        </p:spPr>
        <p:txBody>
          <a:bodyPr>
            <a:normAutofit fontScale="25000" lnSpcReduction="20000"/>
          </a:bodyPr>
          <a:lstStyle/>
          <a:p>
            <a:pPr>
              <a:spcAft>
                <a:spcPts val="450"/>
              </a:spcAft>
            </a:pPr>
            <a:fld id="{E0FD2307-8B05-8A42-B748-0FDA9CF78E98}" type="slidenum">
              <a:rPr lang="en-US" smtClean="0"/>
              <a:pPr>
                <a:spcAft>
                  <a:spcPts val="450"/>
                </a:spcAft>
              </a:pPr>
              <a:t>12</a:t>
            </a:fld>
            <a:endParaRPr lang="en-US"/>
          </a:p>
        </p:txBody>
      </p:sp>
      <p:graphicFrame>
        <p:nvGraphicFramePr>
          <p:cNvPr id="10" name="Text Placeholder 7">
            <a:extLst>
              <a:ext uri="{FF2B5EF4-FFF2-40B4-BE49-F238E27FC236}">
                <a16:creationId xmlns:a16="http://schemas.microsoft.com/office/drawing/2014/main" id="{E52F21C3-D09A-6190-D702-DCD69A349BD8}"/>
              </a:ext>
            </a:extLst>
          </p:cNvPr>
          <p:cNvGraphicFramePr/>
          <p:nvPr/>
        </p:nvGraphicFramePr>
        <p:xfrm>
          <a:off x="628650" y="1605988"/>
          <a:ext cx="7886700" cy="3026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5402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19C77854-94F7-979D-B04D-6A2CE25AD461}"/>
              </a:ext>
            </a:extLst>
          </p:cNvPr>
          <p:cNvSpPr>
            <a:spLocks noGrp="1"/>
          </p:cNvSpPr>
          <p:nvPr>
            <p:ph type="title"/>
          </p:nvPr>
        </p:nvSpPr>
        <p:spPr>
          <a:xfrm>
            <a:off x="629841" y="243069"/>
            <a:ext cx="5898281" cy="902825"/>
          </a:xfrm>
        </p:spPr>
        <p:txBody>
          <a:bodyPr anchor="b">
            <a:normAutofit/>
          </a:bodyPr>
          <a:lstStyle/>
          <a:p>
            <a:r>
              <a:rPr lang="en-US" dirty="0"/>
              <a:t>Options for Housing Development</a:t>
            </a:r>
          </a:p>
        </p:txBody>
      </p:sp>
      <p:sp>
        <p:nvSpPr>
          <p:cNvPr id="14" name="Text Placeholder 13">
            <a:extLst>
              <a:ext uri="{FF2B5EF4-FFF2-40B4-BE49-F238E27FC236}">
                <a16:creationId xmlns:a16="http://schemas.microsoft.com/office/drawing/2014/main" id="{C351185E-8C50-FFEA-04F1-6839510377B3}"/>
              </a:ext>
            </a:extLst>
          </p:cNvPr>
          <p:cNvSpPr>
            <a:spLocks noGrp="1"/>
          </p:cNvSpPr>
          <p:nvPr>
            <p:ph type="body" sz="half" idx="2"/>
          </p:nvPr>
        </p:nvSpPr>
        <p:spPr>
          <a:xfrm>
            <a:off x="629842" y="1267428"/>
            <a:ext cx="6236840" cy="3134313"/>
          </a:xfrm>
        </p:spPr>
        <p:txBody>
          <a:bodyPr>
            <a:normAutofit/>
          </a:bodyPr>
          <a:lstStyle/>
          <a:p>
            <a:r>
              <a:rPr lang="en-US" sz="1500" b="1" dirty="0">
                <a:solidFill>
                  <a:schemeClr val="accent3"/>
                </a:solidFill>
              </a:rPr>
              <a:t>Partner with a Housing Developer or Build Local Nonprofit Capacity</a:t>
            </a:r>
          </a:p>
        </p:txBody>
      </p:sp>
      <p:sp>
        <p:nvSpPr>
          <p:cNvPr id="6" name="Slide Number Placeholder 5" hidden="1">
            <a:extLst>
              <a:ext uri="{FF2B5EF4-FFF2-40B4-BE49-F238E27FC236}">
                <a16:creationId xmlns:a16="http://schemas.microsoft.com/office/drawing/2014/main" id="{3BCA8FAC-7C7D-FB7A-5A2F-EC79ED085454}"/>
              </a:ext>
            </a:extLst>
          </p:cNvPr>
          <p:cNvSpPr>
            <a:spLocks noGrp="1"/>
          </p:cNvSpPr>
          <p:nvPr>
            <p:ph type="sldNum" sz="quarter" idx="4294967295"/>
          </p:nvPr>
        </p:nvSpPr>
        <p:spPr>
          <a:xfrm>
            <a:off x="6457950" y="4817145"/>
            <a:ext cx="2057400" cy="273844"/>
          </a:xfrm>
        </p:spPr>
        <p:txBody>
          <a:bodyPr>
            <a:normAutofit fontScale="25000" lnSpcReduction="20000"/>
          </a:bodyPr>
          <a:lstStyle/>
          <a:p>
            <a:pPr>
              <a:spcAft>
                <a:spcPts val="450"/>
              </a:spcAft>
            </a:pPr>
            <a:fld id="{E0FD2307-8B05-8A42-B748-0FDA9CF78E98}" type="slidenum">
              <a:rPr lang="en-US" smtClean="0"/>
              <a:pPr>
                <a:spcAft>
                  <a:spcPts val="450"/>
                </a:spcAft>
              </a:pPr>
              <a:t>13</a:t>
            </a:fld>
            <a:endParaRPr lang="en-US"/>
          </a:p>
        </p:txBody>
      </p:sp>
      <p:graphicFrame>
        <p:nvGraphicFramePr>
          <p:cNvPr id="17" name="Text Placeholder 14">
            <a:extLst>
              <a:ext uri="{FF2B5EF4-FFF2-40B4-BE49-F238E27FC236}">
                <a16:creationId xmlns:a16="http://schemas.microsoft.com/office/drawing/2014/main" id="{4951A869-F71D-DBB4-672F-71F4B40DF699}"/>
              </a:ext>
            </a:extLst>
          </p:cNvPr>
          <p:cNvGraphicFramePr/>
          <p:nvPr>
            <p:extLst>
              <p:ext uri="{D42A27DB-BD31-4B8C-83A1-F6EECF244321}">
                <p14:modId xmlns:p14="http://schemas.microsoft.com/office/powerpoint/2010/main" val="3563011680"/>
              </p:ext>
            </p:extLst>
          </p:nvPr>
        </p:nvGraphicFramePr>
        <p:xfrm>
          <a:off x="629841" y="1665515"/>
          <a:ext cx="7886700" cy="2730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373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1A3A1B9-396F-6135-E491-E1E281FCD2ED}"/>
              </a:ext>
            </a:extLst>
          </p:cNvPr>
          <p:cNvSpPr>
            <a:spLocks noGrp="1"/>
          </p:cNvSpPr>
          <p:nvPr>
            <p:ph type="title"/>
          </p:nvPr>
        </p:nvSpPr>
        <p:spPr>
          <a:xfrm>
            <a:off x="311700" y="445025"/>
            <a:ext cx="8520600" cy="572700"/>
          </a:xfrm>
        </p:spPr>
        <p:txBody>
          <a:bodyPr wrap="square" anchor="t">
            <a:normAutofit/>
          </a:bodyPr>
          <a:lstStyle/>
          <a:p>
            <a:pPr>
              <a:lnSpc>
                <a:spcPct val="90000"/>
              </a:lnSpc>
            </a:pPr>
            <a:r>
              <a:rPr lang="en-US" dirty="0"/>
              <a:t>Workforce Development</a:t>
            </a:r>
          </a:p>
        </p:txBody>
      </p:sp>
      <p:sp>
        <p:nvSpPr>
          <p:cNvPr id="6" name="Slide Number Placeholder 5" hidden="1">
            <a:extLst>
              <a:ext uri="{FF2B5EF4-FFF2-40B4-BE49-F238E27FC236}">
                <a16:creationId xmlns:a16="http://schemas.microsoft.com/office/drawing/2014/main" id="{914FE846-E624-AD71-957F-B3DEC9200565}"/>
              </a:ext>
            </a:extLst>
          </p:cNvPr>
          <p:cNvSpPr>
            <a:spLocks noGrp="1"/>
          </p:cNvSpPr>
          <p:nvPr>
            <p:ph type="sldNum" sz="quarter" idx="4294967295"/>
          </p:nvPr>
        </p:nvSpPr>
        <p:spPr>
          <a:xfrm>
            <a:off x="6457950" y="4817145"/>
            <a:ext cx="2057400" cy="273844"/>
          </a:xfrm>
        </p:spPr>
        <p:txBody>
          <a:bodyPr>
            <a:normAutofit fontScale="77500" lnSpcReduction="20000"/>
          </a:bodyPr>
          <a:lstStyle/>
          <a:p>
            <a:pPr>
              <a:lnSpc>
                <a:spcPct val="90000"/>
              </a:lnSpc>
              <a:spcAft>
                <a:spcPts val="450"/>
              </a:spcAft>
            </a:pPr>
            <a:fld id="{E0FD2307-8B05-8A42-B748-0FDA9CF78E98}" type="slidenum">
              <a:rPr lang="en-US" sz="300" smtClean="0"/>
              <a:pPr>
                <a:lnSpc>
                  <a:spcPct val="90000"/>
                </a:lnSpc>
                <a:spcAft>
                  <a:spcPts val="450"/>
                </a:spcAft>
              </a:pPr>
              <a:t>14</a:t>
            </a:fld>
            <a:endParaRPr lang="en-US" sz="300"/>
          </a:p>
        </p:txBody>
      </p:sp>
      <p:graphicFrame>
        <p:nvGraphicFramePr>
          <p:cNvPr id="11" name="Text Placeholder 8">
            <a:extLst>
              <a:ext uri="{FF2B5EF4-FFF2-40B4-BE49-F238E27FC236}">
                <a16:creationId xmlns:a16="http://schemas.microsoft.com/office/drawing/2014/main" id="{ACD60E37-EAC2-3D35-950B-36ED7FC12E85}"/>
              </a:ext>
            </a:extLst>
          </p:cNvPr>
          <p:cNvGraphicFramePr/>
          <p:nvPr>
            <p:extLst>
              <p:ext uri="{D42A27DB-BD31-4B8C-83A1-F6EECF244321}">
                <p14:modId xmlns:p14="http://schemas.microsoft.com/office/powerpoint/2010/main" val="219742081"/>
              </p:ext>
            </p:extLst>
          </p:nvPr>
        </p:nvGraphicFramePr>
        <p:xfrm>
          <a:off x="628650" y="1369218"/>
          <a:ext cx="7913184" cy="326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9942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4"/>
          <p:cNvSpPr txBox="1">
            <a:spLocks noGrp="1"/>
          </p:cNvSpPr>
          <p:nvPr>
            <p:ph type="title"/>
          </p:nvPr>
        </p:nvSpPr>
        <p:spPr>
          <a:xfrm>
            <a:off x="311700" y="1984400"/>
            <a:ext cx="8520600" cy="841800"/>
          </a:xfrm>
          <a:prstGeom prst="rect">
            <a:avLst/>
          </a:prstGeom>
        </p:spPr>
        <p:txBody>
          <a:bodyPr spcFirstLastPara="1" wrap="square" lIns="91425" tIns="91425" rIns="91425" bIns="91425" anchor="ctr" anchorCtr="0">
            <a:noAutofit/>
          </a:bodyPr>
          <a:lstStyle/>
          <a:p>
            <a:pPr lvl="0"/>
            <a:r>
              <a:rPr lang="en-US" sz="4400" dirty="0"/>
              <a:t>Leveraging </a:t>
            </a:r>
            <a:br>
              <a:rPr lang="en-US" sz="4400" dirty="0"/>
            </a:br>
            <a:r>
              <a:rPr lang="en-US" sz="4400" dirty="0"/>
              <a:t>Workforce Development </a:t>
            </a:r>
            <a:br>
              <a:rPr lang="en-US" sz="4400" dirty="0"/>
            </a:br>
            <a:r>
              <a:rPr lang="en-US" sz="4400" dirty="0"/>
              <a:t>Resources​</a:t>
            </a:r>
            <a:endParaRPr sz="4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AFA301-7875-FF6D-439A-AE03BC3E9FD0}"/>
              </a:ext>
            </a:extLst>
          </p:cNvPr>
          <p:cNvPicPr>
            <a:picLocks noChangeAspect="1"/>
          </p:cNvPicPr>
          <p:nvPr/>
        </p:nvPicPr>
        <p:blipFill>
          <a:blip r:embed="rId2"/>
          <a:stretch>
            <a:fillRect/>
          </a:stretch>
        </p:blipFill>
        <p:spPr>
          <a:xfrm>
            <a:off x="7400468" y="1498600"/>
            <a:ext cx="1739603" cy="3644900"/>
          </a:xfrm>
          <a:prstGeom prst="rect">
            <a:avLst/>
          </a:prstGeom>
        </p:spPr>
      </p:pic>
      <p:sp>
        <p:nvSpPr>
          <p:cNvPr id="6" name="Freeform 5"/>
          <p:cNvSpPr>
            <a:spLocks/>
          </p:cNvSpPr>
          <p:nvPr/>
        </p:nvSpPr>
        <p:spPr bwMode="auto">
          <a:xfrm>
            <a:off x="3050869" y="3912648"/>
            <a:ext cx="1937733" cy="461063"/>
          </a:xfrm>
          <a:custGeom>
            <a:avLst/>
            <a:gdLst>
              <a:gd name="T0" fmla="*/ 0 w 433"/>
              <a:gd name="T1" fmla="*/ 0 h 132"/>
              <a:gd name="T2" fmla="*/ 98 w 433"/>
              <a:gd name="T3" fmla="*/ 132 h 132"/>
              <a:gd name="T4" fmla="*/ 336 w 433"/>
              <a:gd name="T5" fmla="*/ 132 h 132"/>
              <a:gd name="T6" fmla="*/ 433 w 433"/>
              <a:gd name="T7" fmla="*/ 4 h 132"/>
              <a:gd name="T8" fmla="*/ 0 w 433"/>
              <a:gd name="T9" fmla="*/ 0 h 132"/>
            </a:gdLst>
            <a:ahLst/>
            <a:cxnLst>
              <a:cxn ang="0">
                <a:pos x="T0" y="T1"/>
              </a:cxn>
              <a:cxn ang="0">
                <a:pos x="T2" y="T3"/>
              </a:cxn>
              <a:cxn ang="0">
                <a:pos x="T4" y="T5"/>
              </a:cxn>
              <a:cxn ang="0">
                <a:pos x="T6" y="T7"/>
              </a:cxn>
              <a:cxn ang="0">
                <a:pos x="T8" y="T9"/>
              </a:cxn>
            </a:cxnLst>
            <a:rect l="0" t="0" r="r" b="b"/>
            <a:pathLst>
              <a:path w="433" h="132">
                <a:moveTo>
                  <a:pt x="0" y="0"/>
                </a:moveTo>
                <a:cubicBezTo>
                  <a:pt x="98" y="132"/>
                  <a:pt x="98" y="132"/>
                  <a:pt x="98" y="132"/>
                </a:cubicBezTo>
                <a:cubicBezTo>
                  <a:pt x="336" y="132"/>
                  <a:pt x="336" y="132"/>
                  <a:pt x="336" y="132"/>
                </a:cubicBezTo>
                <a:cubicBezTo>
                  <a:pt x="433" y="4"/>
                  <a:pt x="433" y="4"/>
                  <a:pt x="433" y="4"/>
                </a:cubicBezTo>
                <a:cubicBezTo>
                  <a:pt x="271" y="28"/>
                  <a:pt x="53" y="6"/>
                  <a:pt x="0" y="0"/>
                </a:cubicBezTo>
                <a:close/>
              </a:path>
            </a:pathLst>
          </a:custGeom>
          <a:solidFill>
            <a:schemeClr val="accent3"/>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7" name="Freeform 6"/>
          <p:cNvSpPr>
            <a:spLocks/>
          </p:cNvSpPr>
          <p:nvPr/>
        </p:nvSpPr>
        <p:spPr bwMode="auto">
          <a:xfrm>
            <a:off x="1760913" y="2496934"/>
            <a:ext cx="4684553" cy="862063"/>
          </a:xfrm>
          <a:custGeom>
            <a:avLst/>
            <a:gdLst>
              <a:gd name="T0" fmla="*/ 0 w 1047"/>
              <a:gd name="T1" fmla="*/ 0 h 247"/>
              <a:gd name="T2" fmla="*/ 170 w 1047"/>
              <a:gd name="T3" fmla="*/ 227 h 247"/>
              <a:gd name="T4" fmla="*/ 877 w 1047"/>
              <a:gd name="T5" fmla="*/ 227 h 247"/>
              <a:gd name="T6" fmla="*/ 1047 w 1047"/>
              <a:gd name="T7" fmla="*/ 1 h 247"/>
              <a:gd name="T8" fmla="*/ 0 w 1047"/>
              <a:gd name="T9" fmla="*/ 0 h 247"/>
            </a:gdLst>
            <a:ahLst/>
            <a:cxnLst>
              <a:cxn ang="0">
                <a:pos x="T0" y="T1"/>
              </a:cxn>
              <a:cxn ang="0">
                <a:pos x="T2" y="T3"/>
              </a:cxn>
              <a:cxn ang="0">
                <a:pos x="T4" y="T5"/>
              </a:cxn>
              <a:cxn ang="0">
                <a:pos x="T6" y="T7"/>
              </a:cxn>
              <a:cxn ang="0">
                <a:pos x="T8" y="T9"/>
              </a:cxn>
            </a:cxnLst>
            <a:rect l="0" t="0" r="r" b="b"/>
            <a:pathLst>
              <a:path w="1047" h="247">
                <a:moveTo>
                  <a:pt x="0" y="0"/>
                </a:moveTo>
                <a:cubicBezTo>
                  <a:pt x="170" y="227"/>
                  <a:pt x="170" y="227"/>
                  <a:pt x="170" y="227"/>
                </a:cubicBezTo>
                <a:cubicBezTo>
                  <a:pt x="260" y="231"/>
                  <a:pt x="639" y="247"/>
                  <a:pt x="877" y="227"/>
                </a:cubicBezTo>
                <a:cubicBezTo>
                  <a:pt x="1047" y="1"/>
                  <a:pt x="1047" y="1"/>
                  <a:pt x="1047" y="1"/>
                </a:cubicBezTo>
                <a:cubicBezTo>
                  <a:pt x="745" y="37"/>
                  <a:pt x="75" y="4"/>
                  <a:pt x="0" y="0"/>
                </a:cubicBezTo>
                <a:close/>
              </a:path>
            </a:pathLst>
          </a:custGeom>
          <a:solidFill>
            <a:schemeClr val="accent2"/>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8" name="Freeform 7"/>
          <p:cNvSpPr>
            <a:spLocks/>
          </p:cNvSpPr>
          <p:nvPr/>
        </p:nvSpPr>
        <p:spPr bwMode="auto">
          <a:xfrm>
            <a:off x="2478504" y="3284247"/>
            <a:ext cx="3161563" cy="729575"/>
          </a:xfrm>
          <a:custGeom>
            <a:avLst/>
            <a:gdLst>
              <a:gd name="T0" fmla="*/ 0 w 707"/>
              <a:gd name="T1" fmla="*/ 0 h 209"/>
              <a:gd name="T2" fmla="*/ 136 w 707"/>
              <a:gd name="T3" fmla="*/ 181 h 209"/>
              <a:gd name="T4" fmla="*/ 569 w 707"/>
              <a:gd name="T5" fmla="*/ 185 h 209"/>
              <a:gd name="T6" fmla="*/ 707 w 707"/>
              <a:gd name="T7" fmla="*/ 0 h 209"/>
              <a:gd name="T8" fmla="*/ 0 w 707"/>
              <a:gd name="T9" fmla="*/ 0 h 209"/>
            </a:gdLst>
            <a:ahLst/>
            <a:cxnLst>
              <a:cxn ang="0">
                <a:pos x="T0" y="T1"/>
              </a:cxn>
              <a:cxn ang="0">
                <a:pos x="T2" y="T3"/>
              </a:cxn>
              <a:cxn ang="0">
                <a:pos x="T4" y="T5"/>
              </a:cxn>
              <a:cxn ang="0">
                <a:pos x="T6" y="T7"/>
              </a:cxn>
              <a:cxn ang="0">
                <a:pos x="T8" y="T9"/>
              </a:cxn>
            </a:cxnLst>
            <a:rect l="0" t="0" r="r" b="b"/>
            <a:pathLst>
              <a:path w="707" h="209">
                <a:moveTo>
                  <a:pt x="0" y="0"/>
                </a:moveTo>
                <a:cubicBezTo>
                  <a:pt x="136" y="181"/>
                  <a:pt x="136" y="181"/>
                  <a:pt x="136" y="181"/>
                </a:cubicBezTo>
                <a:cubicBezTo>
                  <a:pt x="189" y="187"/>
                  <a:pt x="407" y="209"/>
                  <a:pt x="569" y="185"/>
                </a:cubicBezTo>
                <a:cubicBezTo>
                  <a:pt x="707" y="0"/>
                  <a:pt x="707" y="0"/>
                  <a:pt x="707" y="0"/>
                </a:cubicBezTo>
                <a:cubicBezTo>
                  <a:pt x="469" y="20"/>
                  <a:pt x="90" y="4"/>
                  <a:pt x="0" y="0"/>
                </a:cubicBezTo>
                <a:close/>
              </a:path>
            </a:pathLst>
          </a:custGeom>
          <a:solidFill>
            <a:schemeClr val="accent3"/>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9" name="Freeform 8"/>
          <p:cNvSpPr>
            <a:spLocks/>
          </p:cNvSpPr>
          <p:nvPr/>
        </p:nvSpPr>
        <p:spPr bwMode="auto">
          <a:xfrm>
            <a:off x="1079629" y="1743644"/>
            <a:ext cx="6146350" cy="886794"/>
          </a:xfrm>
          <a:custGeom>
            <a:avLst/>
            <a:gdLst>
              <a:gd name="T0" fmla="*/ 1209 w 1374"/>
              <a:gd name="T1" fmla="*/ 218 h 254"/>
              <a:gd name="T2" fmla="*/ 1374 w 1374"/>
              <a:gd name="T3" fmla="*/ 0 h 254"/>
              <a:gd name="T4" fmla="*/ 0 w 1374"/>
              <a:gd name="T5" fmla="*/ 0 h 254"/>
              <a:gd name="T6" fmla="*/ 162 w 1374"/>
              <a:gd name="T7" fmla="*/ 217 h 254"/>
              <a:gd name="T8" fmla="*/ 1209 w 1374"/>
              <a:gd name="T9" fmla="*/ 218 h 254"/>
            </a:gdLst>
            <a:ahLst/>
            <a:cxnLst>
              <a:cxn ang="0">
                <a:pos x="T0" y="T1"/>
              </a:cxn>
              <a:cxn ang="0">
                <a:pos x="T2" y="T3"/>
              </a:cxn>
              <a:cxn ang="0">
                <a:pos x="T4" y="T5"/>
              </a:cxn>
              <a:cxn ang="0">
                <a:pos x="T6" y="T7"/>
              </a:cxn>
              <a:cxn ang="0">
                <a:pos x="T8" y="T9"/>
              </a:cxn>
            </a:cxnLst>
            <a:rect l="0" t="0" r="r" b="b"/>
            <a:pathLst>
              <a:path w="1374" h="254">
                <a:moveTo>
                  <a:pt x="1209" y="218"/>
                </a:moveTo>
                <a:cubicBezTo>
                  <a:pt x="1374" y="0"/>
                  <a:pt x="1374" y="0"/>
                  <a:pt x="1374" y="0"/>
                </a:cubicBezTo>
                <a:cubicBezTo>
                  <a:pt x="0" y="0"/>
                  <a:pt x="0" y="0"/>
                  <a:pt x="0" y="0"/>
                </a:cubicBezTo>
                <a:cubicBezTo>
                  <a:pt x="162" y="217"/>
                  <a:pt x="162" y="217"/>
                  <a:pt x="162" y="217"/>
                </a:cubicBezTo>
                <a:cubicBezTo>
                  <a:pt x="237" y="221"/>
                  <a:pt x="907" y="254"/>
                  <a:pt x="1209" y="218"/>
                </a:cubicBezTo>
                <a:close/>
              </a:path>
            </a:pathLst>
          </a:custGeom>
          <a:solidFill>
            <a:schemeClr val="accent2"/>
          </a:solidFill>
          <a:ln w="9525">
            <a:solidFill>
              <a:schemeClr val="accent2">
                <a:lumMod val="90000"/>
                <a:lumOff val="10000"/>
              </a:schemeClr>
            </a:solid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4" name="Oval 13"/>
          <p:cNvSpPr>
            <a:spLocks noChangeArrowheads="1"/>
          </p:cNvSpPr>
          <p:nvPr/>
        </p:nvSpPr>
        <p:spPr bwMode="auto">
          <a:xfrm>
            <a:off x="1750234" y="2282082"/>
            <a:ext cx="4704950" cy="404534"/>
          </a:xfrm>
          <a:prstGeom prst="ellipse">
            <a:avLst/>
          </a:prstGeom>
          <a:solidFill>
            <a:schemeClr val="accent2"/>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5" name="Oval 14"/>
          <p:cNvSpPr>
            <a:spLocks noChangeArrowheads="1"/>
          </p:cNvSpPr>
          <p:nvPr/>
        </p:nvSpPr>
        <p:spPr bwMode="auto">
          <a:xfrm>
            <a:off x="2474234" y="3061552"/>
            <a:ext cx="3179695" cy="404534"/>
          </a:xfrm>
          <a:prstGeom prst="ellipse">
            <a:avLst/>
          </a:prstGeom>
          <a:gradFill>
            <a:gsLst>
              <a:gs pos="0">
                <a:schemeClr val="accent2">
                  <a:lumMod val="50000"/>
                </a:schemeClr>
              </a:gs>
              <a:gs pos="100000">
                <a:schemeClr val="accent2"/>
              </a:gs>
            </a:gsLst>
            <a:lin ang="16200000" scaled="1"/>
          </a:gra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6" name="Oval 15"/>
          <p:cNvSpPr>
            <a:spLocks noChangeArrowheads="1"/>
          </p:cNvSpPr>
          <p:nvPr/>
        </p:nvSpPr>
        <p:spPr bwMode="auto">
          <a:xfrm>
            <a:off x="3046597" y="3785797"/>
            <a:ext cx="1969463" cy="250846"/>
          </a:xfrm>
          <a:prstGeom prst="ellipse">
            <a:avLst/>
          </a:prstGeom>
          <a:gradFill>
            <a:gsLst>
              <a:gs pos="0">
                <a:schemeClr val="accent4">
                  <a:lumMod val="50000"/>
                </a:schemeClr>
              </a:gs>
              <a:gs pos="100000">
                <a:schemeClr val="accent3"/>
              </a:gs>
            </a:gsLst>
            <a:lin ang="16200000" scaled="1"/>
          </a:gra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7" name="Oval 16"/>
          <p:cNvSpPr>
            <a:spLocks noChangeArrowheads="1"/>
          </p:cNvSpPr>
          <p:nvPr/>
        </p:nvSpPr>
        <p:spPr bwMode="auto">
          <a:xfrm>
            <a:off x="3465195" y="4302644"/>
            <a:ext cx="1078784" cy="136023"/>
          </a:xfrm>
          <a:prstGeom prst="ellipse">
            <a:avLst/>
          </a:prstGeom>
          <a:solidFill>
            <a:schemeClr val="accent3"/>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8" name="Rectangle 17"/>
          <p:cNvSpPr>
            <a:spLocks noChangeArrowheads="1"/>
          </p:cNvSpPr>
          <p:nvPr/>
        </p:nvSpPr>
        <p:spPr bwMode="auto">
          <a:xfrm>
            <a:off x="2282119" y="4515622"/>
            <a:ext cx="3587434" cy="520466"/>
          </a:xfrm>
          <a:prstGeom prst="rect">
            <a:avLst/>
          </a:prstGeom>
          <a:solidFill>
            <a:schemeClr val="accent5"/>
          </a:solidFill>
          <a:ln w="9525">
            <a:noFill/>
            <a:miter lim="800000"/>
            <a:headEnd/>
            <a:tailEnd/>
          </a:ln>
          <a:scene3d>
            <a:camera prst="orthographicFront"/>
            <a:lightRig rig="threePt" dir="t"/>
          </a:scene3d>
          <a:sp3d extrusionH="76200">
            <a:bevelT w="165100" prst="coolSlant"/>
            <a:bevelB prst="relaxedInset"/>
            <a:extrusionClr>
              <a:schemeClr val="bg1">
                <a:lumMod val="85000"/>
              </a:schemeClr>
            </a:extrusionClr>
          </a:sp3d>
        </p:spPr>
        <p:txBody>
          <a:bodyPr vert="horz" wrap="square" lIns="68562" tIns="34281" rIns="68562" bIns="34281" numCol="1" anchor="t" anchorCtr="0" compatLnSpc="1">
            <a:prstTxWarp prst="textNoShape">
              <a:avLst/>
            </a:prstTxWarp>
          </a:bodyPr>
          <a:lstStyle/>
          <a:p>
            <a:pPr marL="257175" indent="-257175" algn="ctr">
              <a:buAutoNum type="alphaUcParenR"/>
            </a:pPr>
            <a:r>
              <a:rPr lang="en-US" sz="1350" dirty="0">
                <a:solidFill>
                  <a:schemeClr val="bg1"/>
                </a:solidFill>
              </a:rPr>
              <a:t>Rapid- Employment</a:t>
            </a:r>
          </a:p>
          <a:p>
            <a:pPr marL="257175" indent="-257175" algn="ctr">
              <a:buAutoNum type="alphaUcParenR"/>
            </a:pPr>
            <a:r>
              <a:rPr lang="en-US" sz="1350" dirty="0">
                <a:solidFill>
                  <a:schemeClr val="bg1"/>
                </a:solidFill>
              </a:rPr>
              <a:t>Rapid- Job Training (2-11 weeks)</a:t>
            </a:r>
          </a:p>
        </p:txBody>
      </p:sp>
      <p:sp>
        <p:nvSpPr>
          <p:cNvPr id="21" name="Freeform 20"/>
          <p:cNvSpPr>
            <a:spLocks/>
          </p:cNvSpPr>
          <p:nvPr/>
        </p:nvSpPr>
        <p:spPr bwMode="auto">
          <a:xfrm>
            <a:off x="690933" y="3107648"/>
            <a:ext cx="2143971" cy="614750"/>
          </a:xfrm>
          <a:custGeom>
            <a:avLst/>
            <a:gdLst>
              <a:gd name="T0" fmla="*/ 26 w 946"/>
              <a:gd name="T1" fmla="*/ 0 h 348"/>
              <a:gd name="T2" fmla="*/ 46 w 946"/>
              <a:gd name="T3" fmla="*/ 95 h 348"/>
              <a:gd name="T4" fmla="*/ 26 w 946"/>
              <a:gd name="T5" fmla="*/ 162 h 348"/>
              <a:gd name="T6" fmla="*/ 53 w 946"/>
              <a:gd name="T7" fmla="*/ 243 h 348"/>
              <a:gd name="T8" fmla="*/ 0 w 946"/>
              <a:gd name="T9" fmla="*/ 348 h 348"/>
              <a:gd name="T10" fmla="*/ 946 w 946"/>
              <a:gd name="T11" fmla="*/ 348 h 348"/>
              <a:gd name="T12" fmla="*/ 689 w 946"/>
              <a:gd name="T13" fmla="*/ 0 h 348"/>
              <a:gd name="T14" fmla="*/ 26 w 946"/>
              <a:gd name="T15" fmla="*/ 0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6" h="348">
                <a:moveTo>
                  <a:pt x="26" y="0"/>
                </a:moveTo>
                <a:lnTo>
                  <a:pt x="46" y="95"/>
                </a:lnTo>
                <a:lnTo>
                  <a:pt x="26" y="162"/>
                </a:lnTo>
                <a:lnTo>
                  <a:pt x="53" y="243"/>
                </a:lnTo>
                <a:lnTo>
                  <a:pt x="0" y="348"/>
                </a:lnTo>
                <a:lnTo>
                  <a:pt x="946" y="348"/>
                </a:lnTo>
                <a:lnTo>
                  <a:pt x="689" y="0"/>
                </a:lnTo>
                <a:lnTo>
                  <a:pt x="26" y="0"/>
                </a:lnTo>
                <a:close/>
              </a:path>
            </a:pathLst>
          </a:custGeom>
          <a:solidFill>
            <a:schemeClr val="accent3"/>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2" name="Freeform 21"/>
          <p:cNvSpPr>
            <a:spLocks/>
          </p:cNvSpPr>
          <p:nvPr/>
        </p:nvSpPr>
        <p:spPr bwMode="auto">
          <a:xfrm>
            <a:off x="746461" y="1822502"/>
            <a:ext cx="868014" cy="627116"/>
          </a:xfrm>
          <a:custGeom>
            <a:avLst/>
            <a:gdLst>
              <a:gd name="T0" fmla="*/ 0 w 383"/>
              <a:gd name="T1" fmla="*/ 0 h 355"/>
              <a:gd name="T2" fmla="*/ 0 w 383"/>
              <a:gd name="T3" fmla="*/ 355 h 355"/>
              <a:gd name="T4" fmla="*/ 383 w 383"/>
              <a:gd name="T5" fmla="*/ 355 h 355"/>
              <a:gd name="T6" fmla="*/ 120 w 383"/>
              <a:gd name="T7" fmla="*/ 0 h 355"/>
              <a:gd name="T8" fmla="*/ 0 w 383"/>
              <a:gd name="T9" fmla="*/ 0 h 355"/>
            </a:gdLst>
            <a:ahLst/>
            <a:cxnLst>
              <a:cxn ang="0">
                <a:pos x="T0" y="T1"/>
              </a:cxn>
              <a:cxn ang="0">
                <a:pos x="T2" y="T3"/>
              </a:cxn>
              <a:cxn ang="0">
                <a:pos x="T4" y="T5"/>
              </a:cxn>
              <a:cxn ang="0">
                <a:pos x="T6" y="T7"/>
              </a:cxn>
              <a:cxn ang="0">
                <a:pos x="T8" y="T9"/>
              </a:cxn>
            </a:cxnLst>
            <a:rect l="0" t="0" r="r" b="b"/>
            <a:pathLst>
              <a:path w="383" h="355">
                <a:moveTo>
                  <a:pt x="0" y="0"/>
                </a:moveTo>
                <a:lnTo>
                  <a:pt x="0" y="355"/>
                </a:lnTo>
                <a:lnTo>
                  <a:pt x="383" y="355"/>
                </a:lnTo>
                <a:lnTo>
                  <a:pt x="120" y="0"/>
                </a:lnTo>
                <a:lnTo>
                  <a:pt x="0" y="0"/>
                </a:lnTo>
                <a:close/>
              </a:path>
            </a:pathLst>
          </a:custGeom>
          <a:solidFill>
            <a:schemeClr val="accent1"/>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5" name="Freeform 24"/>
          <p:cNvSpPr>
            <a:spLocks/>
          </p:cNvSpPr>
          <p:nvPr/>
        </p:nvSpPr>
        <p:spPr bwMode="auto">
          <a:xfrm>
            <a:off x="746461" y="3746597"/>
            <a:ext cx="2706026" cy="627116"/>
          </a:xfrm>
          <a:custGeom>
            <a:avLst/>
            <a:gdLst>
              <a:gd name="T0" fmla="*/ 0 w 1194"/>
              <a:gd name="T1" fmla="*/ 0 h 355"/>
              <a:gd name="T2" fmla="*/ 0 w 1194"/>
              <a:gd name="T3" fmla="*/ 355 h 355"/>
              <a:gd name="T4" fmla="*/ 1194 w 1194"/>
              <a:gd name="T5" fmla="*/ 355 h 355"/>
              <a:gd name="T6" fmla="*/ 931 w 1194"/>
              <a:gd name="T7" fmla="*/ 0 h 355"/>
              <a:gd name="T8" fmla="*/ 0 w 1194"/>
              <a:gd name="T9" fmla="*/ 0 h 355"/>
            </a:gdLst>
            <a:ahLst/>
            <a:cxnLst>
              <a:cxn ang="0">
                <a:pos x="T0" y="T1"/>
              </a:cxn>
              <a:cxn ang="0">
                <a:pos x="T2" y="T3"/>
              </a:cxn>
              <a:cxn ang="0">
                <a:pos x="T4" y="T5"/>
              </a:cxn>
              <a:cxn ang="0">
                <a:pos x="T6" y="T7"/>
              </a:cxn>
              <a:cxn ang="0">
                <a:pos x="T8" y="T9"/>
              </a:cxn>
            </a:cxnLst>
            <a:rect l="0" t="0" r="r" b="b"/>
            <a:pathLst>
              <a:path w="1194" h="355">
                <a:moveTo>
                  <a:pt x="0" y="0"/>
                </a:moveTo>
                <a:lnTo>
                  <a:pt x="0" y="355"/>
                </a:lnTo>
                <a:lnTo>
                  <a:pt x="1194" y="355"/>
                </a:lnTo>
                <a:lnTo>
                  <a:pt x="931" y="0"/>
                </a:lnTo>
                <a:lnTo>
                  <a:pt x="0" y="0"/>
                </a:lnTo>
                <a:close/>
              </a:path>
            </a:pathLst>
          </a:custGeom>
          <a:solidFill>
            <a:schemeClr val="accent4"/>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7" name="Freeform 26"/>
          <p:cNvSpPr>
            <a:spLocks/>
          </p:cNvSpPr>
          <p:nvPr/>
        </p:nvSpPr>
        <p:spPr bwMode="auto">
          <a:xfrm>
            <a:off x="620455" y="2473914"/>
            <a:ext cx="1609111" cy="611216"/>
          </a:xfrm>
          <a:custGeom>
            <a:avLst/>
            <a:gdLst>
              <a:gd name="T0" fmla="*/ 33 w 710"/>
              <a:gd name="T1" fmla="*/ 0 h 346"/>
              <a:gd name="T2" fmla="*/ 106 w 710"/>
              <a:gd name="T3" fmla="*/ 117 h 346"/>
              <a:gd name="T4" fmla="*/ 0 w 710"/>
              <a:gd name="T5" fmla="*/ 271 h 346"/>
              <a:gd name="T6" fmla="*/ 59 w 710"/>
              <a:gd name="T7" fmla="*/ 346 h 346"/>
              <a:gd name="T8" fmla="*/ 710 w 710"/>
              <a:gd name="T9" fmla="*/ 346 h 346"/>
              <a:gd name="T10" fmla="*/ 454 w 710"/>
              <a:gd name="T11" fmla="*/ 0 h 346"/>
              <a:gd name="T12" fmla="*/ 33 w 710"/>
              <a:gd name="T13" fmla="*/ 0 h 346"/>
            </a:gdLst>
            <a:ahLst/>
            <a:cxnLst>
              <a:cxn ang="0">
                <a:pos x="T0" y="T1"/>
              </a:cxn>
              <a:cxn ang="0">
                <a:pos x="T2" y="T3"/>
              </a:cxn>
              <a:cxn ang="0">
                <a:pos x="T4" y="T5"/>
              </a:cxn>
              <a:cxn ang="0">
                <a:pos x="T6" y="T7"/>
              </a:cxn>
              <a:cxn ang="0">
                <a:pos x="T8" y="T9"/>
              </a:cxn>
              <a:cxn ang="0">
                <a:pos x="T10" y="T11"/>
              </a:cxn>
              <a:cxn ang="0">
                <a:pos x="T12" y="T13"/>
              </a:cxn>
            </a:cxnLst>
            <a:rect l="0" t="0" r="r" b="b"/>
            <a:pathLst>
              <a:path w="710" h="346">
                <a:moveTo>
                  <a:pt x="33" y="0"/>
                </a:moveTo>
                <a:lnTo>
                  <a:pt x="106" y="117"/>
                </a:lnTo>
                <a:lnTo>
                  <a:pt x="0" y="271"/>
                </a:lnTo>
                <a:lnTo>
                  <a:pt x="59" y="346"/>
                </a:lnTo>
                <a:lnTo>
                  <a:pt x="710" y="346"/>
                </a:lnTo>
                <a:lnTo>
                  <a:pt x="454" y="0"/>
                </a:lnTo>
                <a:lnTo>
                  <a:pt x="33" y="0"/>
                </a:lnTo>
                <a:close/>
              </a:path>
            </a:pathLst>
          </a:custGeom>
          <a:solidFill>
            <a:schemeClr val="accent2"/>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8" name="Freeform 27"/>
          <p:cNvSpPr>
            <a:spLocks/>
          </p:cNvSpPr>
          <p:nvPr/>
        </p:nvSpPr>
        <p:spPr bwMode="auto">
          <a:xfrm>
            <a:off x="504159" y="1819384"/>
            <a:ext cx="370821" cy="629819"/>
          </a:xfrm>
          <a:custGeom>
            <a:avLst/>
            <a:gdLst>
              <a:gd name="T0" fmla="*/ 83 w 162"/>
              <a:gd name="T1" fmla="*/ 73 h 353"/>
              <a:gd name="T2" fmla="*/ 81 w 162"/>
              <a:gd name="T3" fmla="*/ 73 h 353"/>
              <a:gd name="T4" fmla="*/ 14 w 162"/>
              <a:gd name="T5" fmla="*/ 107 h 353"/>
              <a:gd name="T6" fmla="*/ 0 w 162"/>
              <a:gd name="T7" fmla="*/ 43 h 353"/>
              <a:gd name="T8" fmla="*/ 95 w 162"/>
              <a:gd name="T9" fmla="*/ 0 h 353"/>
              <a:gd name="T10" fmla="*/ 162 w 162"/>
              <a:gd name="T11" fmla="*/ 0 h 353"/>
              <a:gd name="T12" fmla="*/ 162 w 162"/>
              <a:gd name="T13" fmla="*/ 353 h 353"/>
              <a:gd name="T14" fmla="*/ 83 w 162"/>
              <a:gd name="T15" fmla="*/ 353 h 353"/>
              <a:gd name="T16" fmla="*/ 83 w 162"/>
              <a:gd name="T17" fmla="*/ 7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353">
                <a:moveTo>
                  <a:pt x="83" y="73"/>
                </a:moveTo>
                <a:lnTo>
                  <a:pt x="81" y="73"/>
                </a:lnTo>
                <a:lnTo>
                  <a:pt x="14" y="107"/>
                </a:lnTo>
                <a:lnTo>
                  <a:pt x="0" y="43"/>
                </a:lnTo>
                <a:lnTo>
                  <a:pt x="95" y="0"/>
                </a:lnTo>
                <a:lnTo>
                  <a:pt x="162" y="0"/>
                </a:lnTo>
                <a:lnTo>
                  <a:pt x="162" y="353"/>
                </a:lnTo>
                <a:lnTo>
                  <a:pt x="83" y="353"/>
                </a:lnTo>
                <a:lnTo>
                  <a:pt x="83" y="73"/>
                </a:lnTo>
                <a:close/>
              </a:path>
            </a:pathLst>
          </a:custGeom>
          <a:solidFill>
            <a:schemeClr val="accent1">
              <a:lumMod val="75000"/>
            </a:schemeClr>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9" name="Freeform 28"/>
          <p:cNvSpPr>
            <a:spLocks/>
          </p:cNvSpPr>
          <p:nvPr/>
        </p:nvSpPr>
        <p:spPr bwMode="auto">
          <a:xfrm>
            <a:off x="434649" y="2473914"/>
            <a:ext cx="550724" cy="611216"/>
          </a:xfrm>
          <a:custGeom>
            <a:avLst/>
            <a:gdLst>
              <a:gd name="T0" fmla="*/ 0 w 123"/>
              <a:gd name="T1" fmla="*/ 175 h 175"/>
              <a:gd name="T2" fmla="*/ 0 w 123"/>
              <a:gd name="T3" fmla="*/ 151 h 175"/>
              <a:gd name="T4" fmla="*/ 22 w 123"/>
              <a:gd name="T5" fmla="*/ 131 h 175"/>
              <a:gd name="T6" fmla="*/ 79 w 123"/>
              <a:gd name="T7" fmla="*/ 57 h 175"/>
              <a:gd name="T8" fmla="*/ 51 w 123"/>
              <a:gd name="T9" fmla="*/ 32 h 175"/>
              <a:gd name="T10" fmla="*/ 14 w 123"/>
              <a:gd name="T11" fmla="*/ 46 h 175"/>
              <a:gd name="T12" fmla="*/ 2 w 123"/>
              <a:gd name="T13" fmla="*/ 18 h 175"/>
              <a:gd name="T14" fmla="*/ 59 w 123"/>
              <a:gd name="T15" fmla="*/ 0 h 175"/>
              <a:gd name="T16" fmla="*/ 119 w 123"/>
              <a:gd name="T17" fmla="*/ 54 h 175"/>
              <a:gd name="T18" fmla="*/ 73 w 123"/>
              <a:gd name="T19" fmla="*/ 128 h 175"/>
              <a:gd name="T20" fmla="*/ 58 w 123"/>
              <a:gd name="T21" fmla="*/ 142 h 175"/>
              <a:gd name="T22" fmla="*/ 58 w 123"/>
              <a:gd name="T23" fmla="*/ 142 h 175"/>
              <a:gd name="T24" fmla="*/ 123 w 123"/>
              <a:gd name="T25" fmla="*/ 142 h 175"/>
              <a:gd name="T26" fmla="*/ 123 w 123"/>
              <a:gd name="T27" fmla="*/ 175 h 175"/>
              <a:gd name="T28" fmla="*/ 0 w 123"/>
              <a:gd name="T29"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3" h="175">
                <a:moveTo>
                  <a:pt x="0" y="175"/>
                </a:moveTo>
                <a:cubicBezTo>
                  <a:pt x="0" y="151"/>
                  <a:pt x="0" y="151"/>
                  <a:pt x="0" y="151"/>
                </a:cubicBezTo>
                <a:cubicBezTo>
                  <a:pt x="22" y="131"/>
                  <a:pt x="22" y="131"/>
                  <a:pt x="22" y="131"/>
                </a:cubicBezTo>
                <a:cubicBezTo>
                  <a:pt x="60" y="97"/>
                  <a:pt x="79" y="78"/>
                  <a:pt x="79" y="57"/>
                </a:cubicBezTo>
                <a:cubicBezTo>
                  <a:pt x="79" y="43"/>
                  <a:pt x="71" y="32"/>
                  <a:pt x="51" y="32"/>
                </a:cubicBezTo>
                <a:cubicBezTo>
                  <a:pt x="36" y="32"/>
                  <a:pt x="23" y="40"/>
                  <a:pt x="14" y="46"/>
                </a:cubicBezTo>
                <a:cubicBezTo>
                  <a:pt x="2" y="18"/>
                  <a:pt x="2" y="18"/>
                  <a:pt x="2" y="18"/>
                </a:cubicBezTo>
                <a:cubicBezTo>
                  <a:pt x="15" y="8"/>
                  <a:pt x="35" y="0"/>
                  <a:pt x="59" y="0"/>
                </a:cubicBezTo>
                <a:cubicBezTo>
                  <a:pt x="98" y="0"/>
                  <a:pt x="119" y="23"/>
                  <a:pt x="119" y="54"/>
                </a:cubicBezTo>
                <a:cubicBezTo>
                  <a:pt x="119" y="83"/>
                  <a:pt x="98" y="106"/>
                  <a:pt x="73" y="128"/>
                </a:cubicBezTo>
                <a:cubicBezTo>
                  <a:pt x="58" y="142"/>
                  <a:pt x="58" y="142"/>
                  <a:pt x="58" y="142"/>
                </a:cubicBezTo>
                <a:cubicBezTo>
                  <a:pt x="58" y="142"/>
                  <a:pt x="58" y="142"/>
                  <a:pt x="58" y="142"/>
                </a:cubicBezTo>
                <a:cubicBezTo>
                  <a:pt x="123" y="142"/>
                  <a:pt x="123" y="142"/>
                  <a:pt x="123" y="142"/>
                </a:cubicBezTo>
                <a:cubicBezTo>
                  <a:pt x="123" y="175"/>
                  <a:pt x="123" y="175"/>
                  <a:pt x="123" y="175"/>
                </a:cubicBezTo>
                <a:lnTo>
                  <a:pt x="0" y="175"/>
                </a:lnTo>
                <a:close/>
              </a:path>
            </a:pathLst>
          </a:custGeom>
          <a:solidFill>
            <a:schemeClr val="accent2">
              <a:lumMod val="75000"/>
            </a:schemeClr>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30" name="Freeform 29"/>
          <p:cNvSpPr>
            <a:spLocks/>
          </p:cNvSpPr>
          <p:nvPr/>
        </p:nvSpPr>
        <p:spPr bwMode="auto">
          <a:xfrm>
            <a:off x="438920" y="3104114"/>
            <a:ext cx="541660" cy="618283"/>
          </a:xfrm>
          <a:custGeom>
            <a:avLst/>
            <a:gdLst>
              <a:gd name="T0" fmla="*/ 8 w 121"/>
              <a:gd name="T1" fmla="*/ 135 h 177"/>
              <a:gd name="T2" fmla="*/ 48 w 121"/>
              <a:gd name="T3" fmla="*/ 145 h 177"/>
              <a:gd name="T4" fmla="*/ 79 w 121"/>
              <a:gd name="T5" fmla="*/ 122 h 177"/>
              <a:gd name="T6" fmla="*/ 45 w 121"/>
              <a:gd name="T7" fmla="*/ 98 h 177"/>
              <a:gd name="T8" fmla="*/ 28 w 121"/>
              <a:gd name="T9" fmla="*/ 98 h 177"/>
              <a:gd name="T10" fmla="*/ 28 w 121"/>
              <a:gd name="T11" fmla="*/ 69 h 177"/>
              <a:gd name="T12" fmla="*/ 44 w 121"/>
              <a:gd name="T13" fmla="*/ 69 h 177"/>
              <a:gd name="T14" fmla="*/ 75 w 121"/>
              <a:gd name="T15" fmla="*/ 49 h 177"/>
              <a:gd name="T16" fmla="*/ 49 w 121"/>
              <a:gd name="T17" fmla="*/ 32 h 177"/>
              <a:gd name="T18" fmla="*/ 13 w 121"/>
              <a:gd name="T19" fmla="*/ 42 h 177"/>
              <a:gd name="T20" fmla="*/ 5 w 121"/>
              <a:gd name="T21" fmla="*/ 13 h 177"/>
              <a:gd name="T22" fmla="*/ 58 w 121"/>
              <a:gd name="T23" fmla="*/ 0 h 177"/>
              <a:gd name="T24" fmla="*/ 115 w 121"/>
              <a:gd name="T25" fmla="*/ 43 h 177"/>
              <a:gd name="T26" fmla="*/ 84 w 121"/>
              <a:gd name="T27" fmla="*/ 82 h 177"/>
              <a:gd name="T28" fmla="*/ 84 w 121"/>
              <a:gd name="T29" fmla="*/ 83 h 177"/>
              <a:gd name="T30" fmla="*/ 121 w 121"/>
              <a:gd name="T31" fmla="*/ 125 h 177"/>
              <a:gd name="T32" fmla="*/ 51 w 121"/>
              <a:gd name="T33" fmla="*/ 177 h 177"/>
              <a:gd name="T34" fmla="*/ 0 w 121"/>
              <a:gd name="T35" fmla="*/ 165 h 177"/>
              <a:gd name="T36" fmla="*/ 8 w 121"/>
              <a:gd name="T37" fmla="*/ 13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77">
                <a:moveTo>
                  <a:pt x="8" y="135"/>
                </a:moveTo>
                <a:cubicBezTo>
                  <a:pt x="15" y="139"/>
                  <a:pt x="32" y="145"/>
                  <a:pt x="48" y="145"/>
                </a:cubicBezTo>
                <a:cubicBezTo>
                  <a:pt x="69" y="145"/>
                  <a:pt x="79" y="135"/>
                  <a:pt x="79" y="122"/>
                </a:cubicBezTo>
                <a:cubicBezTo>
                  <a:pt x="79" y="106"/>
                  <a:pt x="62" y="98"/>
                  <a:pt x="45" y="98"/>
                </a:cubicBezTo>
                <a:cubicBezTo>
                  <a:pt x="28" y="98"/>
                  <a:pt x="28" y="98"/>
                  <a:pt x="28" y="98"/>
                </a:cubicBezTo>
                <a:cubicBezTo>
                  <a:pt x="28" y="69"/>
                  <a:pt x="28" y="69"/>
                  <a:pt x="28" y="69"/>
                </a:cubicBezTo>
                <a:cubicBezTo>
                  <a:pt x="44" y="69"/>
                  <a:pt x="44" y="69"/>
                  <a:pt x="44" y="69"/>
                </a:cubicBezTo>
                <a:cubicBezTo>
                  <a:pt x="57" y="69"/>
                  <a:pt x="75" y="64"/>
                  <a:pt x="75" y="49"/>
                </a:cubicBezTo>
                <a:cubicBezTo>
                  <a:pt x="75" y="39"/>
                  <a:pt x="66" y="32"/>
                  <a:pt x="49" y="32"/>
                </a:cubicBezTo>
                <a:cubicBezTo>
                  <a:pt x="35" y="32"/>
                  <a:pt x="20" y="38"/>
                  <a:pt x="13" y="42"/>
                </a:cubicBezTo>
                <a:cubicBezTo>
                  <a:pt x="5" y="13"/>
                  <a:pt x="5" y="13"/>
                  <a:pt x="5" y="13"/>
                </a:cubicBezTo>
                <a:cubicBezTo>
                  <a:pt x="15" y="6"/>
                  <a:pt x="36" y="0"/>
                  <a:pt x="58" y="0"/>
                </a:cubicBezTo>
                <a:cubicBezTo>
                  <a:pt x="95" y="0"/>
                  <a:pt x="115" y="19"/>
                  <a:pt x="115" y="43"/>
                </a:cubicBezTo>
                <a:cubicBezTo>
                  <a:pt x="115" y="61"/>
                  <a:pt x="105" y="75"/>
                  <a:pt x="84" y="82"/>
                </a:cubicBezTo>
                <a:cubicBezTo>
                  <a:pt x="84" y="83"/>
                  <a:pt x="84" y="83"/>
                  <a:pt x="84" y="83"/>
                </a:cubicBezTo>
                <a:cubicBezTo>
                  <a:pt x="104" y="87"/>
                  <a:pt x="121" y="102"/>
                  <a:pt x="121" y="125"/>
                </a:cubicBezTo>
                <a:cubicBezTo>
                  <a:pt x="121" y="155"/>
                  <a:pt x="94" y="177"/>
                  <a:pt x="51" y="177"/>
                </a:cubicBezTo>
                <a:cubicBezTo>
                  <a:pt x="29" y="177"/>
                  <a:pt x="10" y="171"/>
                  <a:pt x="0" y="165"/>
                </a:cubicBezTo>
                <a:lnTo>
                  <a:pt x="8" y="135"/>
                </a:lnTo>
                <a:close/>
              </a:path>
            </a:pathLst>
          </a:custGeom>
          <a:solidFill>
            <a:schemeClr val="accent3">
              <a:lumMod val="75000"/>
            </a:schemeClr>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31" name="Freeform 30"/>
          <p:cNvSpPr>
            <a:spLocks noEditPoints="1"/>
          </p:cNvSpPr>
          <p:nvPr/>
        </p:nvSpPr>
        <p:spPr bwMode="auto">
          <a:xfrm>
            <a:off x="396206" y="3746640"/>
            <a:ext cx="625514" cy="620050"/>
          </a:xfrm>
          <a:custGeom>
            <a:avLst/>
            <a:gdLst>
              <a:gd name="T0" fmla="*/ 79 w 140"/>
              <a:gd name="T1" fmla="*/ 178 h 178"/>
              <a:gd name="T2" fmla="*/ 79 w 140"/>
              <a:gd name="T3" fmla="*/ 136 h 178"/>
              <a:gd name="T4" fmla="*/ 0 w 140"/>
              <a:gd name="T5" fmla="*/ 136 h 178"/>
              <a:gd name="T6" fmla="*/ 0 w 140"/>
              <a:gd name="T7" fmla="*/ 109 h 178"/>
              <a:gd name="T8" fmla="*/ 68 w 140"/>
              <a:gd name="T9" fmla="*/ 0 h 178"/>
              <a:gd name="T10" fmla="*/ 119 w 140"/>
              <a:gd name="T11" fmla="*/ 0 h 178"/>
              <a:gd name="T12" fmla="*/ 119 w 140"/>
              <a:gd name="T13" fmla="*/ 104 h 178"/>
              <a:gd name="T14" fmla="*/ 140 w 140"/>
              <a:gd name="T15" fmla="*/ 104 h 178"/>
              <a:gd name="T16" fmla="*/ 140 w 140"/>
              <a:gd name="T17" fmla="*/ 136 h 178"/>
              <a:gd name="T18" fmla="*/ 119 w 140"/>
              <a:gd name="T19" fmla="*/ 136 h 178"/>
              <a:gd name="T20" fmla="*/ 119 w 140"/>
              <a:gd name="T21" fmla="*/ 178 h 178"/>
              <a:gd name="T22" fmla="*/ 79 w 140"/>
              <a:gd name="T23" fmla="*/ 178 h 178"/>
              <a:gd name="T24" fmla="*/ 79 w 140"/>
              <a:gd name="T25" fmla="*/ 104 h 178"/>
              <a:gd name="T26" fmla="*/ 79 w 140"/>
              <a:gd name="T27" fmla="*/ 65 h 178"/>
              <a:gd name="T28" fmla="*/ 81 w 140"/>
              <a:gd name="T29" fmla="*/ 32 h 178"/>
              <a:gd name="T30" fmla="*/ 80 w 140"/>
              <a:gd name="T31" fmla="*/ 32 h 178"/>
              <a:gd name="T32" fmla="*/ 63 w 140"/>
              <a:gd name="T33" fmla="*/ 65 h 178"/>
              <a:gd name="T34" fmla="*/ 39 w 140"/>
              <a:gd name="T35" fmla="*/ 104 h 178"/>
              <a:gd name="T36" fmla="*/ 39 w 140"/>
              <a:gd name="T37" fmla="*/ 104 h 178"/>
              <a:gd name="T38" fmla="*/ 79 w 140"/>
              <a:gd name="T39" fmla="*/ 10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 h="178">
                <a:moveTo>
                  <a:pt x="79" y="178"/>
                </a:moveTo>
                <a:cubicBezTo>
                  <a:pt x="79" y="136"/>
                  <a:pt x="79" y="136"/>
                  <a:pt x="79" y="136"/>
                </a:cubicBezTo>
                <a:cubicBezTo>
                  <a:pt x="0" y="136"/>
                  <a:pt x="0" y="136"/>
                  <a:pt x="0" y="136"/>
                </a:cubicBezTo>
                <a:cubicBezTo>
                  <a:pt x="0" y="109"/>
                  <a:pt x="0" y="109"/>
                  <a:pt x="0" y="109"/>
                </a:cubicBezTo>
                <a:cubicBezTo>
                  <a:pt x="68" y="0"/>
                  <a:pt x="68" y="0"/>
                  <a:pt x="68" y="0"/>
                </a:cubicBezTo>
                <a:cubicBezTo>
                  <a:pt x="119" y="0"/>
                  <a:pt x="119" y="0"/>
                  <a:pt x="119" y="0"/>
                </a:cubicBezTo>
                <a:cubicBezTo>
                  <a:pt x="119" y="104"/>
                  <a:pt x="119" y="104"/>
                  <a:pt x="119" y="104"/>
                </a:cubicBezTo>
                <a:cubicBezTo>
                  <a:pt x="140" y="104"/>
                  <a:pt x="140" y="104"/>
                  <a:pt x="140" y="104"/>
                </a:cubicBezTo>
                <a:cubicBezTo>
                  <a:pt x="140" y="136"/>
                  <a:pt x="140" y="136"/>
                  <a:pt x="140" y="136"/>
                </a:cubicBezTo>
                <a:cubicBezTo>
                  <a:pt x="119" y="136"/>
                  <a:pt x="119" y="136"/>
                  <a:pt x="119" y="136"/>
                </a:cubicBezTo>
                <a:cubicBezTo>
                  <a:pt x="119" y="178"/>
                  <a:pt x="119" y="178"/>
                  <a:pt x="119" y="178"/>
                </a:cubicBezTo>
                <a:lnTo>
                  <a:pt x="79" y="178"/>
                </a:lnTo>
                <a:close/>
                <a:moveTo>
                  <a:pt x="79" y="104"/>
                </a:moveTo>
                <a:cubicBezTo>
                  <a:pt x="79" y="65"/>
                  <a:pt x="79" y="65"/>
                  <a:pt x="79" y="65"/>
                </a:cubicBezTo>
                <a:cubicBezTo>
                  <a:pt x="79" y="54"/>
                  <a:pt x="80" y="43"/>
                  <a:pt x="81" y="32"/>
                </a:cubicBezTo>
                <a:cubicBezTo>
                  <a:pt x="80" y="32"/>
                  <a:pt x="80" y="32"/>
                  <a:pt x="80" y="32"/>
                </a:cubicBezTo>
                <a:cubicBezTo>
                  <a:pt x="74" y="43"/>
                  <a:pt x="69" y="54"/>
                  <a:pt x="63" y="65"/>
                </a:cubicBezTo>
                <a:cubicBezTo>
                  <a:pt x="39" y="104"/>
                  <a:pt x="39" y="104"/>
                  <a:pt x="39" y="104"/>
                </a:cubicBezTo>
                <a:cubicBezTo>
                  <a:pt x="39" y="104"/>
                  <a:pt x="39" y="104"/>
                  <a:pt x="39" y="104"/>
                </a:cubicBezTo>
                <a:lnTo>
                  <a:pt x="79" y="104"/>
                </a:lnTo>
                <a:close/>
              </a:path>
            </a:pathLst>
          </a:custGeom>
          <a:solidFill>
            <a:schemeClr val="accent4">
              <a:lumMod val="50000"/>
            </a:schemeClr>
          </a:soli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3" name="Oval 12"/>
          <p:cNvSpPr>
            <a:spLocks noChangeArrowheads="1"/>
          </p:cNvSpPr>
          <p:nvPr/>
        </p:nvSpPr>
        <p:spPr bwMode="auto">
          <a:xfrm>
            <a:off x="1084183" y="1367261"/>
            <a:ext cx="6146350" cy="699321"/>
          </a:xfrm>
          <a:prstGeom prst="ellipse">
            <a:avLst/>
          </a:prstGeom>
          <a:gradFill flip="none" rotWithShape="1">
            <a:gsLst>
              <a:gs pos="0">
                <a:srgbClr val="225354">
                  <a:shade val="30000"/>
                  <a:satMod val="115000"/>
                </a:srgbClr>
              </a:gs>
              <a:gs pos="50000">
                <a:srgbClr val="225354">
                  <a:shade val="67500"/>
                  <a:satMod val="115000"/>
                </a:srgbClr>
              </a:gs>
              <a:gs pos="100000">
                <a:srgbClr val="225354">
                  <a:shade val="100000"/>
                  <a:satMod val="115000"/>
                </a:srgbClr>
              </a:gs>
            </a:gsLst>
            <a:lin ang="16200000" scaled="1"/>
            <a:tileRect/>
          </a:gradFill>
          <a:ln w="9525">
            <a:noFill/>
            <a:round/>
            <a:headEnd/>
            <a:tailEnd/>
          </a:ln>
          <a:scene3d>
            <a:camera prst="orthographicFront"/>
            <a:lightRig rig="threePt" dir="t"/>
          </a:scene3d>
          <a:sp3d extrusionH="76200">
            <a:bevelT w="165100" prst="coolSlant"/>
            <a:extrusionClr>
              <a:schemeClr val="bg1">
                <a:lumMod val="85000"/>
              </a:schemeClr>
            </a:extrusionClr>
          </a:sp3d>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3" name="Title 2"/>
          <p:cNvSpPr>
            <a:spLocks noGrp="1"/>
          </p:cNvSpPr>
          <p:nvPr>
            <p:ph type="title"/>
          </p:nvPr>
        </p:nvSpPr>
        <p:spPr>
          <a:xfrm>
            <a:off x="620456" y="15545"/>
            <a:ext cx="8227457" cy="533311"/>
          </a:xfrm>
        </p:spPr>
        <p:txBody>
          <a:bodyPr/>
          <a:lstStyle/>
          <a:p>
            <a:r>
              <a:rPr lang="en-US" b="1" dirty="0">
                <a:solidFill>
                  <a:schemeClr val="accent3"/>
                </a:solidFill>
              </a:rPr>
              <a:t>Employment Pathway Initiative</a:t>
            </a:r>
          </a:p>
        </p:txBody>
      </p:sp>
      <p:sp>
        <p:nvSpPr>
          <p:cNvPr id="47" name="TextBox 46"/>
          <p:cNvSpPr txBox="1"/>
          <p:nvPr/>
        </p:nvSpPr>
        <p:spPr>
          <a:xfrm>
            <a:off x="1851531" y="1362905"/>
            <a:ext cx="4258858" cy="701983"/>
          </a:xfrm>
          <a:prstGeom prst="rect">
            <a:avLst/>
          </a:prstGeom>
          <a:noFill/>
        </p:spPr>
        <p:txBody>
          <a:bodyPr wrap="square" rtlCol="0">
            <a:spAutoFit/>
          </a:bodyPr>
          <a:lstStyle/>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City and County stakeholders </a:t>
            </a:r>
          </a:p>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Funded and non-funded CoC housing agencies</a:t>
            </a:r>
          </a:p>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HMIS system admin</a:t>
            </a:r>
          </a:p>
        </p:txBody>
      </p:sp>
      <p:sp>
        <p:nvSpPr>
          <p:cNvPr id="48" name="TextBox 47"/>
          <p:cNvSpPr txBox="1"/>
          <p:nvPr/>
        </p:nvSpPr>
        <p:spPr>
          <a:xfrm>
            <a:off x="2593831" y="2695438"/>
            <a:ext cx="3015603" cy="727791"/>
          </a:xfrm>
          <a:prstGeom prst="rect">
            <a:avLst/>
          </a:prstGeom>
          <a:noFill/>
        </p:spPr>
        <p:txBody>
          <a:bodyPr wrap="square" rtlCol="0">
            <a:spAutoFit/>
          </a:bodyPr>
          <a:lstStyle/>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Biweekly CoC meetings w/</a:t>
            </a:r>
          </a:p>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Workforce Development &amp; County</a:t>
            </a:r>
          </a:p>
          <a:p>
            <a:pPr marL="214313" indent="-214313" algn="ctr">
              <a:spcBef>
                <a:spcPts val="225"/>
              </a:spcBef>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RRH/HPS Case Managers</a:t>
            </a:r>
          </a:p>
        </p:txBody>
      </p:sp>
      <p:sp>
        <p:nvSpPr>
          <p:cNvPr id="49" name="TextBox 48"/>
          <p:cNvSpPr txBox="1"/>
          <p:nvPr/>
        </p:nvSpPr>
        <p:spPr>
          <a:xfrm>
            <a:off x="2829976" y="3388644"/>
            <a:ext cx="2260299" cy="516164"/>
          </a:xfrm>
          <a:prstGeom prst="rect">
            <a:avLst/>
          </a:prstGeom>
          <a:noFill/>
        </p:spPr>
        <p:txBody>
          <a:bodyPr wrap="square" rtlCol="0">
            <a:spAutoFit/>
          </a:bodyPr>
          <a:lstStyle/>
          <a:p>
            <a:pPr marL="214313" indent="-214313" algn="ctr">
              <a:spcBef>
                <a:spcPts val="225"/>
              </a:spcBef>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Direct Service Trainings</a:t>
            </a:r>
          </a:p>
          <a:p>
            <a:pPr marL="214313" indent="-214313" algn="ctr">
              <a:spcBef>
                <a:spcPts val="225"/>
              </a:spcBef>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Resource Sharing</a:t>
            </a:r>
          </a:p>
        </p:txBody>
      </p:sp>
      <p:sp>
        <p:nvSpPr>
          <p:cNvPr id="50" name="TextBox 49"/>
          <p:cNvSpPr txBox="1"/>
          <p:nvPr/>
        </p:nvSpPr>
        <p:spPr>
          <a:xfrm>
            <a:off x="2972382" y="4009277"/>
            <a:ext cx="1795347" cy="418092"/>
          </a:xfrm>
          <a:prstGeom prst="rect">
            <a:avLst/>
          </a:prstGeom>
          <a:noFill/>
        </p:spPr>
        <p:txBody>
          <a:bodyPr wrap="square" rtlCol="0">
            <a:spAutoFit/>
          </a:bodyPr>
          <a:lstStyle/>
          <a:p>
            <a:pPr marL="214313" indent="-214313" algn="ctr">
              <a:buFont typeface="Arial" panose="020B0604020202020204" pitchFamily="34" charset="0"/>
              <a:buChar char="•"/>
            </a:pPr>
            <a:r>
              <a:rPr lang="en-US" sz="1050" dirty="0">
                <a:solidFill>
                  <a:prstClr val="white"/>
                </a:solidFill>
                <a:latin typeface="Arial" panose="020B0604020202020204" pitchFamily="34" charset="0"/>
                <a:cs typeface="Arial" panose="020B0604020202020204" pitchFamily="34" charset="0"/>
              </a:rPr>
              <a:t>WRA = Client </a:t>
            </a:r>
          </a:p>
          <a:p>
            <a:pPr marL="214313" indent="-214313" algn="ctr">
              <a:buFont typeface="Arial" panose="020B0604020202020204" pitchFamily="34" charset="0"/>
              <a:buChar char="•"/>
            </a:pPr>
            <a:r>
              <a:rPr lang="en-US" sz="1050" b="1" dirty="0">
                <a:solidFill>
                  <a:prstClr val="white"/>
                </a:solidFill>
                <a:latin typeface="Arial" panose="020B0604020202020204" pitchFamily="34" charset="0"/>
                <a:cs typeface="Arial" panose="020B0604020202020204" pitchFamily="34" charset="0"/>
              </a:rPr>
              <a:t>Access</a:t>
            </a:r>
          </a:p>
        </p:txBody>
      </p:sp>
      <p:sp>
        <p:nvSpPr>
          <p:cNvPr id="32" name="Content Placeholder 2">
            <a:extLst>
              <a:ext uri="{FF2B5EF4-FFF2-40B4-BE49-F238E27FC236}">
                <a16:creationId xmlns:a16="http://schemas.microsoft.com/office/drawing/2014/main" id="{200780E4-1FD2-4FFA-9F62-894EB0A80206}"/>
              </a:ext>
            </a:extLst>
          </p:cNvPr>
          <p:cNvSpPr txBox="1">
            <a:spLocks/>
          </p:cNvSpPr>
          <p:nvPr/>
        </p:nvSpPr>
        <p:spPr>
          <a:xfrm>
            <a:off x="116806" y="583686"/>
            <a:ext cx="8583505" cy="522944"/>
          </a:xfrm>
          <a:prstGeom prst="rect">
            <a:avLst/>
          </a:prstGeom>
        </p:spPr>
        <p:txBody>
          <a:bodyPr lIns="68580" tIns="34290" rIns="68580" bIns="34290" anchor="t"/>
          <a:lst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pPr>
            <a:r>
              <a:rPr lang="en-US" sz="1425" i="1" dirty="0">
                <a:solidFill>
                  <a:schemeClr val="accent5">
                    <a:lumMod val="49000"/>
                  </a:schemeClr>
                </a:solidFill>
              </a:rPr>
              <a:t>A CoC communitywide collaboration with a concentrated effort to serve the Homeless Prevention System (HPS)  and Rapid-Rehousing (RRH) communities by developing new pathways to living-wage careers and helping more people achieve long-term housing stability, ultimately reducing homelessness at large.</a:t>
            </a:r>
            <a:endParaRPr lang="en-US" sz="1425" dirty="0">
              <a:solidFill>
                <a:schemeClr val="accent5">
                  <a:lumMod val="49000"/>
                </a:schemeClr>
              </a:solidFill>
            </a:endParaRPr>
          </a:p>
        </p:txBody>
      </p:sp>
      <p:grpSp>
        <p:nvGrpSpPr>
          <p:cNvPr id="4" name="Group 3">
            <a:extLst>
              <a:ext uri="{FF2B5EF4-FFF2-40B4-BE49-F238E27FC236}">
                <a16:creationId xmlns:a16="http://schemas.microsoft.com/office/drawing/2014/main" id="{76D0067A-F8D0-4304-B098-F52490EBC213}"/>
              </a:ext>
            </a:extLst>
          </p:cNvPr>
          <p:cNvGrpSpPr/>
          <p:nvPr/>
        </p:nvGrpSpPr>
        <p:grpSpPr>
          <a:xfrm rot="20481742">
            <a:off x="5536494" y="4046116"/>
            <a:ext cx="639150" cy="911748"/>
            <a:chOff x="7282696" y="4663089"/>
            <a:chExt cx="1384322" cy="1876777"/>
          </a:xfrm>
        </p:grpSpPr>
        <p:pic>
          <p:nvPicPr>
            <p:cNvPr id="5" name="Picture 4">
              <a:extLst>
                <a:ext uri="{FF2B5EF4-FFF2-40B4-BE49-F238E27FC236}">
                  <a16:creationId xmlns:a16="http://schemas.microsoft.com/office/drawing/2014/main" id="{88245BDA-CD3F-4916-8D12-0E5F64FC18D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20987668">
              <a:off x="7282696" y="4663089"/>
              <a:ext cx="1067625" cy="1067625"/>
            </a:xfrm>
            <a:prstGeom prst="rect">
              <a:avLst/>
            </a:prstGeom>
          </p:spPr>
        </p:pic>
        <p:pic>
          <p:nvPicPr>
            <p:cNvPr id="33" name="Picture 32">
              <a:extLst>
                <a:ext uri="{FF2B5EF4-FFF2-40B4-BE49-F238E27FC236}">
                  <a16:creationId xmlns:a16="http://schemas.microsoft.com/office/drawing/2014/main" id="{955BB20D-4855-402C-B05A-177E7C44CC8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2017988">
              <a:off x="7830568" y="5703416"/>
              <a:ext cx="836450" cy="836450"/>
            </a:xfrm>
            <a:prstGeom prst="rect">
              <a:avLst/>
            </a:prstGeom>
          </p:spPr>
        </p:pic>
      </p:grpSp>
      <p:pic>
        <p:nvPicPr>
          <p:cNvPr id="11" name="Picture 10" descr="A picture containing outdoor, statue&#10;&#10;Description automatically generated">
            <a:extLst>
              <a:ext uri="{FF2B5EF4-FFF2-40B4-BE49-F238E27FC236}">
                <a16:creationId xmlns:a16="http://schemas.microsoft.com/office/drawing/2014/main" id="{9C5CA1BB-FAC9-4A35-9205-35F384200A3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20693418">
            <a:off x="1369601" y="4252360"/>
            <a:ext cx="1407493" cy="598609"/>
          </a:xfrm>
          <a:prstGeom prst="rect">
            <a:avLst/>
          </a:prstGeom>
          <a:ln>
            <a:solidFill>
              <a:schemeClr val="tx1"/>
            </a:solidFill>
          </a:ln>
        </p:spPr>
      </p:pic>
      <p:sp>
        <p:nvSpPr>
          <p:cNvPr id="19" name="Rectangle 18">
            <a:extLst>
              <a:ext uri="{FF2B5EF4-FFF2-40B4-BE49-F238E27FC236}">
                <a16:creationId xmlns:a16="http://schemas.microsoft.com/office/drawing/2014/main" id="{6601FBBE-4265-4B51-B6B9-43C1A5CE9E8E}"/>
              </a:ext>
            </a:extLst>
          </p:cNvPr>
          <p:cNvSpPr/>
          <p:nvPr/>
        </p:nvSpPr>
        <p:spPr>
          <a:xfrm>
            <a:off x="2021466" y="2025681"/>
            <a:ext cx="3914659" cy="701983"/>
          </a:xfrm>
          <a:prstGeom prst="rect">
            <a:avLst/>
          </a:prstGeom>
        </p:spPr>
        <p:txBody>
          <a:bodyPr wrap="square">
            <a:spAutoFit/>
          </a:bodyPr>
          <a:lstStyle/>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Workforce Development/Vocational Partners</a:t>
            </a:r>
          </a:p>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Community Resource Agencies</a:t>
            </a:r>
          </a:p>
          <a:p>
            <a:pPr marL="214313" indent="-214313" algn="ctr">
              <a:spcAft>
                <a:spcPts val="225"/>
              </a:spcAft>
              <a:buFont typeface="Arial" panose="020B0604020202020204" pitchFamily="34" charset="0"/>
              <a:buChar char="•"/>
            </a:pPr>
            <a:r>
              <a:rPr lang="en-US" sz="1200" dirty="0">
                <a:solidFill>
                  <a:prstClr val="white"/>
                </a:solidFill>
                <a:latin typeface="Arial" panose="020B0604020202020204" pitchFamily="34" charset="0"/>
                <a:cs typeface="Arial" panose="020B0604020202020204" pitchFamily="34" charset="0"/>
              </a:rPr>
              <a:t>Local Employer Partners</a:t>
            </a:r>
          </a:p>
        </p:txBody>
      </p:sp>
    </p:spTree>
    <p:extLst>
      <p:ext uri="{BB962C8B-B14F-4D97-AF65-F5344CB8AC3E}">
        <p14:creationId xmlns:p14="http://schemas.microsoft.com/office/powerpoint/2010/main" val="197457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66667E-6 1.7284E-6 L 1.66667E-6 -0.07222 " pathEditMode="relative" rAng="0" ptsTypes="AA">
                                      <p:cBhvr>
                                        <p:cTn id="6" dur="250" accel="50000" decel="50000" autoRev="1" fill="hold">
                                          <p:stCondLst>
                                            <p:cond delay="0"/>
                                          </p:stCondLst>
                                        </p:cTn>
                                        <p:tgtEl>
                                          <p:spTgt spid="3"/>
                                        </p:tgtEl>
                                        <p:attrNameLst>
                                          <p:attrName>ppt_x</p:attrName>
                                          <p:attrName>ppt_y</p:attrName>
                                        </p:attrNameLst>
                                      </p:cBhvr>
                                      <p:rCtr x="0" y="-3611"/>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80">
                                          <p:stCondLst>
                                            <p:cond delay="0"/>
                                          </p:stCondLst>
                                        </p:cTn>
                                        <p:tgtEl>
                                          <p:spTgt spid="32"/>
                                        </p:tgtEl>
                                      </p:cBhvr>
                                    </p:animEffect>
                                    <p:anim calcmode="lin" valueType="num">
                                      <p:cBhvr>
                                        <p:cTn id="1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1" dur="26">
                                          <p:stCondLst>
                                            <p:cond delay="650"/>
                                          </p:stCondLst>
                                        </p:cTn>
                                        <p:tgtEl>
                                          <p:spTgt spid="32"/>
                                        </p:tgtEl>
                                      </p:cBhvr>
                                      <p:to x="100000" y="60000"/>
                                    </p:animScale>
                                    <p:animScale>
                                      <p:cBhvr>
                                        <p:cTn id="22" dur="166" decel="50000">
                                          <p:stCondLst>
                                            <p:cond delay="676"/>
                                          </p:stCondLst>
                                        </p:cTn>
                                        <p:tgtEl>
                                          <p:spTgt spid="32"/>
                                        </p:tgtEl>
                                      </p:cBhvr>
                                      <p:to x="100000" y="100000"/>
                                    </p:animScale>
                                    <p:animScale>
                                      <p:cBhvr>
                                        <p:cTn id="23" dur="26">
                                          <p:stCondLst>
                                            <p:cond delay="1312"/>
                                          </p:stCondLst>
                                        </p:cTn>
                                        <p:tgtEl>
                                          <p:spTgt spid="32"/>
                                        </p:tgtEl>
                                      </p:cBhvr>
                                      <p:to x="100000" y="80000"/>
                                    </p:animScale>
                                    <p:animScale>
                                      <p:cBhvr>
                                        <p:cTn id="24" dur="166" decel="50000">
                                          <p:stCondLst>
                                            <p:cond delay="1338"/>
                                          </p:stCondLst>
                                        </p:cTn>
                                        <p:tgtEl>
                                          <p:spTgt spid="32"/>
                                        </p:tgtEl>
                                      </p:cBhvr>
                                      <p:to x="100000" y="100000"/>
                                    </p:animScale>
                                    <p:animScale>
                                      <p:cBhvr>
                                        <p:cTn id="25" dur="26">
                                          <p:stCondLst>
                                            <p:cond delay="1642"/>
                                          </p:stCondLst>
                                        </p:cTn>
                                        <p:tgtEl>
                                          <p:spTgt spid="32"/>
                                        </p:tgtEl>
                                      </p:cBhvr>
                                      <p:to x="100000" y="90000"/>
                                    </p:animScale>
                                    <p:animScale>
                                      <p:cBhvr>
                                        <p:cTn id="26" dur="166" decel="50000">
                                          <p:stCondLst>
                                            <p:cond delay="1668"/>
                                          </p:stCondLst>
                                        </p:cTn>
                                        <p:tgtEl>
                                          <p:spTgt spid="32"/>
                                        </p:tgtEl>
                                      </p:cBhvr>
                                      <p:to x="100000" y="100000"/>
                                    </p:animScale>
                                    <p:animScale>
                                      <p:cBhvr>
                                        <p:cTn id="27" dur="26">
                                          <p:stCondLst>
                                            <p:cond delay="1808"/>
                                          </p:stCondLst>
                                        </p:cTn>
                                        <p:tgtEl>
                                          <p:spTgt spid="32"/>
                                        </p:tgtEl>
                                      </p:cBhvr>
                                      <p:to x="100000" y="95000"/>
                                    </p:animScale>
                                    <p:animScale>
                                      <p:cBhvr>
                                        <p:cTn id="28" dur="166" decel="50000">
                                          <p:stCondLst>
                                            <p:cond delay="1834"/>
                                          </p:stCondLst>
                                        </p:cTn>
                                        <p:tgtEl>
                                          <p:spTgt spid="32"/>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47">
                                            <p:txEl>
                                              <p:pRg st="0" end="0"/>
                                            </p:txEl>
                                          </p:spTgt>
                                        </p:tgtEl>
                                        <p:attrNameLst>
                                          <p:attrName>style.visibility</p:attrName>
                                        </p:attrNameLst>
                                      </p:cBhvr>
                                      <p:to>
                                        <p:strVal val="visible"/>
                                      </p:to>
                                    </p:set>
                                    <p:animEffect transition="in" filter="fade">
                                      <p:cBhvr>
                                        <p:cTn id="33" dur="1000"/>
                                        <p:tgtEl>
                                          <p:spTgt spid="47">
                                            <p:txEl>
                                              <p:pRg st="0" end="0"/>
                                            </p:txEl>
                                          </p:spTgt>
                                        </p:tgtEl>
                                      </p:cBhvr>
                                    </p:animEffect>
                                    <p:anim calcmode="lin" valueType="num">
                                      <p:cBhvr>
                                        <p:cTn id="34" dur="10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47">
                                            <p:txEl>
                                              <p:pRg st="1" end="1"/>
                                            </p:txEl>
                                          </p:spTgt>
                                        </p:tgtEl>
                                        <p:attrNameLst>
                                          <p:attrName>style.visibility</p:attrName>
                                        </p:attrNameLst>
                                      </p:cBhvr>
                                      <p:to>
                                        <p:strVal val="visible"/>
                                      </p:to>
                                    </p:set>
                                    <p:animEffect transition="in" filter="fade">
                                      <p:cBhvr>
                                        <p:cTn id="40" dur="1000"/>
                                        <p:tgtEl>
                                          <p:spTgt spid="47">
                                            <p:txEl>
                                              <p:pRg st="1" end="1"/>
                                            </p:txEl>
                                          </p:spTgt>
                                        </p:tgtEl>
                                      </p:cBhvr>
                                    </p:animEffect>
                                    <p:anim calcmode="lin" valueType="num">
                                      <p:cBhvr>
                                        <p:cTn id="41" dur="1000" fill="hold"/>
                                        <p:tgtEl>
                                          <p:spTgt spid="47">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47">
                                            <p:txEl>
                                              <p:pRg st="2" end="2"/>
                                            </p:txEl>
                                          </p:spTgt>
                                        </p:tgtEl>
                                        <p:attrNameLst>
                                          <p:attrName>style.visibility</p:attrName>
                                        </p:attrNameLst>
                                      </p:cBhvr>
                                      <p:to>
                                        <p:strVal val="visible"/>
                                      </p:to>
                                    </p:set>
                                    <p:animEffect transition="in" filter="fade">
                                      <p:cBhvr>
                                        <p:cTn id="47" dur="1000"/>
                                        <p:tgtEl>
                                          <p:spTgt spid="47">
                                            <p:txEl>
                                              <p:pRg st="2" end="2"/>
                                            </p:txEl>
                                          </p:spTgt>
                                        </p:tgtEl>
                                      </p:cBhvr>
                                    </p:animEffect>
                                    <p:anim calcmode="lin" valueType="num">
                                      <p:cBhvr>
                                        <p:cTn id="48" dur="1000" fill="hold"/>
                                        <p:tgtEl>
                                          <p:spTgt spid="47">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4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19">
                                            <p:txEl>
                                              <p:pRg st="0" end="0"/>
                                            </p:txEl>
                                          </p:spTgt>
                                        </p:tgtEl>
                                        <p:attrNameLst>
                                          <p:attrName>style.visibility</p:attrName>
                                        </p:attrNameLst>
                                      </p:cBhvr>
                                      <p:to>
                                        <p:strVal val="visible"/>
                                      </p:to>
                                    </p:set>
                                    <p:animEffect transition="in" filter="fade">
                                      <p:cBhvr>
                                        <p:cTn id="54" dur="1000"/>
                                        <p:tgtEl>
                                          <p:spTgt spid="19">
                                            <p:txEl>
                                              <p:pRg st="0" end="0"/>
                                            </p:txEl>
                                          </p:spTgt>
                                        </p:tgtEl>
                                      </p:cBhvr>
                                    </p:animEffect>
                                    <p:anim calcmode="lin" valueType="num">
                                      <p:cBhvr>
                                        <p:cTn id="55"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56"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19">
                                            <p:txEl>
                                              <p:pRg st="1" end="1"/>
                                            </p:txEl>
                                          </p:spTgt>
                                        </p:tgtEl>
                                        <p:attrNameLst>
                                          <p:attrName>style.visibility</p:attrName>
                                        </p:attrNameLst>
                                      </p:cBhvr>
                                      <p:to>
                                        <p:strVal val="visible"/>
                                      </p:to>
                                    </p:set>
                                    <p:animEffect transition="in" filter="fade">
                                      <p:cBhvr>
                                        <p:cTn id="61" dur="1000"/>
                                        <p:tgtEl>
                                          <p:spTgt spid="19">
                                            <p:txEl>
                                              <p:pRg st="1" end="1"/>
                                            </p:txEl>
                                          </p:spTgt>
                                        </p:tgtEl>
                                      </p:cBhvr>
                                    </p:animEffect>
                                    <p:anim calcmode="lin" valueType="num">
                                      <p:cBhvr>
                                        <p:cTn id="62"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63"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9">
                                            <p:txEl>
                                              <p:pRg st="2" end="2"/>
                                            </p:txEl>
                                          </p:spTgt>
                                        </p:tgtEl>
                                        <p:attrNameLst>
                                          <p:attrName>style.visibility</p:attrName>
                                        </p:attrNameLst>
                                      </p:cBhvr>
                                      <p:to>
                                        <p:strVal val="visible"/>
                                      </p:to>
                                    </p:set>
                                    <p:animEffect transition="in" filter="fade">
                                      <p:cBhvr>
                                        <p:cTn id="68" dur="1000"/>
                                        <p:tgtEl>
                                          <p:spTgt spid="19">
                                            <p:txEl>
                                              <p:pRg st="2" end="2"/>
                                            </p:txEl>
                                          </p:spTgt>
                                        </p:tgtEl>
                                      </p:cBhvr>
                                    </p:animEffect>
                                    <p:anim calcmode="lin" valueType="num">
                                      <p:cBhvr>
                                        <p:cTn id="69"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70"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48">
                                            <p:txEl>
                                              <p:pRg st="0" end="0"/>
                                            </p:txEl>
                                          </p:spTgt>
                                        </p:tgtEl>
                                        <p:attrNameLst>
                                          <p:attrName>style.visibility</p:attrName>
                                        </p:attrNameLst>
                                      </p:cBhvr>
                                      <p:to>
                                        <p:strVal val="visible"/>
                                      </p:to>
                                    </p:set>
                                    <p:animEffect transition="in" filter="fade">
                                      <p:cBhvr>
                                        <p:cTn id="75" dur="1000"/>
                                        <p:tgtEl>
                                          <p:spTgt spid="48">
                                            <p:txEl>
                                              <p:pRg st="0" end="0"/>
                                            </p:txEl>
                                          </p:spTgt>
                                        </p:tgtEl>
                                      </p:cBhvr>
                                    </p:animEffect>
                                    <p:anim calcmode="lin" valueType="num">
                                      <p:cBhvr>
                                        <p:cTn id="76" dur="10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77" dur="1000" fill="hold"/>
                                        <p:tgtEl>
                                          <p:spTgt spid="4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7" presetClass="entr" presetSubtype="0" fill="hold" grpId="0" nodeType="clickEffect">
                                  <p:stCondLst>
                                    <p:cond delay="0"/>
                                  </p:stCondLst>
                                  <p:childTnLst>
                                    <p:set>
                                      <p:cBhvr>
                                        <p:cTn id="81" dur="1" fill="hold">
                                          <p:stCondLst>
                                            <p:cond delay="0"/>
                                          </p:stCondLst>
                                        </p:cTn>
                                        <p:tgtEl>
                                          <p:spTgt spid="48">
                                            <p:txEl>
                                              <p:pRg st="1" end="1"/>
                                            </p:txEl>
                                          </p:spTgt>
                                        </p:tgtEl>
                                        <p:attrNameLst>
                                          <p:attrName>style.visibility</p:attrName>
                                        </p:attrNameLst>
                                      </p:cBhvr>
                                      <p:to>
                                        <p:strVal val="visible"/>
                                      </p:to>
                                    </p:set>
                                    <p:animEffect transition="in" filter="fade">
                                      <p:cBhvr>
                                        <p:cTn id="82" dur="1000"/>
                                        <p:tgtEl>
                                          <p:spTgt spid="48">
                                            <p:txEl>
                                              <p:pRg st="1" end="1"/>
                                            </p:txEl>
                                          </p:spTgt>
                                        </p:tgtEl>
                                      </p:cBhvr>
                                    </p:animEffect>
                                    <p:anim calcmode="lin" valueType="num">
                                      <p:cBhvr>
                                        <p:cTn id="83" dur="1000" fill="hold"/>
                                        <p:tgtEl>
                                          <p:spTgt spid="48">
                                            <p:txEl>
                                              <p:pRg st="1" end="1"/>
                                            </p:txEl>
                                          </p:spTgt>
                                        </p:tgtEl>
                                        <p:attrNameLst>
                                          <p:attrName>ppt_x</p:attrName>
                                        </p:attrNameLst>
                                      </p:cBhvr>
                                      <p:tavLst>
                                        <p:tav tm="0">
                                          <p:val>
                                            <p:strVal val="#ppt_x"/>
                                          </p:val>
                                        </p:tav>
                                        <p:tav tm="100000">
                                          <p:val>
                                            <p:strVal val="#ppt_x"/>
                                          </p:val>
                                        </p:tav>
                                      </p:tavLst>
                                    </p:anim>
                                    <p:anim calcmode="lin" valueType="num">
                                      <p:cBhvr>
                                        <p:cTn id="84" dur="1000" fill="hold"/>
                                        <p:tgtEl>
                                          <p:spTgt spid="4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grpId="0" nodeType="clickEffect">
                                  <p:stCondLst>
                                    <p:cond delay="0"/>
                                  </p:stCondLst>
                                  <p:childTnLst>
                                    <p:set>
                                      <p:cBhvr>
                                        <p:cTn id="88" dur="1" fill="hold">
                                          <p:stCondLst>
                                            <p:cond delay="0"/>
                                          </p:stCondLst>
                                        </p:cTn>
                                        <p:tgtEl>
                                          <p:spTgt spid="48">
                                            <p:txEl>
                                              <p:pRg st="2" end="2"/>
                                            </p:txEl>
                                          </p:spTgt>
                                        </p:tgtEl>
                                        <p:attrNameLst>
                                          <p:attrName>style.visibility</p:attrName>
                                        </p:attrNameLst>
                                      </p:cBhvr>
                                      <p:to>
                                        <p:strVal val="visible"/>
                                      </p:to>
                                    </p:set>
                                    <p:animEffect transition="in" filter="fade">
                                      <p:cBhvr>
                                        <p:cTn id="89" dur="1000"/>
                                        <p:tgtEl>
                                          <p:spTgt spid="48">
                                            <p:txEl>
                                              <p:pRg st="2" end="2"/>
                                            </p:txEl>
                                          </p:spTgt>
                                        </p:tgtEl>
                                      </p:cBhvr>
                                    </p:animEffect>
                                    <p:anim calcmode="lin" valueType="num">
                                      <p:cBhvr>
                                        <p:cTn id="90" dur="1000" fill="hold"/>
                                        <p:tgtEl>
                                          <p:spTgt spid="48">
                                            <p:txEl>
                                              <p:pRg st="2" end="2"/>
                                            </p:txEl>
                                          </p:spTgt>
                                        </p:tgtEl>
                                        <p:attrNameLst>
                                          <p:attrName>ppt_x</p:attrName>
                                        </p:attrNameLst>
                                      </p:cBhvr>
                                      <p:tavLst>
                                        <p:tav tm="0">
                                          <p:val>
                                            <p:strVal val="#ppt_x"/>
                                          </p:val>
                                        </p:tav>
                                        <p:tav tm="100000">
                                          <p:val>
                                            <p:strVal val="#ppt_x"/>
                                          </p:val>
                                        </p:tav>
                                      </p:tavLst>
                                    </p:anim>
                                    <p:anim calcmode="lin" valueType="num">
                                      <p:cBhvr>
                                        <p:cTn id="91" dur="1000" fill="hold"/>
                                        <p:tgtEl>
                                          <p:spTgt spid="4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7" presetClass="entr" presetSubtype="0" fill="hold" grpId="0" nodeType="clickEffect">
                                  <p:stCondLst>
                                    <p:cond delay="0"/>
                                  </p:stCondLst>
                                  <p:childTnLst>
                                    <p:set>
                                      <p:cBhvr>
                                        <p:cTn id="95" dur="1" fill="hold">
                                          <p:stCondLst>
                                            <p:cond delay="0"/>
                                          </p:stCondLst>
                                        </p:cTn>
                                        <p:tgtEl>
                                          <p:spTgt spid="49">
                                            <p:txEl>
                                              <p:pRg st="0" end="0"/>
                                            </p:txEl>
                                          </p:spTgt>
                                        </p:tgtEl>
                                        <p:attrNameLst>
                                          <p:attrName>style.visibility</p:attrName>
                                        </p:attrNameLst>
                                      </p:cBhvr>
                                      <p:to>
                                        <p:strVal val="visible"/>
                                      </p:to>
                                    </p:set>
                                    <p:animEffect transition="in" filter="fade">
                                      <p:cBhvr>
                                        <p:cTn id="96" dur="1000"/>
                                        <p:tgtEl>
                                          <p:spTgt spid="49">
                                            <p:txEl>
                                              <p:pRg st="0" end="0"/>
                                            </p:txEl>
                                          </p:spTgt>
                                        </p:tgtEl>
                                      </p:cBhvr>
                                    </p:animEffect>
                                    <p:anim calcmode="lin" valueType="num">
                                      <p:cBhvr>
                                        <p:cTn id="97" dur="10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98" dur="1000" fill="hold"/>
                                        <p:tgtEl>
                                          <p:spTgt spid="4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7" presetClass="entr" presetSubtype="0" fill="hold" grpId="0" nodeType="clickEffect">
                                  <p:stCondLst>
                                    <p:cond delay="0"/>
                                  </p:stCondLst>
                                  <p:childTnLst>
                                    <p:set>
                                      <p:cBhvr>
                                        <p:cTn id="102" dur="1" fill="hold">
                                          <p:stCondLst>
                                            <p:cond delay="0"/>
                                          </p:stCondLst>
                                        </p:cTn>
                                        <p:tgtEl>
                                          <p:spTgt spid="49">
                                            <p:txEl>
                                              <p:pRg st="1" end="1"/>
                                            </p:txEl>
                                          </p:spTgt>
                                        </p:tgtEl>
                                        <p:attrNameLst>
                                          <p:attrName>style.visibility</p:attrName>
                                        </p:attrNameLst>
                                      </p:cBhvr>
                                      <p:to>
                                        <p:strVal val="visible"/>
                                      </p:to>
                                    </p:set>
                                    <p:animEffect transition="in" filter="fade">
                                      <p:cBhvr>
                                        <p:cTn id="103" dur="1000"/>
                                        <p:tgtEl>
                                          <p:spTgt spid="49">
                                            <p:txEl>
                                              <p:pRg st="1" end="1"/>
                                            </p:txEl>
                                          </p:spTgt>
                                        </p:tgtEl>
                                      </p:cBhvr>
                                    </p:animEffect>
                                    <p:anim calcmode="lin" valueType="num">
                                      <p:cBhvr>
                                        <p:cTn id="104" dur="1000" fill="hold"/>
                                        <p:tgtEl>
                                          <p:spTgt spid="49">
                                            <p:txEl>
                                              <p:pRg st="1" end="1"/>
                                            </p:txEl>
                                          </p:spTgt>
                                        </p:tgtEl>
                                        <p:attrNameLst>
                                          <p:attrName>ppt_x</p:attrName>
                                        </p:attrNameLst>
                                      </p:cBhvr>
                                      <p:tavLst>
                                        <p:tav tm="0">
                                          <p:val>
                                            <p:strVal val="#ppt_x"/>
                                          </p:val>
                                        </p:tav>
                                        <p:tav tm="100000">
                                          <p:val>
                                            <p:strVal val="#ppt_x"/>
                                          </p:val>
                                        </p:tav>
                                      </p:tavLst>
                                    </p:anim>
                                    <p:anim calcmode="lin" valueType="num">
                                      <p:cBhvr>
                                        <p:cTn id="105" dur="1000" fill="hold"/>
                                        <p:tgtEl>
                                          <p:spTgt spid="4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7" presetClass="entr" presetSubtype="0" fill="hold" grpId="0" nodeType="clickEffect">
                                  <p:stCondLst>
                                    <p:cond delay="0"/>
                                  </p:stCondLst>
                                  <p:childTnLst>
                                    <p:set>
                                      <p:cBhvr>
                                        <p:cTn id="109" dur="1" fill="hold">
                                          <p:stCondLst>
                                            <p:cond delay="0"/>
                                          </p:stCondLst>
                                        </p:cTn>
                                        <p:tgtEl>
                                          <p:spTgt spid="50">
                                            <p:txEl>
                                              <p:pRg st="0" end="0"/>
                                            </p:txEl>
                                          </p:spTgt>
                                        </p:tgtEl>
                                        <p:attrNameLst>
                                          <p:attrName>style.visibility</p:attrName>
                                        </p:attrNameLst>
                                      </p:cBhvr>
                                      <p:to>
                                        <p:strVal val="visible"/>
                                      </p:to>
                                    </p:set>
                                    <p:animEffect transition="in" filter="fade">
                                      <p:cBhvr>
                                        <p:cTn id="110" dur="1000"/>
                                        <p:tgtEl>
                                          <p:spTgt spid="50">
                                            <p:txEl>
                                              <p:pRg st="0" end="0"/>
                                            </p:txEl>
                                          </p:spTgt>
                                        </p:tgtEl>
                                      </p:cBhvr>
                                    </p:animEffect>
                                    <p:anim calcmode="lin" valueType="num">
                                      <p:cBhvr>
                                        <p:cTn id="111" dur="1000" fill="hold"/>
                                        <p:tgtEl>
                                          <p:spTgt spid="50">
                                            <p:txEl>
                                              <p:pRg st="0" end="0"/>
                                            </p:txEl>
                                          </p:spTgt>
                                        </p:tgtEl>
                                        <p:attrNameLst>
                                          <p:attrName>ppt_x</p:attrName>
                                        </p:attrNameLst>
                                      </p:cBhvr>
                                      <p:tavLst>
                                        <p:tav tm="0">
                                          <p:val>
                                            <p:strVal val="#ppt_x"/>
                                          </p:val>
                                        </p:tav>
                                        <p:tav tm="100000">
                                          <p:val>
                                            <p:strVal val="#ppt_x"/>
                                          </p:val>
                                        </p:tav>
                                      </p:tavLst>
                                    </p:anim>
                                    <p:anim calcmode="lin" valueType="num">
                                      <p:cBhvr>
                                        <p:cTn id="112" dur="1000" fill="hold"/>
                                        <p:tgtEl>
                                          <p:spTgt spid="5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7" presetClass="entr" presetSubtype="0" fill="hold" grpId="0" nodeType="clickEffect">
                                  <p:stCondLst>
                                    <p:cond delay="0"/>
                                  </p:stCondLst>
                                  <p:childTnLst>
                                    <p:set>
                                      <p:cBhvr>
                                        <p:cTn id="116" dur="1" fill="hold">
                                          <p:stCondLst>
                                            <p:cond delay="0"/>
                                          </p:stCondLst>
                                        </p:cTn>
                                        <p:tgtEl>
                                          <p:spTgt spid="50">
                                            <p:txEl>
                                              <p:pRg st="1" end="1"/>
                                            </p:txEl>
                                          </p:spTgt>
                                        </p:tgtEl>
                                        <p:attrNameLst>
                                          <p:attrName>style.visibility</p:attrName>
                                        </p:attrNameLst>
                                      </p:cBhvr>
                                      <p:to>
                                        <p:strVal val="visible"/>
                                      </p:to>
                                    </p:set>
                                    <p:animEffect transition="in" filter="fade">
                                      <p:cBhvr>
                                        <p:cTn id="117" dur="1000"/>
                                        <p:tgtEl>
                                          <p:spTgt spid="50">
                                            <p:txEl>
                                              <p:pRg st="1" end="1"/>
                                            </p:txEl>
                                          </p:spTgt>
                                        </p:tgtEl>
                                      </p:cBhvr>
                                    </p:animEffect>
                                    <p:anim calcmode="lin" valueType="num">
                                      <p:cBhvr>
                                        <p:cTn id="118" dur="1000" fill="hold"/>
                                        <p:tgtEl>
                                          <p:spTgt spid="50">
                                            <p:txEl>
                                              <p:pRg st="1" end="1"/>
                                            </p:txEl>
                                          </p:spTgt>
                                        </p:tgtEl>
                                        <p:attrNameLst>
                                          <p:attrName>ppt_x</p:attrName>
                                        </p:attrNameLst>
                                      </p:cBhvr>
                                      <p:tavLst>
                                        <p:tav tm="0">
                                          <p:val>
                                            <p:strVal val="#ppt_x"/>
                                          </p:val>
                                        </p:tav>
                                        <p:tav tm="100000">
                                          <p:val>
                                            <p:strVal val="#ppt_x"/>
                                          </p:val>
                                        </p:tav>
                                      </p:tavLst>
                                    </p:anim>
                                    <p:anim calcmode="lin" valueType="num">
                                      <p:cBhvr>
                                        <p:cTn id="119" dur="1000" fill="hold"/>
                                        <p:tgtEl>
                                          <p:spTgt spid="5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3" fill="hold" grpId="0" nodeType="clickEffect">
                                  <p:stCondLst>
                                    <p:cond delay="0"/>
                                  </p:stCondLst>
                                  <p:childTnLst>
                                    <p:set>
                                      <p:cBhvr>
                                        <p:cTn id="123" dur="1" fill="hold">
                                          <p:stCondLst>
                                            <p:cond delay="0"/>
                                          </p:stCondLst>
                                        </p:cTn>
                                        <p:tgtEl>
                                          <p:spTgt spid="18">
                                            <p:bg/>
                                          </p:spTgt>
                                        </p:tgtEl>
                                        <p:attrNameLst>
                                          <p:attrName>style.visibility</p:attrName>
                                        </p:attrNameLst>
                                      </p:cBhvr>
                                      <p:to>
                                        <p:strVal val="visible"/>
                                      </p:to>
                                    </p:set>
                                    <p:anim calcmode="lin" valueType="num">
                                      <p:cBhvr additive="base">
                                        <p:cTn id="124" dur="1000" fill="hold"/>
                                        <p:tgtEl>
                                          <p:spTgt spid="18">
                                            <p:bg/>
                                          </p:spTgt>
                                        </p:tgtEl>
                                        <p:attrNameLst>
                                          <p:attrName>ppt_x</p:attrName>
                                        </p:attrNameLst>
                                      </p:cBhvr>
                                      <p:tavLst>
                                        <p:tav tm="0">
                                          <p:val>
                                            <p:strVal val="1+#ppt_w/2"/>
                                          </p:val>
                                        </p:tav>
                                        <p:tav tm="100000">
                                          <p:val>
                                            <p:strVal val="#ppt_x"/>
                                          </p:val>
                                        </p:tav>
                                      </p:tavLst>
                                    </p:anim>
                                    <p:anim calcmode="lin" valueType="num">
                                      <p:cBhvr additive="base">
                                        <p:cTn id="125" dur="1000" fill="hold"/>
                                        <p:tgtEl>
                                          <p:spTgt spid="18">
                                            <p:bg/>
                                          </p:spTgt>
                                        </p:tgtEl>
                                        <p:attrNameLst>
                                          <p:attrName>ppt_y</p:attrName>
                                        </p:attrNameLst>
                                      </p:cBhvr>
                                      <p:tavLst>
                                        <p:tav tm="0">
                                          <p:val>
                                            <p:strVal val="0-#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3" fill="hold" grpId="0" nodeType="clickEffect">
                                  <p:stCondLst>
                                    <p:cond delay="0"/>
                                  </p:stCondLst>
                                  <p:childTnLst>
                                    <p:set>
                                      <p:cBhvr>
                                        <p:cTn id="129" dur="1" fill="hold">
                                          <p:stCondLst>
                                            <p:cond delay="0"/>
                                          </p:stCondLst>
                                        </p:cTn>
                                        <p:tgtEl>
                                          <p:spTgt spid="18">
                                            <p:txEl>
                                              <p:pRg st="0" end="0"/>
                                            </p:txEl>
                                          </p:spTgt>
                                        </p:tgtEl>
                                        <p:attrNameLst>
                                          <p:attrName>style.visibility</p:attrName>
                                        </p:attrNameLst>
                                      </p:cBhvr>
                                      <p:to>
                                        <p:strVal val="visible"/>
                                      </p:to>
                                    </p:set>
                                    <p:anim calcmode="lin" valueType="num">
                                      <p:cBhvr additive="base">
                                        <p:cTn id="130" dur="10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131" dur="100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2" presetClass="entr" presetSubtype="3" fill="hold" grpId="0" nodeType="clickEffect">
                                  <p:stCondLst>
                                    <p:cond delay="0"/>
                                  </p:stCondLst>
                                  <p:childTnLst>
                                    <p:set>
                                      <p:cBhvr>
                                        <p:cTn id="135" dur="1" fill="hold">
                                          <p:stCondLst>
                                            <p:cond delay="0"/>
                                          </p:stCondLst>
                                        </p:cTn>
                                        <p:tgtEl>
                                          <p:spTgt spid="18">
                                            <p:txEl>
                                              <p:pRg st="1" end="1"/>
                                            </p:txEl>
                                          </p:spTgt>
                                        </p:tgtEl>
                                        <p:attrNameLst>
                                          <p:attrName>style.visibility</p:attrName>
                                        </p:attrNameLst>
                                      </p:cBhvr>
                                      <p:to>
                                        <p:strVal val="visible"/>
                                      </p:to>
                                    </p:set>
                                    <p:anim calcmode="lin" valueType="num">
                                      <p:cBhvr additive="base">
                                        <p:cTn id="136" dur="1000" fill="hold"/>
                                        <p:tgtEl>
                                          <p:spTgt spid="18">
                                            <p:txEl>
                                              <p:pRg st="1" end="1"/>
                                            </p:txEl>
                                          </p:spTgt>
                                        </p:tgtEl>
                                        <p:attrNameLst>
                                          <p:attrName>ppt_x</p:attrName>
                                        </p:attrNameLst>
                                      </p:cBhvr>
                                      <p:tavLst>
                                        <p:tav tm="0">
                                          <p:val>
                                            <p:strVal val="1+#ppt_w/2"/>
                                          </p:val>
                                        </p:tav>
                                        <p:tav tm="100000">
                                          <p:val>
                                            <p:strVal val="#ppt_x"/>
                                          </p:val>
                                        </p:tav>
                                      </p:tavLst>
                                    </p:anim>
                                    <p:anim calcmode="lin" valueType="num">
                                      <p:cBhvr additive="base">
                                        <p:cTn id="137" dur="1000" fill="hold"/>
                                        <p:tgtEl>
                                          <p:spTgt spid="18">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6" presetClass="entr" presetSubtype="0" fill="hold" nodeType="clickEffect">
                                  <p:stCondLst>
                                    <p:cond delay="0"/>
                                  </p:stCondLst>
                                  <p:childTnLst>
                                    <p:set>
                                      <p:cBhvr>
                                        <p:cTn id="141" dur="1" fill="hold">
                                          <p:stCondLst>
                                            <p:cond delay="0"/>
                                          </p:stCondLst>
                                        </p:cTn>
                                        <p:tgtEl>
                                          <p:spTgt spid="4"/>
                                        </p:tgtEl>
                                        <p:attrNameLst>
                                          <p:attrName>style.visibility</p:attrName>
                                        </p:attrNameLst>
                                      </p:cBhvr>
                                      <p:to>
                                        <p:strVal val="visible"/>
                                      </p:to>
                                    </p:set>
                                    <p:animEffect transition="in" filter="wipe(down)">
                                      <p:cBhvr>
                                        <p:cTn id="142" dur="580">
                                          <p:stCondLst>
                                            <p:cond delay="0"/>
                                          </p:stCondLst>
                                        </p:cTn>
                                        <p:tgtEl>
                                          <p:spTgt spid="4"/>
                                        </p:tgtEl>
                                      </p:cBhvr>
                                    </p:animEffect>
                                    <p:anim calcmode="lin" valueType="num">
                                      <p:cBhvr>
                                        <p:cTn id="14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4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4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48" dur="26">
                                          <p:stCondLst>
                                            <p:cond delay="650"/>
                                          </p:stCondLst>
                                        </p:cTn>
                                        <p:tgtEl>
                                          <p:spTgt spid="4"/>
                                        </p:tgtEl>
                                      </p:cBhvr>
                                      <p:to x="100000" y="60000"/>
                                    </p:animScale>
                                    <p:animScale>
                                      <p:cBhvr>
                                        <p:cTn id="149" dur="166" decel="50000">
                                          <p:stCondLst>
                                            <p:cond delay="676"/>
                                          </p:stCondLst>
                                        </p:cTn>
                                        <p:tgtEl>
                                          <p:spTgt spid="4"/>
                                        </p:tgtEl>
                                      </p:cBhvr>
                                      <p:to x="100000" y="100000"/>
                                    </p:animScale>
                                    <p:animScale>
                                      <p:cBhvr>
                                        <p:cTn id="150" dur="26">
                                          <p:stCondLst>
                                            <p:cond delay="1312"/>
                                          </p:stCondLst>
                                        </p:cTn>
                                        <p:tgtEl>
                                          <p:spTgt spid="4"/>
                                        </p:tgtEl>
                                      </p:cBhvr>
                                      <p:to x="100000" y="80000"/>
                                    </p:animScale>
                                    <p:animScale>
                                      <p:cBhvr>
                                        <p:cTn id="151" dur="166" decel="50000">
                                          <p:stCondLst>
                                            <p:cond delay="1338"/>
                                          </p:stCondLst>
                                        </p:cTn>
                                        <p:tgtEl>
                                          <p:spTgt spid="4"/>
                                        </p:tgtEl>
                                      </p:cBhvr>
                                      <p:to x="100000" y="100000"/>
                                    </p:animScale>
                                    <p:animScale>
                                      <p:cBhvr>
                                        <p:cTn id="152" dur="26">
                                          <p:stCondLst>
                                            <p:cond delay="1642"/>
                                          </p:stCondLst>
                                        </p:cTn>
                                        <p:tgtEl>
                                          <p:spTgt spid="4"/>
                                        </p:tgtEl>
                                      </p:cBhvr>
                                      <p:to x="100000" y="90000"/>
                                    </p:animScale>
                                    <p:animScale>
                                      <p:cBhvr>
                                        <p:cTn id="153" dur="166" decel="50000">
                                          <p:stCondLst>
                                            <p:cond delay="1668"/>
                                          </p:stCondLst>
                                        </p:cTn>
                                        <p:tgtEl>
                                          <p:spTgt spid="4"/>
                                        </p:tgtEl>
                                      </p:cBhvr>
                                      <p:to x="100000" y="100000"/>
                                    </p:animScale>
                                    <p:animScale>
                                      <p:cBhvr>
                                        <p:cTn id="154" dur="26">
                                          <p:stCondLst>
                                            <p:cond delay="1808"/>
                                          </p:stCondLst>
                                        </p:cTn>
                                        <p:tgtEl>
                                          <p:spTgt spid="4"/>
                                        </p:tgtEl>
                                      </p:cBhvr>
                                      <p:to x="100000" y="95000"/>
                                    </p:animScale>
                                    <p:animScale>
                                      <p:cBhvr>
                                        <p:cTn id="155" dur="166" decel="50000">
                                          <p:stCondLst>
                                            <p:cond delay="1834"/>
                                          </p:stCondLst>
                                        </p:cTn>
                                        <p:tgtEl>
                                          <p:spTgt spid="4"/>
                                        </p:tgtEl>
                                      </p:cBhvr>
                                      <p:to x="100000" y="100000"/>
                                    </p:animScale>
                                  </p:childTnLst>
                                </p:cTn>
                              </p:par>
                            </p:childTnLst>
                          </p:cTn>
                        </p:par>
                      </p:childTnLst>
                    </p:cTn>
                  </p:par>
                  <p:par>
                    <p:cTn id="156" fill="hold">
                      <p:stCondLst>
                        <p:cond delay="indefinite"/>
                      </p:stCondLst>
                      <p:childTnLst>
                        <p:par>
                          <p:cTn id="157" fill="hold">
                            <p:stCondLst>
                              <p:cond delay="0"/>
                            </p:stCondLst>
                            <p:childTnLst>
                              <p:par>
                                <p:cTn id="158" presetID="45" presetClass="entr" presetSubtype="0" fill="hold" nodeType="clickEffect">
                                  <p:stCondLst>
                                    <p:cond delay="0"/>
                                  </p:stCondLst>
                                  <p:childTnLst>
                                    <p:set>
                                      <p:cBhvr>
                                        <p:cTn id="159" dur="1" fill="hold">
                                          <p:stCondLst>
                                            <p:cond delay="0"/>
                                          </p:stCondLst>
                                        </p:cTn>
                                        <p:tgtEl>
                                          <p:spTgt spid="11"/>
                                        </p:tgtEl>
                                        <p:attrNameLst>
                                          <p:attrName>style.visibility</p:attrName>
                                        </p:attrNameLst>
                                      </p:cBhvr>
                                      <p:to>
                                        <p:strVal val="visible"/>
                                      </p:to>
                                    </p:set>
                                    <p:animEffect transition="in" filter="fade">
                                      <p:cBhvr>
                                        <p:cTn id="160" dur="2000"/>
                                        <p:tgtEl>
                                          <p:spTgt spid="11"/>
                                        </p:tgtEl>
                                      </p:cBhvr>
                                    </p:animEffect>
                                    <p:anim calcmode="lin" valueType="num">
                                      <p:cBhvr>
                                        <p:cTn id="161" dur="2000" fill="hold"/>
                                        <p:tgtEl>
                                          <p:spTgt spid="11"/>
                                        </p:tgtEl>
                                        <p:attrNameLst>
                                          <p:attrName>ppt_w</p:attrName>
                                        </p:attrNameLst>
                                      </p:cBhvr>
                                      <p:tavLst>
                                        <p:tav tm="0" fmla="#ppt_w*sin(2.5*pi*$)">
                                          <p:val>
                                            <p:fltVal val="0"/>
                                          </p:val>
                                        </p:tav>
                                        <p:tav tm="100000">
                                          <p:val>
                                            <p:fltVal val="1"/>
                                          </p:val>
                                        </p:tav>
                                      </p:tavLst>
                                    </p:anim>
                                    <p:anim calcmode="lin" valueType="num">
                                      <p:cBhvr>
                                        <p:cTn id="162"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animBg="1"/>
      <p:bldP spid="3" grpId="0"/>
      <p:bldP spid="47" grpId="0" build="p"/>
      <p:bldP spid="48" grpId="0" build="p"/>
      <p:bldP spid="49" grpId="0" build="p"/>
      <p:bldP spid="50" grpId="0" build="p"/>
      <p:bldP spid="32" grpId="0"/>
      <p:bldP spid="1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81BCB-24EB-4CF1-A97B-C05A2DF89144}"/>
              </a:ext>
            </a:extLst>
          </p:cNvPr>
          <p:cNvSpPr>
            <a:spLocks noGrp="1"/>
          </p:cNvSpPr>
          <p:nvPr>
            <p:ph type="title"/>
          </p:nvPr>
        </p:nvSpPr>
        <p:spPr>
          <a:xfrm>
            <a:off x="64726" y="96853"/>
            <a:ext cx="9014547" cy="602686"/>
          </a:xfrm>
        </p:spPr>
        <p:txBody>
          <a:bodyPr spcFirstLastPara="1" vert="horz" wrap="square" lIns="68580" tIns="34290" rIns="68580" bIns="34290" rtlCol="0" anchor="b" anchorCtr="0">
            <a:noAutofit/>
          </a:bodyPr>
          <a:lstStyle/>
          <a:p>
            <a:pPr algn="ctr" defTabSz="685800">
              <a:lnSpc>
                <a:spcPct val="90000"/>
              </a:lnSpc>
            </a:pPr>
            <a:r>
              <a:rPr lang="en-US" sz="3300" b="1" kern="1200" dirty="0">
                <a:solidFill>
                  <a:schemeClr val="accent3"/>
                </a:solidFill>
                <a:latin typeface="+mj-lt"/>
                <a:ea typeface="+mj-ea"/>
                <a:cs typeface="+mj-cs"/>
              </a:rPr>
              <a:t>HMIS Work Readiness Assessment Example</a:t>
            </a:r>
            <a:endParaRPr lang="en-US" sz="3300" b="1" kern="1200" dirty="0">
              <a:solidFill>
                <a:schemeClr val="accent3"/>
              </a:solidFill>
              <a:latin typeface="+mj-lt"/>
            </a:endParaRPr>
          </a:p>
        </p:txBody>
      </p:sp>
      <p:pic>
        <p:nvPicPr>
          <p:cNvPr id="27" name="Google Shape;284;p35">
            <a:extLst>
              <a:ext uri="{FF2B5EF4-FFF2-40B4-BE49-F238E27FC236}">
                <a16:creationId xmlns:a16="http://schemas.microsoft.com/office/drawing/2014/main" id="{80E8A8B2-0E85-4E79-B6E7-8FBAD3FFAC91}"/>
              </a:ext>
            </a:extLst>
          </p:cNvPr>
          <p:cNvPicPr preferRelativeResize="0"/>
          <p:nvPr/>
        </p:nvPicPr>
        <p:blipFill>
          <a:blip r:embed="rId2">
            <a:alphaModFix/>
          </a:blip>
          <a:stretch>
            <a:fillRect/>
          </a:stretch>
        </p:blipFill>
        <p:spPr>
          <a:xfrm>
            <a:off x="117339" y="1101112"/>
            <a:ext cx="4508667" cy="1381493"/>
          </a:xfrm>
          <a:prstGeom prst="rect">
            <a:avLst/>
          </a:prstGeom>
          <a:noFill/>
          <a:ln>
            <a:noFill/>
          </a:ln>
        </p:spPr>
      </p:pic>
      <p:pic>
        <p:nvPicPr>
          <p:cNvPr id="4" name="Picture 3">
            <a:extLst>
              <a:ext uri="{FF2B5EF4-FFF2-40B4-BE49-F238E27FC236}">
                <a16:creationId xmlns:a16="http://schemas.microsoft.com/office/drawing/2014/main" id="{E6716C83-1267-4F12-B8F4-D59DE7C7EA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0949" y="2559233"/>
            <a:ext cx="2049782" cy="2430270"/>
          </a:xfrm>
          <a:prstGeom prst="rect">
            <a:avLst/>
          </a:prstGeom>
          <a:ln>
            <a:solidFill>
              <a:schemeClr val="accent1">
                <a:lumMod val="75000"/>
              </a:schemeClr>
            </a:solidFill>
          </a:ln>
        </p:spPr>
      </p:pic>
      <p:cxnSp>
        <p:nvCxnSpPr>
          <p:cNvPr id="12" name="Straight Connector 11">
            <a:extLst>
              <a:ext uri="{FF2B5EF4-FFF2-40B4-BE49-F238E27FC236}">
                <a16:creationId xmlns:a16="http://schemas.microsoft.com/office/drawing/2014/main" id="{D6693B0A-C73F-49D0-88D4-9540E89F069F}"/>
              </a:ext>
            </a:extLst>
          </p:cNvPr>
          <p:cNvCxnSpPr>
            <a:cxnSpLocks/>
          </p:cNvCxnSpPr>
          <p:nvPr/>
        </p:nvCxnSpPr>
        <p:spPr>
          <a:xfrm>
            <a:off x="4762751" y="813817"/>
            <a:ext cx="0" cy="4280669"/>
          </a:xfrm>
          <a:prstGeom prst="line">
            <a:avLst/>
          </a:prstGeom>
          <a:ln w="76200"/>
        </p:spPr>
        <p:style>
          <a:lnRef idx="3">
            <a:schemeClr val="accent1"/>
          </a:lnRef>
          <a:fillRef idx="0">
            <a:schemeClr val="accent1"/>
          </a:fillRef>
          <a:effectRef idx="2">
            <a:schemeClr val="accent1"/>
          </a:effectRef>
          <a:fontRef idx="minor">
            <a:schemeClr val="tx1"/>
          </a:fontRef>
        </p:style>
      </p:cxnSp>
      <p:sp>
        <p:nvSpPr>
          <p:cNvPr id="8" name="TextBox 7">
            <a:extLst>
              <a:ext uri="{FF2B5EF4-FFF2-40B4-BE49-F238E27FC236}">
                <a16:creationId xmlns:a16="http://schemas.microsoft.com/office/drawing/2014/main" id="{26DA41C9-9A7B-45B5-B8F5-16418E9522AE}"/>
              </a:ext>
            </a:extLst>
          </p:cNvPr>
          <p:cNvSpPr txBox="1"/>
          <p:nvPr/>
        </p:nvSpPr>
        <p:spPr>
          <a:xfrm>
            <a:off x="519585" y="684781"/>
            <a:ext cx="3702164" cy="369332"/>
          </a:xfrm>
          <a:prstGeom prst="rect">
            <a:avLst/>
          </a:prstGeom>
          <a:noFill/>
        </p:spPr>
        <p:txBody>
          <a:bodyPr wrap="square" rtlCol="0">
            <a:spAutoFit/>
          </a:bodyPr>
          <a:lstStyle/>
          <a:p>
            <a:r>
              <a:rPr lang="en-US" sz="1800" dirty="0">
                <a:solidFill>
                  <a:schemeClr val="accent5"/>
                </a:solidFill>
              </a:rPr>
              <a:t>All CoC Housing/Service Agencies</a:t>
            </a:r>
          </a:p>
        </p:txBody>
      </p:sp>
      <p:sp>
        <p:nvSpPr>
          <p:cNvPr id="35" name="TextBox 34">
            <a:extLst>
              <a:ext uri="{FF2B5EF4-FFF2-40B4-BE49-F238E27FC236}">
                <a16:creationId xmlns:a16="http://schemas.microsoft.com/office/drawing/2014/main" id="{879855A1-E654-4C93-86F7-D92195626489}"/>
              </a:ext>
            </a:extLst>
          </p:cNvPr>
          <p:cNvSpPr txBox="1"/>
          <p:nvPr/>
        </p:nvSpPr>
        <p:spPr>
          <a:xfrm>
            <a:off x="5136315" y="651314"/>
            <a:ext cx="3702159" cy="369332"/>
          </a:xfrm>
          <a:prstGeom prst="rect">
            <a:avLst/>
          </a:prstGeom>
          <a:noFill/>
        </p:spPr>
        <p:txBody>
          <a:bodyPr wrap="square" rtlCol="0">
            <a:spAutoFit/>
          </a:bodyPr>
          <a:lstStyle/>
          <a:p>
            <a:r>
              <a:rPr lang="en-US" sz="1800" dirty="0">
                <a:solidFill>
                  <a:schemeClr val="accent5"/>
                </a:solidFill>
              </a:rPr>
              <a:t>Workforce Service Agencies Only</a:t>
            </a:r>
          </a:p>
        </p:txBody>
      </p:sp>
      <p:graphicFrame>
        <p:nvGraphicFramePr>
          <p:cNvPr id="36" name="Diagram 35">
            <a:extLst>
              <a:ext uri="{FF2B5EF4-FFF2-40B4-BE49-F238E27FC236}">
                <a16:creationId xmlns:a16="http://schemas.microsoft.com/office/drawing/2014/main" id="{8725EC0D-0CAA-44C5-B4CE-56871D0EBBEB}"/>
              </a:ext>
            </a:extLst>
          </p:cNvPr>
          <p:cNvGraphicFramePr/>
          <p:nvPr>
            <p:extLst>
              <p:ext uri="{D42A27DB-BD31-4B8C-83A1-F6EECF244321}">
                <p14:modId xmlns:p14="http://schemas.microsoft.com/office/powerpoint/2010/main" val="1343450547"/>
              </p:ext>
            </p:extLst>
          </p:nvPr>
        </p:nvGraphicFramePr>
        <p:xfrm>
          <a:off x="117339" y="2660895"/>
          <a:ext cx="2253328" cy="21566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3" name="Group 2">
            <a:extLst>
              <a:ext uri="{FF2B5EF4-FFF2-40B4-BE49-F238E27FC236}">
                <a16:creationId xmlns:a16="http://schemas.microsoft.com/office/drawing/2014/main" id="{4E4420A2-A9D6-405C-B502-C861996AC1A5}"/>
              </a:ext>
            </a:extLst>
          </p:cNvPr>
          <p:cNvGrpSpPr/>
          <p:nvPr/>
        </p:nvGrpSpPr>
        <p:grpSpPr>
          <a:xfrm>
            <a:off x="5004048" y="1098123"/>
            <a:ext cx="3834426" cy="3903897"/>
            <a:chOff x="6670476" y="1464164"/>
            <a:chExt cx="5112568" cy="5205196"/>
          </a:xfrm>
        </p:grpSpPr>
        <p:pic>
          <p:nvPicPr>
            <p:cNvPr id="34" name="Google Shape;293;p36">
              <a:extLst>
                <a:ext uri="{FF2B5EF4-FFF2-40B4-BE49-F238E27FC236}">
                  <a16:creationId xmlns:a16="http://schemas.microsoft.com/office/drawing/2014/main" id="{61F6B137-3B9D-4B86-A358-EC8AA39CE9DE}"/>
                </a:ext>
              </a:extLst>
            </p:cNvPr>
            <p:cNvPicPr preferRelativeResize="0"/>
            <p:nvPr/>
          </p:nvPicPr>
          <p:blipFill>
            <a:blip r:embed="rId9">
              <a:alphaModFix/>
            </a:blip>
            <a:stretch>
              <a:fillRect/>
            </a:stretch>
          </p:blipFill>
          <p:spPr>
            <a:xfrm>
              <a:off x="6670476" y="1464164"/>
              <a:ext cx="5112568" cy="5205196"/>
            </a:xfrm>
            <a:prstGeom prst="rect">
              <a:avLst/>
            </a:prstGeom>
            <a:noFill/>
            <a:ln w="38100" cap="flat" cmpd="sng">
              <a:solidFill>
                <a:srgbClr val="666666"/>
              </a:solidFill>
              <a:prstDash val="solid"/>
              <a:round/>
              <a:headEnd type="none" w="sm" len="sm"/>
              <a:tailEnd type="none" w="sm" len="sm"/>
            </a:ln>
          </p:spPr>
        </p:pic>
        <p:sp>
          <p:nvSpPr>
            <p:cNvPr id="37" name="TextBox 36">
              <a:extLst>
                <a:ext uri="{FF2B5EF4-FFF2-40B4-BE49-F238E27FC236}">
                  <a16:creationId xmlns:a16="http://schemas.microsoft.com/office/drawing/2014/main" id="{D87103B6-B937-45B6-B85B-B554A84001C1}"/>
                </a:ext>
              </a:extLst>
            </p:cNvPr>
            <p:cNvSpPr txBox="1"/>
            <p:nvPr/>
          </p:nvSpPr>
          <p:spPr>
            <a:xfrm>
              <a:off x="8870599" y="4231135"/>
              <a:ext cx="2503140" cy="369332"/>
            </a:xfrm>
            <a:prstGeom prst="rect">
              <a:avLst/>
            </a:prstGeom>
            <a:solidFill>
              <a:schemeClr val="accent1">
                <a:lumMod val="40000"/>
                <a:lumOff val="60000"/>
              </a:schemeClr>
            </a:solidFill>
          </p:spPr>
          <p:txBody>
            <a:bodyPr wrap="square" rtlCol="0">
              <a:spAutoFit/>
            </a:bodyPr>
            <a:lstStyle/>
            <a:p>
              <a:pPr algn="ctr"/>
              <a:r>
                <a:rPr lang="en-US" sz="1200" dirty="0">
                  <a:hlinkClick r:id="rId10"/>
                </a:rPr>
                <a:t>PDF Sample of a WRA</a:t>
              </a:r>
              <a:endParaRPr lang="en-US" sz="1200" dirty="0"/>
            </a:p>
          </p:txBody>
        </p:sp>
      </p:grpSp>
      <p:sp>
        <p:nvSpPr>
          <p:cNvPr id="5" name="Arrow: Right 4">
            <a:extLst>
              <a:ext uri="{FF2B5EF4-FFF2-40B4-BE49-F238E27FC236}">
                <a16:creationId xmlns:a16="http://schemas.microsoft.com/office/drawing/2014/main" id="{D0AE3C03-E013-4293-8B0A-DFD20686E37F}"/>
              </a:ext>
            </a:extLst>
          </p:cNvPr>
          <p:cNvSpPr/>
          <p:nvPr/>
        </p:nvSpPr>
        <p:spPr>
          <a:xfrm>
            <a:off x="4210045" y="1555066"/>
            <a:ext cx="1114769" cy="324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Arrow: Left 5">
            <a:extLst>
              <a:ext uri="{FF2B5EF4-FFF2-40B4-BE49-F238E27FC236}">
                <a16:creationId xmlns:a16="http://schemas.microsoft.com/office/drawing/2014/main" id="{79761478-FBC1-461B-8D58-3746760FC8BC}"/>
              </a:ext>
            </a:extLst>
          </p:cNvPr>
          <p:cNvSpPr/>
          <p:nvPr/>
        </p:nvSpPr>
        <p:spPr>
          <a:xfrm>
            <a:off x="4238710" y="2849315"/>
            <a:ext cx="995651" cy="3240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9433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out)">
                                      <p:cBhvr>
                                        <p:cTn id="7" dur="1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0-#ppt_w/2"/>
                                          </p:val>
                                        </p:tav>
                                        <p:tav tm="100000">
                                          <p:val>
                                            <p:strVal val="#ppt_x"/>
                                          </p:val>
                                        </p:tav>
                                      </p:tavLst>
                                    </p:anim>
                                    <p:anim calcmode="lin" valueType="num">
                                      <p:cBhvr additive="base">
                                        <p:cTn id="13" dur="7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1+#ppt_w/2"/>
                                          </p:val>
                                        </p:tav>
                                        <p:tav tm="100000">
                                          <p:val>
                                            <p:strVal val="#ppt_x"/>
                                          </p:val>
                                        </p:tav>
                                      </p:tavLst>
                                    </p:anim>
                                    <p:anim calcmode="lin" valueType="num">
                                      <p:cBhvr additive="base">
                                        <p:cTn id="24" dur="75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1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36">
                                            <p:graphicEl>
                                              <a:dgm id="{4C58130E-98A5-446B-9E05-125268FCE9D7}"/>
                                            </p:graphicEl>
                                          </p:spTgt>
                                        </p:tgtEl>
                                        <p:attrNameLst>
                                          <p:attrName>style.visibility</p:attrName>
                                        </p:attrNameLst>
                                      </p:cBhvr>
                                      <p:to>
                                        <p:strVal val="visible"/>
                                      </p:to>
                                    </p:set>
                                    <p:anim calcmode="lin" valueType="num">
                                      <p:cBhvr>
                                        <p:cTn id="34" dur="1500" fill="hold"/>
                                        <p:tgtEl>
                                          <p:spTgt spid="36">
                                            <p:graphicEl>
                                              <a:dgm id="{4C58130E-98A5-446B-9E05-125268FCE9D7}"/>
                                            </p:graphicEl>
                                          </p:spTgt>
                                        </p:tgtEl>
                                        <p:attrNameLst>
                                          <p:attrName>ppt_w</p:attrName>
                                        </p:attrNameLst>
                                      </p:cBhvr>
                                      <p:tavLst>
                                        <p:tav tm="0">
                                          <p:val>
                                            <p:fltVal val="0"/>
                                          </p:val>
                                        </p:tav>
                                        <p:tav tm="100000">
                                          <p:val>
                                            <p:strVal val="#ppt_w"/>
                                          </p:val>
                                        </p:tav>
                                      </p:tavLst>
                                    </p:anim>
                                    <p:anim calcmode="lin" valueType="num">
                                      <p:cBhvr>
                                        <p:cTn id="35" dur="1500" fill="hold"/>
                                        <p:tgtEl>
                                          <p:spTgt spid="36">
                                            <p:graphicEl>
                                              <a:dgm id="{4C58130E-98A5-446B-9E05-125268FCE9D7}"/>
                                            </p:graphicEl>
                                          </p:spTgt>
                                        </p:tgtEl>
                                        <p:attrNameLst>
                                          <p:attrName>ppt_h</p:attrName>
                                        </p:attrNameLst>
                                      </p:cBhvr>
                                      <p:tavLst>
                                        <p:tav tm="0">
                                          <p:val>
                                            <p:fltVal val="0"/>
                                          </p:val>
                                        </p:tav>
                                        <p:tav tm="100000">
                                          <p:val>
                                            <p:strVal val="#ppt_h"/>
                                          </p:val>
                                        </p:tav>
                                      </p:tavLst>
                                    </p:anim>
                                    <p:anim calcmode="lin" valueType="num">
                                      <p:cBhvr>
                                        <p:cTn id="36" dur="1500" fill="hold"/>
                                        <p:tgtEl>
                                          <p:spTgt spid="36">
                                            <p:graphicEl>
                                              <a:dgm id="{4C58130E-98A5-446B-9E05-125268FCE9D7}"/>
                                            </p:graphicEl>
                                          </p:spTgt>
                                        </p:tgtEl>
                                        <p:attrNameLst>
                                          <p:attrName>style.rotation</p:attrName>
                                        </p:attrNameLst>
                                      </p:cBhvr>
                                      <p:tavLst>
                                        <p:tav tm="0">
                                          <p:val>
                                            <p:fltVal val="90"/>
                                          </p:val>
                                        </p:tav>
                                        <p:tav tm="100000">
                                          <p:val>
                                            <p:fltVal val="0"/>
                                          </p:val>
                                        </p:tav>
                                      </p:tavLst>
                                    </p:anim>
                                    <p:animEffect transition="in" filter="fade">
                                      <p:cBhvr>
                                        <p:cTn id="37" dur="1500"/>
                                        <p:tgtEl>
                                          <p:spTgt spid="36">
                                            <p:graphicEl>
                                              <a:dgm id="{4C58130E-98A5-446B-9E05-125268FCE9D7}"/>
                                            </p:graphicEl>
                                          </p:spTgt>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36">
                                            <p:graphicEl>
                                              <a:dgm id="{AEFDFE45-31A9-4863-9E60-108505229CE2}"/>
                                            </p:graphicEl>
                                          </p:spTgt>
                                        </p:tgtEl>
                                        <p:attrNameLst>
                                          <p:attrName>style.visibility</p:attrName>
                                        </p:attrNameLst>
                                      </p:cBhvr>
                                      <p:to>
                                        <p:strVal val="visible"/>
                                      </p:to>
                                    </p:set>
                                    <p:anim calcmode="lin" valueType="num">
                                      <p:cBhvr>
                                        <p:cTn id="40" dur="1500" fill="hold"/>
                                        <p:tgtEl>
                                          <p:spTgt spid="36">
                                            <p:graphicEl>
                                              <a:dgm id="{AEFDFE45-31A9-4863-9E60-108505229CE2}"/>
                                            </p:graphicEl>
                                          </p:spTgt>
                                        </p:tgtEl>
                                        <p:attrNameLst>
                                          <p:attrName>ppt_w</p:attrName>
                                        </p:attrNameLst>
                                      </p:cBhvr>
                                      <p:tavLst>
                                        <p:tav tm="0">
                                          <p:val>
                                            <p:fltVal val="0"/>
                                          </p:val>
                                        </p:tav>
                                        <p:tav tm="100000">
                                          <p:val>
                                            <p:strVal val="#ppt_w"/>
                                          </p:val>
                                        </p:tav>
                                      </p:tavLst>
                                    </p:anim>
                                    <p:anim calcmode="lin" valueType="num">
                                      <p:cBhvr>
                                        <p:cTn id="41" dur="1500" fill="hold"/>
                                        <p:tgtEl>
                                          <p:spTgt spid="36">
                                            <p:graphicEl>
                                              <a:dgm id="{AEFDFE45-31A9-4863-9E60-108505229CE2}"/>
                                            </p:graphicEl>
                                          </p:spTgt>
                                        </p:tgtEl>
                                        <p:attrNameLst>
                                          <p:attrName>ppt_h</p:attrName>
                                        </p:attrNameLst>
                                      </p:cBhvr>
                                      <p:tavLst>
                                        <p:tav tm="0">
                                          <p:val>
                                            <p:fltVal val="0"/>
                                          </p:val>
                                        </p:tav>
                                        <p:tav tm="100000">
                                          <p:val>
                                            <p:strVal val="#ppt_h"/>
                                          </p:val>
                                        </p:tav>
                                      </p:tavLst>
                                    </p:anim>
                                    <p:anim calcmode="lin" valueType="num">
                                      <p:cBhvr>
                                        <p:cTn id="42" dur="1500" fill="hold"/>
                                        <p:tgtEl>
                                          <p:spTgt spid="36">
                                            <p:graphicEl>
                                              <a:dgm id="{AEFDFE45-31A9-4863-9E60-108505229CE2}"/>
                                            </p:graphicEl>
                                          </p:spTgt>
                                        </p:tgtEl>
                                        <p:attrNameLst>
                                          <p:attrName>style.rotation</p:attrName>
                                        </p:attrNameLst>
                                      </p:cBhvr>
                                      <p:tavLst>
                                        <p:tav tm="0">
                                          <p:val>
                                            <p:fltVal val="90"/>
                                          </p:val>
                                        </p:tav>
                                        <p:tav tm="100000">
                                          <p:val>
                                            <p:fltVal val="0"/>
                                          </p:val>
                                        </p:tav>
                                      </p:tavLst>
                                    </p:anim>
                                    <p:animEffect transition="in" filter="fade">
                                      <p:cBhvr>
                                        <p:cTn id="43" dur="1500"/>
                                        <p:tgtEl>
                                          <p:spTgt spid="36">
                                            <p:graphicEl>
                                              <a:dgm id="{AEFDFE45-31A9-4863-9E60-108505229CE2}"/>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36">
                                            <p:graphicEl>
                                              <a:dgm id="{8DFBFC53-9E29-418A-BE97-38ADC6124D79}"/>
                                            </p:graphicEl>
                                          </p:spTgt>
                                        </p:tgtEl>
                                        <p:attrNameLst>
                                          <p:attrName>style.visibility</p:attrName>
                                        </p:attrNameLst>
                                      </p:cBhvr>
                                      <p:to>
                                        <p:strVal val="visible"/>
                                      </p:to>
                                    </p:set>
                                    <p:anim calcmode="lin" valueType="num">
                                      <p:cBhvr>
                                        <p:cTn id="48" dur="1500" fill="hold"/>
                                        <p:tgtEl>
                                          <p:spTgt spid="36">
                                            <p:graphicEl>
                                              <a:dgm id="{8DFBFC53-9E29-418A-BE97-38ADC6124D79}"/>
                                            </p:graphicEl>
                                          </p:spTgt>
                                        </p:tgtEl>
                                        <p:attrNameLst>
                                          <p:attrName>ppt_w</p:attrName>
                                        </p:attrNameLst>
                                      </p:cBhvr>
                                      <p:tavLst>
                                        <p:tav tm="0">
                                          <p:val>
                                            <p:fltVal val="0"/>
                                          </p:val>
                                        </p:tav>
                                        <p:tav tm="100000">
                                          <p:val>
                                            <p:strVal val="#ppt_w"/>
                                          </p:val>
                                        </p:tav>
                                      </p:tavLst>
                                    </p:anim>
                                    <p:anim calcmode="lin" valueType="num">
                                      <p:cBhvr>
                                        <p:cTn id="49" dur="1500" fill="hold"/>
                                        <p:tgtEl>
                                          <p:spTgt spid="36">
                                            <p:graphicEl>
                                              <a:dgm id="{8DFBFC53-9E29-418A-BE97-38ADC6124D79}"/>
                                            </p:graphicEl>
                                          </p:spTgt>
                                        </p:tgtEl>
                                        <p:attrNameLst>
                                          <p:attrName>ppt_h</p:attrName>
                                        </p:attrNameLst>
                                      </p:cBhvr>
                                      <p:tavLst>
                                        <p:tav tm="0">
                                          <p:val>
                                            <p:fltVal val="0"/>
                                          </p:val>
                                        </p:tav>
                                        <p:tav tm="100000">
                                          <p:val>
                                            <p:strVal val="#ppt_h"/>
                                          </p:val>
                                        </p:tav>
                                      </p:tavLst>
                                    </p:anim>
                                    <p:anim calcmode="lin" valueType="num">
                                      <p:cBhvr>
                                        <p:cTn id="50" dur="1500" fill="hold"/>
                                        <p:tgtEl>
                                          <p:spTgt spid="36">
                                            <p:graphicEl>
                                              <a:dgm id="{8DFBFC53-9E29-418A-BE97-38ADC6124D79}"/>
                                            </p:graphicEl>
                                          </p:spTgt>
                                        </p:tgtEl>
                                        <p:attrNameLst>
                                          <p:attrName>style.rotation</p:attrName>
                                        </p:attrNameLst>
                                      </p:cBhvr>
                                      <p:tavLst>
                                        <p:tav tm="0">
                                          <p:val>
                                            <p:fltVal val="90"/>
                                          </p:val>
                                        </p:tav>
                                        <p:tav tm="100000">
                                          <p:val>
                                            <p:fltVal val="0"/>
                                          </p:val>
                                        </p:tav>
                                      </p:tavLst>
                                    </p:anim>
                                    <p:animEffect transition="in" filter="fade">
                                      <p:cBhvr>
                                        <p:cTn id="51" dur="1500"/>
                                        <p:tgtEl>
                                          <p:spTgt spid="36">
                                            <p:graphicEl>
                                              <a:dgm id="{8DFBFC53-9E29-418A-BE97-38ADC6124D79}"/>
                                            </p:graphicEl>
                                          </p:spTgt>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36">
                                            <p:graphicEl>
                                              <a:dgm id="{2B646707-2EFD-4D64-B332-1830097F5964}"/>
                                            </p:graphicEl>
                                          </p:spTgt>
                                        </p:tgtEl>
                                        <p:attrNameLst>
                                          <p:attrName>style.visibility</p:attrName>
                                        </p:attrNameLst>
                                      </p:cBhvr>
                                      <p:to>
                                        <p:strVal val="visible"/>
                                      </p:to>
                                    </p:set>
                                    <p:anim calcmode="lin" valueType="num">
                                      <p:cBhvr>
                                        <p:cTn id="54" dur="1500" fill="hold"/>
                                        <p:tgtEl>
                                          <p:spTgt spid="36">
                                            <p:graphicEl>
                                              <a:dgm id="{2B646707-2EFD-4D64-B332-1830097F5964}"/>
                                            </p:graphicEl>
                                          </p:spTgt>
                                        </p:tgtEl>
                                        <p:attrNameLst>
                                          <p:attrName>ppt_w</p:attrName>
                                        </p:attrNameLst>
                                      </p:cBhvr>
                                      <p:tavLst>
                                        <p:tav tm="0">
                                          <p:val>
                                            <p:fltVal val="0"/>
                                          </p:val>
                                        </p:tav>
                                        <p:tav tm="100000">
                                          <p:val>
                                            <p:strVal val="#ppt_w"/>
                                          </p:val>
                                        </p:tav>
                                      </p:tavLst>
                                    </p:anim>
                                    <p:anim calcmode="lin" valueType="num">
                                      <p:cBhvr>
                                        <p:cTn id="55" dur="1500" fill="hold"/>
                                        <p:tgtEl>
                                          <p:spTgt spid="36">
                                            <p:graphicEl>
                                              <a:dgm id="{2B646707-2EFD-4D64-B332-1830097F5964}"/>
                                            </p:graphicEl>
                                          </p:spTgt>
                                        </p:tgtEl>
                                        <p:attrNameLst>
                                          <p:attrName>ppt_h</p:attrName>
                                        </p:attrNameLst>
                                      </p:cBhvr>
                                      <p:tavLst>
                                        <p:tav tm="0">
                                          <p:val>
                                            <p:fltVal val="0"/>
                                          </p:val>
                                        </p:tav>
                                        <p:tav tm="100000">
                                          <p:val>
                                            <p:strVal val="#ppt_h"/>
                                          </p:val>
                                        </p:tav>
                                      </p:tavLst>
                                    </p:anim>
                                    <p:anim calcmode="lin" valueType="num">
                                      <p:cBhvr>
                                        <p:cTn id="56" dur="1500" fill="hold"/>
                                        <p:tgtEl>
                                          <p:spTgt spid="36">
                                            <p:graphicEl>
                                              <a:dgm id="{2B646707-2EFD-4D64-B332-1830097F5964}"/>
                                            </p:graphicEl>
                                          </p:spTgt>
                                        </p:tgtEl>
                                        <p:attrNameLst>
                                          <p:attrName>style.rotation</p:attrName>
                                        </p:attrNameLst>
                                      </p:cBhvr>
                                      <p:tavLst>
                                        <p:tav tm="0">
                                          <p:val>
                                            <p:fltVal val="90"/>
                                          </p:val>
                                        </p:tav>
                                        <p:tav tm="100000">
                                          <p:val>
                                            <p:fltVal val="0"/>
                                          </p:val>
                                        </p:tav>
                                      </p:tavLst>
                                    </p:anim>
                                    <p:animEffect transition="in" filter="fade">
                                      <p:cBhvr>
                                        <p:cTn id="57" dur="1500"/>
                                        <p:tgtEl>
                                          <p:spTgt spid="36">
                                            <p:graphicEl>
                                              <a:dgm id="{2B646707-2EFD-4D64-B332-1830097F5964}"/>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childTnLst>
                                    <p:set>
                                      <p:cBhvr>
                                        <p:cTn id="61" dur="1" fill="hold">
                                          <p:stCondLst>
                                            <p:cond delay="0"/>
                                          </p:stCondLst>
                                        </p:cTn>
                                        <p:tgtEl>
                                          <p:spTgt spid="36">
                                            <p:graphicEl>
                                              <a:dgm id="{FE34CB5A-11DF-41DE-BEFC-934D537A2FC7}"/>
                                            </p:graphicEl>
                                          </p:spTgt>
                                        </p:tgtEl>
                                        <p:attrNameLst>
                                          <p:attrName>style.visibility</p:attrName>
                                        </p:attrNameLst>
                                      </p:cBhvr>
                                      <p:to>
                                        <p:strVal val="visible"/>
                                      </p:to>
                                    </p:set>
                                    <p:anim calcmode="lin" valueType="num">
                                      <p:cBhvr>
                                        <p:cTn id="62" dur="1500" fill="hold"/>
                                        <p:tgtEl>
                                          <p:spTgt spid="36">
                                            <p:graphicEl>
                                              <a:dgm id="{FE34CB5A-11DF-41DE-BEFC-934D537A2FC7}"/>
                                            </p:graphicEl>
                                          </p:spTgt>
                                        </p:tgtEl>
                                        <p:attrNameLst>
                                          <p:attrName>ppt_w</p:attrName>
                                        </p:attrNameLst>
                                      </p:cBhvr>
                                      <p:tavLst>
                                        <p:tav tm="0">
                                          <p:val>
                                            <p:fltVal val="0"/>
                                          </p:val>
                                        </p:tav>
                                        <p:tav tm="100000">
                                          <p:val>
                                            <p:strVal val="#ppt_w"/>
                                          </p:val>
                                        </p:tav>
                                      </p:tavLst>
                                    </p:anim>
                                    <p:anim calcmode="lin" valueType="num">
                                      <p:cBhvr>
                                        <p:cTn id="63" dur="1500" fill="hold"/>
                                        <p:tgtEl>
                                          <p:spTgt spid="36">
                                            <p:graphicEl>
                                              <a:dgm id="{FE34CB5A-11DF-41DE-BEFC-934D537A2FC7}"/>
                                            </p:graphicEl>
                                          </p:spTgt>
                                        </p:tgtEl>
                                        <p:attrNameLst>
                                          <p:attrName>ppt_h</p:attrName>
                                        </p:attrNameLst>
                                      </p:cBhvr>
                                      <p:tavLst>
                                        <p:tav tm="0">
                                          <p:val>
                                            <p:fltVal val="0"/>
                                          </p:val>
                                        </p:tav>
                                        <p:tav tm="100000">
                                          <p:val>
                                            <p:strVal val="#ppt_h"/>
                                          </p:val>
                                        </p:tav>
                                      </p:tavLst>
                                    </p:anim>
                                    <p:anim calcmode="lin" valueType="num">
                                      <p:cBhvr>
                                        <p:cTn id="64" dur="1500" fill="hold"/>
                                        <p:tgtEl>
                                          <p:spTgt spid="36">
                                            <p:graphicEl>
                                              <a:dgm id="{FE34CB5A-11DF-41DE-BEFC-934D537A2FC7}"/>
                                            </p:graphicEl>
                                          </p:spTgt>
                                        </p:tgtEl>
                                        <p:attrNameLst>
                                          <p:attrName>style.rotation</p:attrName>
                                        </p:attrNameLst>
                                      </p:cBhvr>
                                      <p:tavLst>
                                        <p:tav tm="0">
                                          <p:val>
                                            <p:fltVal val="90"/>
                                          </p:val>
                                        </p:tav>
                                        <p:tav tm="100000">
                                          <p:val>
                                            <p:fltVal val="0"/>
                                          </p:val>
                                        </p:tav>
                                      </p:tavLst>
                                    </p:anim>
                                    <p:animEffect transition="in" filter="fade">
                                      <p:cBhvr>
                                        <p:cTn id="65" dur="1500"/>
                                        <p:tgtEl>
                                          <p:spTgt spid="36">
                                            <p:graphicEl>
                                              <a:dgm id="{FE34CB5A-11DF-41DE-BEFC-934D537A2FC7}"/>
                                            </p:graphicEl>
                                          </p:spTgt>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36">
                                            <p:graphicEl>
                                              <a:dgm id="{065BB395-E9DD-4DD2-885D-3C113E343AEB}"/>
                                            </p:graphicEl>
                                          </p:spTgt>
                                        </p:tgtEl>
                                        <p:attrNameLst>
                                          <p:attrName>style.visibility</p:attrName>
                                        </p:attrNameLst>
                                      </p:cBhvr>
                                      <p:to>
                                        <p:strVal val="visible"/>
                                      </p:to>
                                    </p:set>
                                    <p:anim calcmode="lin" valueType="num">
                                      <p:cBhvr>
                                        <p:cTn id="68" dur="1500" fill="hold"/>
                                        <p:tgtEl>
                                          <p:spTgt spid="36">
                                            <p:graphicEl>
                                              <a:dgm id="{065BB395-E9DD-4DD2-885D-3C113E343AEB}"/>
                                            </p:graphicEl>
                                          </p:spTgt>
                                        </p:tgtEl>
                                        <p:attrNameLst>
                                          <p:attrName>ppt_w</p:attrName>
                                        </p:attrNameLst>
                                      </p:cBhvr>
                                      <p:tavLst>
                                        <p:tav tm="0">
                                          <p:val>
                                            <p:fltVal val="0"/>
                                          </p:val>
                                        </p:tav>
                                        <p:tav tm="100000">
                                          <p:val>
                                            <p:strVal val="#ppt_w"/>
                                          </p:val>
                                        </p:tav>
                                      </p:tavLst>
                                    </p:anim>
                                    <p:anim calcmode="lin" valueType="num">
                                      <p:cBhvr>
                                        <p:cTn id="69" dur="1500" fill="hold"/>
                                        <p:tgtEl>
                                          <p:spTgt spid="36">
                                            <p:graphicEl>
                                              <a:dgm id="{065BB395-E9DD-4DD2-885D-3C113E343AEB}"/>
                                            </p:graphicEl>
                                          </p:spTgt>
                                        </p:tgtEl>
                                        <p:attrNameLst>
                                          <p:attrName>ppt_h</p:attrName>
                                        </p:attrNameLst>
                                      </p:cBhvr>
                                      <p:tavLst>
                                        <p:tav tm="0">
                                          <p:val>
                                            <p:fltVal val="0"/>
                                          </p:val>
                                        </p:tav>
                                        <p:tav tm="100000">
                                          <p:val>
                                            <p:strVal val="#ppt_h"/>
                                          </p:val>
                                        </p:tav>
                                      </p:tavLst>
                                    </p:anim>
                                    <p:anim calcmode="lin" valueType="num">
                                      <p:cBhvr>
                                        <p:cTn id="70" dur="1500" fill="hold"/>
                                        <p:tgtEl>
                                          <p:spTgt spid="36">
                                            <p:graphicEl>
                                              <a:dgm id="{065BB395-E9DD-4DD2-885D-3C113E343AEB}"/>
                                            </p:graphicEl>
                                          </p:spTgt>
                                        </p:tgtEl>
                                        <p:attrNameLst>
                                          <p:attrName>style.rotation</p:attrName>
                                        </p:attrNameLst>
                                      </p:cBhvr>
                                      <p:tavLst>
                                        <p:tav tm="0">
                                          <p:val>
                                            <p:fltVal val="90"/>
                                          </p:val>
                                        </p:tav>
                                        <p:tav tm="100000">
                                          <p:val>
                                            <p:fltVal val="0"/>
                                          </p:val>
                                        </p:tav>
                                      </p:tavLst>
                                    </p:anim>
                                    <p:animEffect transition="in" filter="fade">
                                      <p:cBhvr>
                                        <p:cTn id="71" dur="1500"/>
                                        <p:tgtEl>
                                          <p:spTgt spid="36">
                                            <p:graphicEl>
                                              <a:dgm id="{065BB395-E9DD-4DD2-885D-3C113E343AE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Sub>
          <a:bldDgm bld="one"/>
        </p:bldSub>
      </p:bldGraphic>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2B0E34-863A-86AE-7BE1-7BFA52A13084}"/>
              </a:ext>
            </a:extLst>
          </p:cNvPr>
          <p:cNvPicPr>
            <a:picLocks noGrp="1" noRot="1" noChangeAspect="1" noMove="1" noResize="1" noEditPoints="1" noAdjustHandles="1" noChangeArrowheads="1" noChangeShapeType="1" noCrop="1"/>
          </p:cNvPicPr>
          <p:nvPr/>
        </p:nvPicPr>
        <p:blipFill>
          <a:blip r:embed="rId3"/>
          <a:stretch>
            <a:fillRect/>
          </a:stretch>
        </p:blipFill>
        <p:spPr>
          <a:xfrm>
            <a:off x="6927745" y="-118529"/>
            <a:ext cx="6229616" cy="2622996"/>
          </a:xfrm>
          <a:prstGeom prst="rect">
            <a:avLst/>
          </a:prstGeom>
        </p:spPr>
      </p:pic>
      <p:pic>
        <p:nvPicPr>
          <p:cNvPr id="2" name="Picture 1">
            <a:extLst>
              <a:ext uri="{FF2B5EF4-FFF2-40B4-BE49-F238E27FC236}">
                <a16:creationId xmlns:a16="http://schemas.microsoft.com/office/drawing/2014/main" id="{3585D191-954A-6B8D-C0E9-DFD9C4F1C447}"/>
              </a:ext>
            </a:extLst>
          </p:cNvPr>
          <p:cNvPicPr>
            <a:picLocks noGrp="1" noRot="1" noChangeAspect="1" noMove="1" noResize="1" noEditPoints="1" noAdjustHandles="1" noChangeArrowheads="1" noChangeShapeType="1" noCrop="1"/>
          </p:cNvPicPr>
          <p:nvPr/>
        </p:nvPicPr>
        <p:blipFill>
          <a:blip r:embed="rId3"/>
          <a:stretch>
            <a:fillRect/>
          </a:stretch>
        </p:blipFill>
        <p:spPr>
          <a:xfrm>
            <a:off x="-150182" y="4008626"/>
            <a:ext cx="6229616" cy="2622996"/>
          </a:xfrm>
          <a:prstGeom prst="rect">
            <a:avLst/>
          </a:prstGeom>
        </p:spPr>
      </p:pic>
      <p:sp>
        <p:nvSpPr>
          <p:cNvPr id="4" name="Title 3"/>
          <p:cNvSpPr>
            <a:spLocks noGrp="1"/>
          </p:cNvSpPr>
          <p:nvPr>
            <p:ph type="title"/>
          </p:nvPr>
        </p:nvSpPr>
        <p:spPr>
          <a:xfrm>
            <a:off x="594672" y="-5545"/>
            <a:ext cx="8227457" cy="533311"/>
          </a:xfrm>
        </p:spPr>
        <p:txBody>
          <a:bodyPr spcFirstLastPara="1" wrap="square" lIns="68580" tIns="34290" rIns="68580" bIns="34290" anchor="t" anchorCtr="0">
            <a:noAutofit/>
          </a:bodyPr>
          <a:lstStyle/>
          <a:p>
            <a:pPr algn="r"/>
            <a:r>
              <a:rPr lang="en-US" dirty="0">
                <a:solidFill>
                  <a:schemeClr val="accent5">
                    <a:lumMod val="49000"/>
                  </a:schemeClr>
                </a:solidFill>
                <a:latin typeface="Avenir Black"/>
              </a:rPr>
              <a:t>The Work Readiness Road to Economic Mobility</a:t>
            </a:r>
          </a:p>
        </p:txBody>
      </p:sp>
      <p:grpSp>
        <p:nvGrpSpPr>
          <p:cNvPr id="31" name="Group 30"/>
          <p:cNvGrpSpPr/>
          <p:nvPr/>
        </p:nvGrpSpPr>
        <p:grpSpPr>
          <a:xfrm>
            <a:off x="2382" y="1029102"/>
            <a:ext cx="7377931" cy="4119743"/>
            <a:chOff x="0" y="1371600"/>
            <a:chExt cx="8661400" cy="5527676"/>
          </a:xfrm>
        </p:grpSpPr>
        <p:sp>
          <p:nvSpPr>
            <p:cNvPr id="8" name="Freeform 5"/>
            <p:cNvSpPr>
              <a:spLocks/>
            </p:cNvSpPr>
            <p:nvPr/>
          </p:nvSpPr>
          <p:spPr bwMode="auto">
            <a:xfrm>
              <a:off x="0" y="1371600"/>
              <a:ext cx="8661400" cy="5527675"/>
            </a:xfrm>
            <a:custGeom>
              <a:avLst/>
              <a:gdLst>
                <a:gd name="T0" fmla="*/ 3413 w 3414"/>
                <a:gd name="T1" fmla="*/ 2170 h 2178"/>
                <a:gd name="T2" fmla="*/ 1832 w 3414"/>
                <a:gd name="T3" fmla="*/ 1121 h 2178"/>
                <a:gd name="T4" fmla="*/ 1340 w 3414"/>
                <a:gd name="T5" fmla="*/ 1124 h 2178"/>
                <a:gd name="T6" fmla="*/ 746 w 3414"/>
                <a:gd name="T7" fmla="*/ 1045 h 2178"/>
                <a:gd name="T8" fmla="*/ 708 w 3414"/>
                <a:gd name="T9" fmla="*/ 983 h 2178"/>
                <a:gd name="T10" fmla="*/ 722 w 3414"/>
                <a:gd name="T11" fmla="*/ 913 h 2178"/>
                <a:gd name="T12" fmla="*/ 765 w 3414"/>
                <a:gd name="T13" fmla="*/ 873 h 2178"/>
                <a:gd name="T14" fmla="*/ 833 w 3414"/>
                <a:gd name="T15" fmla="*/ 837 h 2178"/>
                <a:gd name="T16" fmla="*/ 1150 w 3414"/>
                <a:gd name="T17" fmla="*/ 745 h 2178"/>
                <a:gd name="T18" fmla="*/ 1521 w 3414"/>
                <a:gd name="T19" fmla="*/ 516 h 2178"/>
                <a:gd name="T20" fmla="*/ 1494 w 3414"/>
                <a:gd name="T21" fmla="*/ 320 h 2178"/>
                <a:gd name="T22" fmla="*/ 1110 w 3414"/>
                <a:gd name="T23" fmla="*/ 129 h 2178"/>
                <a:gd name="T24" fmla="*/ 597 w 3414"/>
                <a:gd name="T25" fmla="*/ 43 h 2178"/>
                <a:gd name="T26" fmla="*/ 0 w 3414"/>
                <a:gd name="T27" fmla="*/ 0 h 2178"/>
                <a:gd name="T28" fmla="*/ 0 w 3414"/>
                <a:gd name="T29" fmla="*/ 209 h 2178"/>
                <a:gd name="T30" fmla="*/ 207 w 3414"/>
                <a:gd name="T31" fmla="*/ 220 h 2178"/>
                <a:gd name="T32" fmla="*/ 292 w 3414"/>
                <a:gd name="T33" fmla="*/ 226 h 2178"/>
                <a:gd name="T34" fmla="*/ 567 w 3414"/>
                <a:gd name="T35" fmla="*/ 241 h 2178"/>
                <a:gd name="T36" fmla="*/ 684 w 3414"/>
                <a:gd name="T37" fmla="*/ 249 h 2178"/>
                <a:gd name="T38" fmla="*/ 1013 w 3414"/>
                <a:gd name="T39" fmla="*/ 394 h 2178"/>
                <a:gd name="T40" fmla="*/ 904 w 3414"/>
                <a:gd name="T41" fmla="*/ 523 h 2178"/>
                <a:gd name="T42" fmla="*/ 817 w 3414"/>
                <a:gd name="T43" fmla="*/ 554 h 2178"/>
                <a:gd name="T44" fmla="*/ 117 w 3414"/>
                <a:gd name="T45" fmla="*/ 858 h 2178"/>
                <a:gd name="T46" fmla="*/ 72 w 3414"/>
                <a:gd name="T47" fmla="*/ 920 h 2178"/>
                <a:gd name="T48" fmla="*/ 47 w 3414"/>
                <a:gd name="T49" fmla="*/ 990 h 2178"/>
                <a:gd name="T50" fmla="*/ 52 w 3414"/>
                <a:gd name="T51" fmla="*/ 1121 h 2178"/>
                <a:gd name="T52" fmla="*/ 849 w 3414"/>
                <a:gd name="T53" fmla="*/ 1485 h 2178"/>
                <a:gd name="T54" fmla="*/ 1613 w 3414"/>
                <a:gd name="T55" fmla="*/ 1541 h 2178"/>
                <a:gd name="T56" fmla="*/ 2144 w 3414"/>
                <a:gd name="T57" fmla="*/ 1848 h 2178"/>
                <a:gd name="T58" fmla="*/ 2125 w 3414"/>
                <a:gd name="T59" fmla="*/ 2178 h 2178"/>
                <a:gd name="T60" fmla="*/ 3414 w 3414"/>
                <a:gd name="T61" fmla="*/ 2178 h 2178"/>
                <a:gd name="T62" fmla="*/ 3413 w 3414"/>
                <a:gd name="T63" fmla="*/ 2170 h 2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14" h="2178">
                  <a:moveTo>
                    <a:pt x="3413" y="2170"/>
                  </a:moveTo>
                  <a:cubicBezTo>
                    <a:pt x="3269" y="1591"/>
                    <a:pt x="2632" y="1151"/>
                    <a:pt x="1832" y="1121"/>
                  </a:cubicBezTo>
                  <a:cubicBezTo>
                    <a:pt x="1670" y="1115"/>
                    <a:pt x="1503" y="1126"/>
                    <a:pt x="1340" y="1124"/>
                  </a:cubicBezTo>
                  <a:cubicBezTo>
                    <a:pt x="1182" y="1123"/>
                    <a:pt x="859" y="1139"/>
                    <a:pt x="746" y="1045"/>
                  </a:cubicBezTo>
                  <a:cubicBezTo>
                    <a:pt x="726" y="1028"/>
                    <a:pt x="713" y="1006"/>
                    <a:pt x="708" y="983"/>
                  </a:cubicBezTo>
                  <a:cubicBezTo>
                    <a:pt x="704" y="960"/>
                    <a:pt x="708" y="935"/>
                    <a:pt x="722" y="913"/>
                  </a:cubicBezTo>
                  <a:cubicBezTo>
                    <a:pt x="731" y="899"/>
                    <a:pt x="746" y="885"/>
                    <a:pt x="765" y="873"/>
                  </a:cubicBezTo>
                  <a:cubicBezTo>
                    <a:pt x="784" y="860"/>
                    <a:pt x="807" y="848"/>
                    <a:pt x="833" y="837"/>
                  </a:cubicBezTo>
                  <a:cubicBezTo>
                    <a:pt x="934" y="793"/>
                    <a:pt x="1075" y="764"/>
                    <a:pt x="1150" y="745"/>
                  </a:cubicBezTo>
                  <a:cubicBezTo>
                    <a:pt x="1308" y="706"/>
                    <a:pt x="1471" y="645"/>
                    <a:pt x="1521" y="516"/>
                  </a:cubicBezTo>
                  <a:cubicBezTo>
                    <a:pt x="1548" y="448"/>
                    <a:pt x="1540" y="377"/>
                    <a:pt x="1494" y="320"/>
                  </a:cubicBezTo>
                  <a:cubicBezTo>
                    <a:pt x="1405" y="209"/>
                    <a:pt x="1242" y="163"/>
                    <a:pt x="1110" y="129"/>
                  </a:cubicBezTo>
                  <a:cubicBezTo>
                    <a:pt x="942" y="86"/>
                    <a:pt x="769" y="62"/>
                    <a:pt x="597" y="43"/>
                  </a:cubicBezTo>
                  <a:cubicBezTo>
                    <a:pt x="398" y="21"/>
                    <a:pt x="200" y="6"/>
                    <a:pt x="0" y="0"/>
                  </a:cubicBezTo>
                  <a:cubicBezTo>
                    <a:pt x="0" y="209"/>
                    <a:pt x="0" y="209"/>
                    <a:pt x="0" y="209"/>
                  </a:cubicBezTo>
                  <a:cubicBezTo>
                    <a:pt x="73" y="216"/>
                    <a:pt x="134" y="215"/>
                    <a:pt x="207" y="220"/>
                  </a:cubicBezTo>
                  <a:cubicBezTo>
                    <a:pt x="230" y="221"/>
                    <a:pt x="268" y="224"/>
                    <a:pt x="292" y="226"/>
                  </a:cubicBezTo>
                  <a:cubicBezTo>
                    <a:pt x="399" y="230"/>
                    <a:pt x="461" y="236"/>
                    <a:pt x="567" y="241"/>
                  </a:cubicBezTo>
                  <a:cubicBezTo>
                    <a:pt x="585" y="243"/>
                    <a:pt x="660" y="247"/>
                    <a:pt x="684" y="249"/>
                  </a:cubicBezTo>
                  <a:cubicBezTo>
                    <a:pt x="804" y="259"/>
                    <a:pt x="987" y="285"/>
                    <a:pt x="1013" y="394"/>
                  </a:cubicBezTo>
                  <a:cubicBezTo>
                    <a:pt x="1027" y="450"/>
                    <a:pt x="985" y="488"/>
                    <a:pt x="904" y="523"/>
                  </a:cubicBezTo>
                  <a:cubicBezTo>
                    <a:pt x="877" y="535"/>
                    <a:pt x="848" y="545"/>
                    <a:pt x="817" y="554"/>
                  </a:cubicBezTo>
                  <a:cubicBezTo>
                    <a:pt x="575" y="629"/>
                    <a:pt x="293" y="654"/>
                    <a:pt x="117" y="858"/>
                  </a:cubicBezTo>
                  <a:cubicBezTo>
                    <a:pt x="101" y="877"/>
                    <a:pt x="86" y="897"/>
                    <a:pt x="72" y="920"/>
                  </a:cubicBezTo>
                  <a:cubicBezTo>
                    <a:pt x="61" y="942"/>
                    <a:pt x="53" y="965"/>
                    <a:pt x="47" y="990"/>
                  </a:cubicBezTo>
                  <a:cubicBezTo>
                    <a:pt x="37" y="1031"/>
                    <a:pt x="38" y="1075"/>
                    <a:pt x="52" y="1121"/>
                  </a:cubicBezTo>
                  <a:cubicBezTo>
                    <a:pt x="131" y="1375"/>
                    <a:pt x="560" y="1449"/>
                    <a:pt x="849" y="1485"/>
                  </a:cubicBezTo>
                  <a:cubicBezTo>
                    <a:pt x="1101" y="1516"/>
                    <a:pt x="1361" y="1512"/>
                    <a:pt x="1613" y="1541"/>
                  </a:cubicBezTo>
                  <a:cubicBezTo>
                    <a:pt x="1884" y="1572"/>
                    <a:pt x="2086" y="1700"/>
                    <a:pt x="2144" y="1848"/>
                  </a:cubicBezTo>
                  <a:cubicBezTo>
                    <a:pt x="2185" y="1953"/>
                    <a:pt x="2172" y="2070"/>
                    <a:pt x="2125" y="2178"/>
                  </a:cubicBezTo>
                  <a:cubicBezTo>
                    <a:pt x="3414" y="2178"/>
                    <a:pt x="3414" y="2178"/>
                    <a:pt x="3414" y="2178"/>
                  </a:cubicBezTo>
                  <a:cubicBezTo>
                    <a:pt x="3414" y="2176"/>
                    <a:pt x="3413" y="2173"/>
                    <a:pt x="3413" y="2170"/>
                  </a:cubicBezTo>
                  <a:close/>
                </a:path>
              </a:pathLst>
            </a:custGeom>
            <a:solidFill>
              <a:schemeClr val="tx1">
                <a:lumMod val="75000"/>
                <a:lumOff val="25000"/>
              </a:schemeClr>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9" name="Freeform 6"/>
            <p:cNvSpPr>
              <a:spLocks/>
            </p:cNvSpPr>
            <p:nvPr/>
          </p:nvSpPr>
          <p:spPr bwMode="auto">
            <a:xfrm>
              <a:off x="0" y="1452563"/>
              <a:ext cx="8556625" cy="5446713"/>
            </a:xfrm>
            <a:custGeom>
              <a:avLst/>
              <a:gdLst>
                <a:gd name="T0" fmla="*/ 3261 w 3373"/>
                <a:gd name="T1" fmla="*/ 1875 h 2146"/>
                <a:gd name="T2" fmla="*/ 3165 w 3373"/>
                <a:gd name="T3" fmla="*/ 1736 h 2146"/>
                <a:gd name="T4" fmla="*/ 3059 w 3373"/>
                <a:gd name="T5" fmla="*/ 1619 h 2146"/>
                <a:gd name="T6" fmla="*/ 2870 w 3373"/>
                <a:gd name="T7" fmla="*/ 1463 h 2146"/>
                <a:gd name="T8" fmla="*/ 2702 w 3373"/>
                <a:gd name="T9" fmla="*/ 1359 h 2146"/>
                <a:gd name="T10" fmla="*/ 2492 w 3373"/>
                <a:gd name="T11" fmla="*/ 1263 h 2146"/>
                <a:gd name="T12" fmla="*/ 2259 w 3373"/>
                <a:gd name="T13" fmla="*/ 1189 h 2146"/>
                <a:gd name="T14" fmla="*/ 2044 w 3373"/>
                <a:gd name="T15" fmla="*/ 1145 h 2146"/>
                <a:gd name="T16" fmla="*/ 1824 w 3373"/>
                <a:gd name="T17" fmla="*/ 1123 h 2146"/>
                <a:gd name="T18" fmla="*/ 1631 w 3373"/>
                <a:gd name="T19" fmla="*/ 1121 h 2146"/>
                <a:gd name="T20" fmla="*/ 1404 w 3373"/>
                <a:gd name="T21" fmla="*/ 1125 h 2146"/>
                <a:gd name="T22" fmla="*/ 1340 w 3373"/>
                <a:gd name="T23" fmla="*/ 1126 h 2146"/>
                <a:gd name="T24" fmla="*/ 1141 w 3373"/>
                <a:gd name="T25" fmla="*/ 1126 h 2146"/>
                <a:gd name="T26" fmla="*/ 924 w 3373"/>
                <a:gd name="T27" fmla="*/ 1113 h 2146"/>
                <a:gd name="T28" fmla="*/ 743 w 3373"/>
                <a:gd name="T29" fmla="*/ 1060 h 2146"/>
                <a:gd name="T30" fmla="*/ 709 w 3373"/>
                <a:gd name="T31" fmla="*/ 1036 h 2146"/>
                <a:gd name="T32" fmla="*/ 675 w 3373"/>
                <a:gd name="T33" fmla="*/ 884 h 2146"/>
                <a:gd name="T34" fmla="*/ 779 w 3373"/>
                <a:gd name="T35" fmla="*/ 792 h 2146"/>
                <a:gd name="T36" fmla="*/ 990 w 3373"/>
                <a:gd name="T37" fmla="*/ 718 h 2146"/>
                <a:gd name="T38" fmla="*/ 1196 w 3373"/>
                <a:gd name="T39" fmla="*/ 666 h 2146"/>
                <a:gd name="T40" fmla="*/ 1397 w 3373"/>
                <a:gd name="T41" fmla="*/ 576 h 2146"/>
                <a:gd name="T42" fmla="*/ 1482 w 3373"/>
                <a:gd name="T43" fmla="*/ 469 h 2146"/>
                <a:gd name="T44" fmla="*/ 1420 w 3373"/>
                <a:gd name="T45" fmla="*/ 262 h 2146"/>
                <a:gd name="T46" fmla="*/ 1275 w 3373"/>
                <a:gd name="T47" fmla="*/ 173 h 2146"/>
                <a:gd name="T48" fmla="*/ 1094 w 3373"/>
                <a:gd name="T49" fmla="*/ 119 h 2146"/>
                <a:gd name="T50" fmla="*/ 1008 w 3373"/>
                <a:gd name="T51" fmla="*/ 98 h 2146"/>
                <a:gd name="T52" fmla="*/ 848 w 3373"/>
                <a:gd name="T53" fmla="*/ 72 h 2146"/>
                <a:gd name="T54" fmla="*/ 629 w 3373"/>
                <a:gd name="T55" fmla="*/ 45 h 2146"/>
                <a:gd name="T56" fmla="*/ 409 w 3373"/>
                <a:gd name="T57" fmla="*/ 20 h 2146"/>
                <a:gd name="T58" fmla="*/ 188 w 3373"/>
                <a:gd name="T59" fmla="*/ 3 h 2146"/>
                <a:gd name="T60" fmla="*/ 45 w 3373"/>
                <a:gd name="T61" fmla="*/ 0 h 2146"/>
                <a:gd name="T62" fmla="*/ 62 w 3373"/>
                <a:gd name="T63" fmla="*/ 9 h 2146"/>
                <a:gd name="T64" fmla="*/ 222 w 3373"/>
                <a:gd name="T65" fmla="*/ 14 h 2146"/>
                <a:gd name="T66" fmla="*/ 443 w 3373"/>
                <a:gd name="T67" fmla="*/ 33 h 2146"/>
                <a:gd name="T68" fmla="*/ 663 w 3373"/>
                <a:gd name="T69" fmla="*/ 58 h 2146"/>
                <a:gd name="T70" fmla="*/ 881 w 3373"/>
                <a:gd name="T71" fmla="*/ 87 h 2146"/>
                <a:gd name="T72" fmla="*/ 1024 w 3373"/>
                <a:gd name="T73" fmla="*/ 111 h 2146"/>
                <a:gd name="T74" fmla="*/ 1127 w 3373"/>
                <a:gd name="T75" fmla="*/ 138 h 2146"/>
                <a:gd name="T76" fmla="*/ 1306 w 3373"/>
                <a:gd name="T77" fmla="*/ 198 h 2146"/>
                <a:gd name="T78" fmla="*/ 1462 w 3373"/>
                <a:gd name="T79" fmla="*/ 335 h 2146"/>
                <a:gd name="T80" fmla="*/ 1456 w 3373"/>
                <a:gd name="T81" fmla="*/ 492 h 2146"/>
                <a:gd name="T82" fmla="*/ 1264 w 3373"/>
                <a:gd name="T83" fmla="*/ 629 h 2146"/>
                <a:gd name="T84" fmla="*/ 1072 w 3373"/>
                <a:gd name="T85" fmla="*/ 683 h 2146"/>
                <a:gd name="T86" fmla="*/ 850 w 3373"/>
                <a:gd name="T87" fmla="*/ 745 h 2146"/>
                <a:gd name="T88" fmla="*/ 691 w 3373"/>
                <a:gd name="T89" fmla="*/ 832 h 2146"/>
                <a:gd name="T90" fmla="*/ 686 w 3373"/>
                <a:gd name="T91" fmla="*/ 1029 h 2146"/>
                <a:gd name="T92" fmla="*/ 717 w 3373"/>
                <a:gd name="T93" fmla="*/ 1057 h 2146"/>
                <a:gd name="T94" fmla="*/ 805 w 3373"/>
                <a:gd name="T95" fmla="*/ 1102 h 2146"/>
                <a:gd name="T96" fmla="*/ 1008 w 3373"/>
                <a:gd name="T97" fmla="*/ 1136 h 2146"/>
                <a:gd name="T98" fmla="*/ 1212 w 3373"/>
                <a:gd name="T99" fmla="*/ 1142 h 2146"/>
                <a:gd name="T100" fmla="*/ 1360 w 3373"/>
                <a:gd name="T101" fmla="*/ 1143 h 2146"/>
                <a:gd name="T102" fmla="*/ 1470 w 3373"/>
                <a:gd name="T103" fmla="*/ 1141 h 2146"/>
                <a:gd name="T104" fmla="*/ 1696 w 3373"/>
                <a:gd name="T105" fmla="*/ 1137 h 2146"/>
                <a:gd name="T106" fmla="*/ 1919 w 3373"/>
                <a:gd name="T107" fmla="*/ 1147 h 2146"/>
                <a:gd name="T108" fmla="*/ 2137 w 3373"/>
                <a:gd name="T109" fmla="*/ 1179 h 2146"/>
                <a:gd name="T110" fmla="*/ 2350 w 3373"/>
                <a:gd name="T111" fmla="*/ 1233 h 2146"/>
                <a:gd name="T112" fmla="*/ 2557 w 3373"/>
                <a:gd name="T113" fmla="*/ 1309 h 2146"/>
                <a:gd name="T114" fmla="*/ 2759 w 3373"/>
                <a:gd name="T115" fmla="*/ 1411 h 2146"/>
                <a:gd name="T116" fmla="*/ 2952 w 3373"/>
                <a:gd name="T117" fmla="*/ 1546 h 2146"/>
                <a:gd name="T118" fmla="*/ 3131 w 3373"/>
                <a:gd name="T119" fmla="*/ 1722 h 2146"/>
                <a:gd name="T120" fmla="*/ 3225 w 3373"/>
                <a:gd name="T121" fmla="*/ 1851 h 2146"/>
                <a:gd name="T122" fmla="*/ 3338 w 3373"/>
                <a:gd name="T123" fmla="*/ 2097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3" h="2146">
                  <a:moveTo>
                    <a:pt x="3365" y="2116"/>
                  </a:moveTo>
                  <a:cubicBezTo>
                    <a:pt x="3363" y="2109"/>
                    <a:pt x="3361" y="2102"/>
                    <a:pt x="3359" y="2095"/>
                  </a:cubicBezTo>
                  <a:cubicBezTo>
                    <a:pt x="3355" y="2083"/>
                    <a:pt x="3351" y="2070"/>
                    <a:pt x="3347" y="2058"/>
                  </a:cubicBezTo>
                  <a:cubicBezTo>
                    <a:pt x="3340" y="2041"/>
                    <a:pt x="3334" y="2023"/>
                    <a:pt x="3327" y="2006"/>
                  </a:cubicBezTo>
                  <a:cubicBezTo>
                    <a:pt x="3321" y="1993"/>
                    <a:pt x="3315" y="1980"/>
                    <a:pt x="3309" y="1967"/>
                  </a:cubicBezTo>
                  <a:cubicBezTo>
                    <a:pt x="3308" y="1964"/>
                    <a:pt x="3307" y="1961"/>
                    <a:pt x="3306" y="1959"/>
                  </a:cubicBezTo>
                  <a:cubicBezTo>
                    <a:pt x="3299" y="1944"/>
                    <a:pt x="3291" y="1930"/>
                    <a:pt x="3284" y="1915"/>
                  </a:cubicBezTo>
                  <a:cubicBezTo>
                    <a:pt x="3276" y="1902"/>
                    <a:pt x="3269" y="1888"/>
                    <a:pt x="3261" y="1875"/>
                  </a:cubicBezTo>
                  <a:cubicBezTo>
                    <a:pt x="3255" y="1865"/>
                    <a:pt x="3250" y="1855"/>
                    <a:pt x="3244" y="1846"/>
                  </a:cubicBezTo>
                  <a:cubicBezTo>
                    <a:pt x="3242" y="1843"/>
                    <a:pt x="3240" y="1840"/>
                    <a:pt x="3238" y="1837"/>
                  </a:cubicBezTo>
                  <a:cubicBezTo>
                    <a:pt x="3234" y="1830"/>
                    <a:pt x="3229" y="1824"/>
                    <a:pt x="3225" y="1817"/>
                  </a:cubicBezTo>
                  <a:cubicBezTo>
                    <a:pt x="3221" y="1812"/>
                    <a:pt x="3218" y="1807"/>
                    <a:pt x="3214" y="1801"/>
                  </a:cubicBezTo>
                  <a:cubicBezTo>
                    <a:pt x="3211" y="1797"/>
                    <a:pt x="3208" y="1793"/>
                    <a:pt x="3205" y="1789"/>
                  </a:cubicBezTo>
                  <a:cubicBezTo>
                    <a:pt x="3200" y="1782"/>
                    <a:pt x="3195" y="1775"/>
                    <a:pt x="3190" y="1768"/>
                  </a:cubicBezTo>
                  <a:cubicBezTo>
                    <a:pt x="3188" y="1766"/>
                    <a:pt x="3186" y="1763"/>
                    <a:pt x="3185" y="1761"/>
                  </a:cubicBezTo>
                  <a:cubicBezTo>
                    <a:pt x="3178" y="1753"/>
                    <a:pt x="3172" y="1744"/>
                    <a:pt x="3165" y="1736"/>
                  </a:cubicBezTo>
                  <a:cubicBezTo>
                    <a:pt x="3165" y="1735"/>
                    <a:pt x="3164" y="1735"/>
                    <a:pt x="3164" y="1734"/>
                  </a:cubicBezTo>
                  <a:cubicBezTo>
                    <a:pt x="3156" y="1724"/>
                    <a:pt x="3148" y="1715"/>
                    <a:pt x="3140" y="1706"/>
                  </a:cubicBezTo>
                  <a:cubicBezTo>
                    <a:pt x="3132" y="1696"/>
                    <a:pt x="3123" y="1686"/>
                    <a:pt x="3115" y="1677"/>
                  </a:cubicBezTo>
                  <a:cubicBezTo>
                    <a:pt x="3106" y="1667"/>
                    <a:pt x="3098" y="1658"/>
                    <a:pt x="3089" y="1649"/>
                  </a:cubicBezTo>
                  <a:cubicBezTo>
                    <a:pt x="3083" y="1643"/>
                    <a:pt x="3078" y="1638"/>
                    <a:pt x="3072" y="1632"/>
                  </a:cubicBezTo>
                  <a:cubicBezTo>
                    <a:pt x="3071" y="1631"/>
                    <a:pt x="3070" y="1630"/>
                    <a:pt x="3070" y="1630"/>
                  </a:cubicBezTo>
                  <a:cubicBezTo>
                    <a:pt x="3069" y="1629"/>
                    <a:pt x="3068" y="1628"/>
                    <a:pt x="3068" y="1628"/>
                  </a:cubicBezTo>
                  <a:cubicBezTo>
                    <a:pt x="3065" y="1625"/>
                    <a:pt x="3062" y="1622"/>
                    <a:pt x="3059" y="1619"/>
                  </a:cubicBezTo>
                  <a:cubicBezTo>
                    <a:pt x="3050" y="1610"/>
                    <a:pt x="3041" y="1602"/>
                    <a:pt x="3033" y="1594"/>
                  </a:cubicBezTo>
                  <a:cubicBezTo>
                    <a:pt x="3024" y="1586"/>
                    <a:pt x="3015" y="1578"/>
                    <a:pt x="3006" y="1570"/>
                  </a:cubicBezTo>
                  <a:cubicBezTo>
                    <a:pt x="2997" y="1562"/>
                    <a:pt x="2988" y="1554"/>
                    <a:pt x="2979" y="1547"/>
                  </a:cubicBezTo>
                  <a:cubicBezTo>
                    <a:pt x="2975" y="1543"/>
                    <a:pt x="2971" y="1539"/>
                    <a:pt x="2966" y="1535"/>
                  </a:cubicBezTo>
                  <a:cubicBezTo>
                    <a:pt x="2962" y="1532"/>
                    <a:pt x="2957" y="1528"/>
                    <a:pt x="2952" y="1524"/>
                  </a:cubicBezTo>
                  <a:cubicBezTo>
                    <a:pt x="2943" y="1517"/>
                    <a:pt x="2934" y="1510"/>
                    <a:pt x="2925" y="1503"/>
                  </a:cubicBezTo>
                  <a:cubicBezTo>
                    <a:pt x="2916" y="1496"/>
                    <a:pt x="2907" y="1489"/>
                    <a:pt x="2898" y="1483"/>
                  </a:cubicBezTo>
                  <a:cubicBezTo>
                    <a:pt x="2889" y="1476"/>
                    <a:pt x="2880" y="1469"/>
                    <a:pt x="2870" y="1463"/>
                  </a:cubicBezTo>
                  <a:cubicBezTo>
                    <a:pt x="2866" y="1460"/>
                    <a:pt x="2861" y="1456"/>
                    <a:pt x="2856" y="1453"/>
                  </a:cubicBezTo>
                  <a:cubicBezTo>
                    <a:pt x="2852" y="1450"/>
                    <a:pt x="2847" y="1447"/>
                    <a:pt x="2843" y="1444"/>
                  </a:cubicBezTo>
                  <a:cubicBezTo>
                    <a:pt x="2833" y="1438"/>
                    <a:pt x="2824" y="1432"/>
                    <a:pt x="2815" y="1426"/>
                  </a:cubicBezTo>
                  <a:cubicBezTo>
                    <a:pt x="2805" y="1420"/>
                    <a:pt x="2796" y="1414"/>
                    <a:pt x="2787" y="1408"/>
                  </a:cubicBezTo>
                  <a:cubicBezTo>
                    <a:pt x="2777" y="1402"/>
                    <a:pt x="2768" y="1397"/>
                    <a:pt x="2758" y="1391"/>
                  </a:cubicBezTo>
                  <a:cubicBezTo>
                    <a:pt x="2752" y="1388"/>
                    <a:pt x="2746" y="1384"/>
                    <a:pt x="2740" y="1380"/>
                  </a:cubicBezTo>
                  <a:cubicBezTo>
                    <a:pt x="2737" y="1378"/>
                    <a:pt x="2733" y="1377"/>
                    <a:pt x="2730" y="1375"/>
                  </a:cubicBezTo>
                  <a:cubicBezTo>
                    <a:pt x="2721" y="1370"/>
                    <a:pt x="2711" y="1364"/>
                    <a:pt x="2702" y="1359"/>
                  </a:cubicBezTo>
                  <a:cubicBezTo>
                    <a:pt x="2692" y="1354"/>
                    <a:pt x="2682" y="1349"/>
                    <a:pt x="2673" y="1344"/>
                  </a:cubicBezTo>
                  <a:cubicBezTo>
                    <a:pt x="2663" y="1339"/>
                    <a:pt x="2654" y="1334"/>
                    <a:pt x="2644" y="1330"/>
                  </a:cubicBezTo>
                  <a:cubicBezTo>
                    <a:pt x="2635" y="1325"/>
                    <a:pt x="2625" y="1320"/>
                    <a:pt x="2615" y="1316"/>
                  </a:cubicBezTo>
                  <a:cubicBezTo>
                    <a:pt x="2606" y="1311"/>
                    <a:pt x="2596" y="1307"/>
                    <a:pt x="2586" y="1302"/>
                  </a:cubicBezTo>
                  <a:cubicBezTo>
                    <a:pt x="2576" y="1298"/>
                    <a:pt x="2567" y="1294"/>
                    <a:pt x="2557" y="1290"/>
                  </a:cubicBezTo>
                  <a:cubicBezTo>
                    <a:pt x="2547" y="1285"/>
                    <a:pt x="2537" y="1281"/>
                    <a:pt x="2528" y="1277"/>
                  </a:cubicBezTo>
                  <a:cubicBezTo>
                    <a:pt x="2518" y="1273"/>
                    <a:pt x="2508" y="1269"/>
                    <a:pt x="2498" y="1266"/>
                  </a:cubicBezTo>
                  <a:cubicBezTo>
                    <a:pt x="2496" y="1265"/>
                    <a:pt x="2494" y="1264"/>
                    <a:pt x="2492" y="1263"/>
                  </a:cubicBezTo>
                  <a:cubicBezTo>
                    <a:pt x="2484" y="1260"/>
                    <a:pt x="2476" y="1257"/>
                    <a:pt x="2469" y="1254"/>
                  </a:cubicBezTo>
                  <a:cubicBezTo>
                    <a:pt x="2459" y="1251"/>
                    <a:pt x="2449" y="1247"/>
                    <a:pt x="2439" y="1244"/>
                  </a:cubicBezTo>
                  <a:cubicBezTo>
                    <a:pt x="2429" y="1240"/>
                    <a:pt x="2419" y="1237"/>
                    <a:pt x="2409" y="1233"/>
                  </a:cubicBezTo>
                  <a:cubicBezTo>
                    <a:pt x="2399" y="1230"/>
                    <a:pt x="2389" y="1227"/>
                    <a:pt x="2379" y="1223"/>
                  </a:cubicBezTo>
                  <a:cubicBezTo>
                    <a:pt x="2369" y="1220"/>
                    <a:pt x="2359" y="1217"/>
                    <a:pt x="2349" y="1214"/>
                  </a:cubicBezTo>
                  <a:cubicBezTo>
                    <a:pt x="2339" y="1211"/>
                    <a:pt x="2329" y="1208"/>
                    <a:pt x="2319" y="1205"/>
                  </a:cubicBezTo>
                  <a:cubicBezTo>
                    <a:pt x="2309" y="1202"/>
                    <a:pt x="2299" y="1200"/>
                    <a:pt x="2289" y="1197"/>
                  </a:cubicBezTo>
                  <a:cubicBezTo>
                    <a:pt x="2279" y="1194"/>
                    <a:pt x="2269" y="1191"/>
                    <a:pt x="2259" y="1189"/>
                  </a:cubicBezTo>
                  <a:cubicBezTo>
                    <a:pt x="2249" y="1186"/>
                    <a:pt x="2240" y="1184"/>
                    <a:pt x="2230" y="1182"/>
                  </a:cubicBezTo>
                  <a:cubicBezTo>
                    <a:pt x="2230" y="1182"/>
                    <a:pt x="2229" y="1181"/>
                    <a:pt x="2228" y="1181"/>
                  </a:cubicBezTo>
                  <a:cubicBezTo>
                    <a:pt x="2218" y="1179"/>
                    <a:pt x="2208" y="1176"/>
                    <a:pt x="2198" y="1174"/>
                  </a:cubicBezTo>
                  <a:cubicBezTo>
                    <a:pt x="2188" y="1172"/>
                    <a:pt x="2177" y="1170"/>
                    <a:pt x="2167" y="1168"/>
                  </a:cubicBezTo>
                  <a:cubicBezTo>
                    <a:pt x="2157" y="1165"/>
                    <a:pt x="2147" y="1163"/>
                    <a:pt x="2136" y="1161"/>
                  </a:cubicBezTo>
                  <a:cubicBezTo>
                    <a:pt x="2126" y="1159"/>
                    <a:pt x="2116" y="1157"/>
                    <a:pt x="2106" y="1156"/>
                  </a:cubicBezTo>
                  <a:cubicBezTo>
                    <a:pt x="2095" y="1154"/>
                    <a:pt x="2085" y="1152"/>
                    <a:pt x="2075" y="1150"/>
                  </a:cubicBezTo>
                  <a:cubicBezTo>
                    <a:pt x="2064" y="1149"/>
                    <a:pt x="2054" y="1147"/>
                    <a:pt x="2044" y="1145"/>
                  </a:cubicBezTo>
                  <a:cubicBezTo>
                    <a:pt x="2033" y="1144"/>
                    <a:pt x="2023" y="1142"/>
                    <a:pt x="2012" y="1141"/>
                  </a:cubicBezTo>
                  <a:cubicBezTo>
                    <a:pt x="2002" y="1139"/>
                    <a:pt x="1992" y="1138"/>
                    <a:pt x="1981" y="1137"/>
                  </a:cubicBezTo>
                  <a:cubicBezTo>
                    <a:pt x="1974" y="1136"/>
                    <a:pt x="1968" y="1135"/>
                    <a:pt x="1961" y="1134"/>
                  </a:cubicBezTo>
                  <a:cubicBezTo>
                    <a:pt x="1957" y="1134"/>
                    <a:pt x="1953" y="1134"/>
                    <a:pt x="1950" y="1133"/>
                  </a:cubicBezTo>
                  <a:cubicBezTo>
                    <a:pt x="1939" y="1132"/>
                    <a:pt x="1929" y="1131"/>
                    <a:pt x="1918" y="1130"/>
                  </a:cubicBezTo>
                  <a:cubicBezTo>
                    <a:pt x="1908" y="1129"/>
                    <a:pt x="1897" y="1128"/>
                    <a:pt x="1887" y="1127"/>
                  </a:cubicBezTo>
                  <a:cubicBezTo>
                    <a:pt x="1876" y="1126"/>
                    <a:pt x="1866" y="1125"/>
                    <a:pt x="1855" y="1125"/>
                  </a:cubicBezTo>
                  <a:cubicBezTo>
                    <a:pt x="1845" y="1124"/>
                    <a:pt x="1835" y="1123"/>
                    <a:pt x="1824" y="1123"/>
                  </a:cubicBezTo>
                  <a:cubicBezTo>
                    <a:pt x="1824" y="1123"/>
                    <a:pt x="1824" y="1123"/>
                    <a:pt x="1823" y="1123"/>
                  </a:cubicBezTo>
                  <a:cubicBezTo>
                    <a:pt x="1813" y="1122"/>
                    <a:pt x="1802" y="1122"/>
                    <a:pt x="1792" y="1121"/>
                  </a:cubicBezTo>
                  <a:cubicBezTo>
                    <a:pt x="1781" y="1121"/>
                    <a:pt x="1770" y="1121"/>
                    <a:pt x="1760" y="1120"/>
                  </a:cubicBezTo>
                  <a:cubicBezTo>
                    <a:pt x="1749" y="1120"/>
                    <a:pt x="1738" y="1120"/>
                    <a:pt x="1727" y="1120"/>
                  </a:cubicBezTo>
                  <a:cubicBezTo>
                    <a:pt x="1717" y="1120"/>
                    <a:pt x="1706" y="1120"/>
                    <a:pt x="1695" y="1120"/>
                  </a:cubicBezTo>
                  <a:cubicBezTo>
                    <a:pt x="1693" y="1120"/>
                    <a:pt x="1690" y="1120"/>
                    <a:pt x="1687" y="1120"/>
                  </a:cubicBezTo>
                  <a:cubicBezTo>
                    <a:pt x="1663" y="1120"/>
                    <a:pt x="1663" y="1120"/>
                    <a:pt x="1663" y="1120"/>
                  </a:cubicBezTo>
                  <a:cubicBezTo>
                    <a:pt x="1631" y="1121"/>
                    <a:pt x="1631" y="1121"/>
                    <a:pt x="1631" y="1121"/>
                  </a:cubicBezTo>
                  <a:cubicBezTo>
                    <a:pt x="1598" y="1121"/>
                    <a:pt x="1598" y="1121"/>
                    <a:pt x="1598" y="1121"/>
                  </a:cubicBezTo>
                  <a:cubicBezTo>
                    <a:pt x="1566" y="1122"/>
                    <a:pt x="1566" y="1122"/>
                    <a:pt x="1566" y="1122"/>
                  </a:cubicBezTo>
                  <a:cubicBezTo>
                    <a:pt x="1534" y="1123"/>
                    <a:pt x="1534" y="1123"/>
                    <a:pt x="1534" y="1123"/>
                  </a:cubicBezTo>
                  <a:cubicBezTo>
                    <a:pt x="1501" y="1123"/>
                    <a:pt x="1501" y="1123"/>
                    <a:pt x="1501" y="1123"/>
                  </a:cubicBezTo>
                  <a:cubicBezTo>
                    <a:pt x="1469" y="1124"/>
                    <a:pt x="1469" y="1124"/>
                    <a:pt x="1469" y="1124"/>
                  </a:cubicBezTo>
                  <a:cubicBezTo>
                    <a:pt x="1437" y="1125"/>
                    <a:pt x="1437" y="1125"/>
                    <a:pt x="1437" y="1125"/>
                  </a:cubicBezTo>
                  <a:cubicBezTo>
                    <a:pt x="1414" y="1125"/>
                    <a:pt x="1414" y="1125"/>
                    <a:pt x="1414" y="1125"/>
                  </a:cubicBezTo>
                  <a:cubicBezTo>
                    <a:pt x="1404" y="1125"/>
                    <a:pt x="1404" y="1125"/>
                    <a:pt x="1404" y="1125"/>
                  </a:cubicBezTo>
                  <a:cubicBezTo>
                    <a:pt x="1380" y="1126"/>
                    <a:pt x="1380" y="1126"/>
                    <a:pt x="1380" y="1126"/>
                  </a:cubicBezTo>
                  <a:cubicBezTo>
                    <a:pt x="1372" y="1126"/>
                    <a:pt x="1372" y="1126"/>
                    <a:pt x="1372" y="1126"/>
                  </a:cubicBezTo>
                  <a:cubicBezTo>
                    <a:pt x="1363" y="1126"/>
                    <a:pt x="1363" y="1126"/>
                    <a:pt x="1363" y="1126"/>
                  </a:cubicBezTo>
                  <a:cubicBezTo>
                    <a:pt x="1359" y="1126"/>
                    <a:pt x="1359" y="1126"/>
                    <a:pt x="1359" y="1126"/>
                  </a:cubicBezTo>
                  <a:cubicBezTo>
                    <a:pt x="1357" y="1126"/>
                    <a:pt x="1357" y="1126"/>
                    <a:pt x="1357" y="1126"/>
                  </a:cubicBezTo>
                  <a:cubicBezTo>
                    <a:pt x="1354" y="1126"/>
                    <a:pt x="1354" y="1126"/>
                    <a:pt x="1354" y="1126"/>
                  </a:cubicBezTo>
                  <a:cubicBezTo>
                    <a:pt x="1346" y="1126"/>
                    <a:pt x="1346" y="1126"/>
                    <a:pt x="1346" y="1126"/>
                  </a:cubicBezTo>
                  <a:cubicBezTo>
                    <a:pt x="1344" y="1126"/>
                    <a:pt x="1342" y="1126"/>
                    <a:pt x="1340" y="1126"/>
                  </a:cubicBezTo>
                  <a:cubicBezTo>
                    <a:pt x="1329" y="1126"/>
                    <a:pt x="1318" y="1126"/>
                    <a:pt x="1307" y="1126"/>
                  </a:cubicBezTo>
                  <a:cubicBezTo>
                    <a:pt x="1297" y="1126"/>
                    <a:pt x="1287" y="1126"/>
                    <a:pt x="1277" y="1126"/>
                  </a:cubicBezTo>
                  <a:cubicBezTo>
                    <a:pt x="1277" y="1126"/>
                    <a:pt x="1276" y="1126"/>
                    <a:pt x="1275" y="1126"/>
                  </a:cubicBezTo>
                  <a:cubicBezTo>
                    <a:pt x="1264" y="1126"/>
                    <a:pt x="1254" y="1126"/>
                    <a:pt x="1243" y="1126"/>
                  </a:cubicBezTo>
                  <a:cubicBezTo>
                    <a:pt x="1232" y="1126"/>
                    <a:pt x="1221" y="1126"/>
                    <a:pt x="1211" y="1126"/>
                  </a:cubicBezTo>
                  <a:cubicBezTo>
                    <a:pt x="1200" y="1126"/>
                    <a:pt x="1189" y="1126"/>
                    <a:pt x="1178" y="1126"/>
                  </a:cubicBezTo>
                  <a:cubicBezTo>
                    <a:pt x="1168" y="1126"/>
                    <a:pt x="1157" y="1126"/>
                    <a:pt x="1146" y="1126"/>
                  </a:cubicBezTo>
                  <a:cubicBezTo>
                    <a:pt x="1145" y="1126"/>
                    <a:pt x="1143" y="1126"/>
                    <a:pt x="1141" y="1126"/>
                  </a:cubicBezTo>
                  <a:cubicBezTo>
                    <a:pt x="1132" y="1126"/>
                    <a:pt x="1123" y="1126"/>
                    <a:pt x="1114" y="1125"/>
                  </a:cubicBezTo>
                  <a:cubicBezTo>
                    <a:pt x="1104" y="1125"/>
                    <a:pt x="1093" y="1125"/>
                    <a:pt x="1082" y="1125"/>
                  </a:cubicBezTo>
                  <a:cubicBezTo>
                    <a:pt x="1072" y="1124"/>
                    <a:pt x="1061" y="1124"/>
                    <a:pt x="1050" y="1123"/>
                  </a:cubicBezTo>
                  <a:cubicBezTo>
                    <a:pt x="1040" y="1123"/>
                    <a:pt x="1029" y="1122"/>
                    <a:pt x="1019" y="1122"/>
                  </a:cubicBezTo>
                  <a:cubicBezTo>
                    <a:pt x="1014" y="1121"/>
                    <a:pt x="1009" y="1121"/>
                    <a:pt x="1005" y="1121"/>
                  </a:cubicBezTo>
                  <a:cubicBezTo>
                    <a:pt x="999" y="1120"/>
                    <a:pt x="993" y="1120"/>
                    <a:pt x="987" y="1119"/>
                  </a:cubicBezTo>
                  <a:cubicBezTo>
                    <a:pt x="976" y="1118"/>
                    <a:pt x="966" y="1117"/>
                    <a:pt x="955" y="1116"/>
                  </a:cubicBezTo>
                  <a:cubicBezTo>
                    <a:pt x="945" y="1115"/>
                    <a:pt x="934" y="1114"/>
                    <a:pt x="924" y="1113"/>
                  </a:cubicBezTo>
                  <a:cubicBezTo>
                    <a:pt x="914" y="1111"/>
                    <a:pt x="903" y="1110"/>
                    <a:pt x="893" y="1108"/>
                  </a:cubicBezTo>
                  <a:cubicBezTo>
                    <a:pt x="885" y="1107"/>
                    <a:pt x="878" y="1105"/>
                    <a:pt x="870" y="1104"/>
                  </a:cubicBezTo>
                  <a:cubicBezTo>
                    <a:pt x="867" y="1103"/>
                    <a:pt x="865" y="1103"/>
                    <a:pt x="862" y="1102"/>
                  </a:cubicBezTo>
                  <a:cubicBezTo>
                    <a:pt x="852" y="1100"/>
                    <a:pt x="842" y="1097"/>
                    <a:pt x="832" y="1095"/>
                  </a:cubicBezTo>
                  <a:cubicBezTo>
                    <a:pt x="823" y="1092"/>
                    <a:pt x="814" y="1090"/>
                    <a:pt x="805" y="1087"/>
                  </a:cubicBezTo>
                  <a:cubicBezTo>
                    <a:pt x="804" y="1087"/>
                    <a:pt x="803" y="1086"/>
                    <a:pt x="802" y="1086"/>
                  </a:cubicBezTo>
                  <a:cubicBezTo>
                    <a:pt x="792" y="1082"/>
                    <a:pt x="782" y="1079"/>
                    <a:pt x="772" y="1075"/>
                  </a:cubicBezTo>
                  <a:cubicBezTo>
                    <a:pt x="762" y="1070"/>
                    <a:pt x="752" y="1066"/>
                    <a:pt x="743" y="1060"/>
                  </a:cubicBezTo>
                  <a:cubicBezTo>
                    <a:pt x="743" y="1060"/>
                    <a:pt x="743" y="1060"/>
                    <a:pt x="743" y="1060"/>
                  </a:cubicBezTo>
                  <a:cubicBezTo>
                    <a:pt x="741" y="1059"/>
                    <a:pt x="738" y="1058"/>
                    <a:pt x="736" y="1056"/>
                  </a:cubicBezTo>
                  <a:cubicBezTo>
                    <a:pt x="734" y="1055"/>
                    <a:pt x="731" y="1053"/>
                    <a:pt x="729" y="1052"/>
                  </a:cubicBezTo>
                  <a:cubicBezTo>
                    <a:pt x="722" y="1047"/>
                    <a:pt x="722" y="1047"/>
                    <a:pt x="722" y="1047"/>
                  </a:cubicBezTo>
                  <a:cubicBezTo>
                    <a:pt x="720" y="1045"/>
                    <a:pt x="718" y="1043"/>
                    <a:pt x="715" y="1042"/>
                  </a:cubicBezTo>
                  <a:cubicBezTo>
                    <a:pt x="715" y="1042"/>
                    <a:pt x="715" y="1042"/>
                    <a:pt x="715" y="1042"/>
                  </a:cubicBezTo>
                  <a:cubicBezTo>
                    <a:pt x="712" y="1039"/>
                    <a:pt x="712" y="1039"/>
                    <a:pt x="712" y="1039"/>
                  </a:cubicBezTo>
                  <a:cubicBezTo>
                    <a:pt x="709" y="1036"/>
                    <a:pt x="709" y="1036"/>
                    <a:pt x="709" y="1036"/>
                  </a:cubicBezTo>
                  <a:cubicBezTo>
                    <a:pt x="704" y="1032"/>
                    <a:pt x="704" y="1032"/>
                    <a:pt x="704" y="1032"/>
                  </a:cubicBezTo>
                  <a:cubicBezTo>
                    <a:pt x="703" y="1031"/>
                    <a:pt x="702" y="1030"/>
                    <a:pt x="701" y="1029"/>
                  </a:cubicBezTo>
                  <a:cubicBezTo>
                    <a:pt x="700" y="1027"/>
                    <a:pt x="698" y="1025"/>
                    <a:pt x="696" y="1023"/>
                  </a:cubicBezTo>
                  <a:cubicBezTo>
                    <a:pt x="695" y="1022"/>
                    <a:pt x="694" y="1020"/>
                    <a:pt x="693" y="1019"/>
                  </a:cubicBezTo>
                  <a:cubicBezTo>
                    <a:pt x="684" y="1007"/>
                    <a:pt x="676" y="993"/>
                    <a:pt x="671" y="978"/>
                  </a:cubicBezTo>
                  <a:cubicBezTo>
                    <a:pt x="670" y="973"/>
                    <a:pt x="668" y="969"/>
                    <a:pt x="667" y="964"/>
                  </a:cubicBezTo>
                  <a:cubicBezTo>
                    <a:pt x="662" y="943"/>
                    <a:pt x="663" y="920"/>
                    <a:pt x="669" y="899"/>
                  </a:cubicBezTo>
                  <a:cubicBezTo>
                    <a:pt x="671" y="894"/>
                    <a:pt x="673" y="889"/>
                    <a:pt x="675" y="884"/>
                  </a:cubicBezTo>
                  <a:cubicBezTo>
                    <a:pt x="676" y="882"/>
                    <a:pt x="677" y="879"/>
                    <a:pt x="678" y="877"/>
                  </a:cubicBezTo>
                  <a:cubicBezTo>
                    <a:pt x="683" y="869"/>
                    <a:pt x="683" y="869"/>
                    <a:pt x="683" y="869"/>
                  </a:cubicBezTo>
                  <a:cubicBezTo>
                    <a:pt x="688" y="860"/>
                    <a:pt x="695" y="852"/>
                    <a:pt x="703" y="844"/>
                  </a:cubicBezTo>
                  <a:cubicBezTo>
                    <a:pt x="703" y="844"/>
                    <a:pt x="703" y="844"/>
                    <a:pt x="703" y="844"/>
                  </a:cubicBezTo>
                  <a:cubicBezTo>
                    <a:pt x="711" y="836"/>
                    <a:pt x="719" y="829"/>
                    <a:pt x="728" y="822"/>
                  </a:cubicBezTo>
                  <a:cubicBezTo>
                    <a:pt x="733" y="819"/>
                    <a:pt x="737" y="816"/>
                    <a:pt x="742" y="813"/>
                  </a:cubicBezTo>
                  <a:cubicBezTo>
                    <a:pt x="747" y="810"/>
                    <a:pt x="752" y="807"/>
                    <a:pt x="756" y="804"/>
                  </a:cubicBezTo>
                  <a:cubicBezTo>
                    <a:pt x="764" y="800"/>
                    <a:pt x="772" y="796"/>
                    <a:pt x="779" y="792"/>
                  </a:cubicBezTo>
                  <a:cubicBezTo>
                    <a:pt x="791" y="786"/>
                    <a:pt x="803" y="780"/>
                    <a:pt x="815" y="775"/>
                  </a:cubicBezTo>
                  <a:cubicBezTo>
                    <a:pt x="816" y="775"/>
                    <a:pt x="817" y="775"/>
                    <a:pt x="817" y="774"/>
                  </a:cubicBezTo>
                  <a:cubicBezTo>
                    <a:pt x="828" y="770"/>
                    <a:pt x="840" y="765"/>
                    <a:pt x="851" y="761"/>
                  </a:cubicBezTo>
                  <a:cubicBezTo>
                    <a:pt x="863" y="757"/>
                    <a:pt x="874" y="753"/>
                    <a:pt x="886" y="749"/>
                  </a:cubicBezTo>
                  <a:cubicBezTo>
                    <a:pt x="898" y="745"/>
                    <a:pt x="909" y="741"/>
                    <a:pt x="921" y="738"/>
                  </a:cubicBezTo>
                  <a:cubicBezTo>
                    <a:pt x="929" y="735"/>
                    <a:pt x="938" y="733"/>
                    <a:pt x="946" y="730"/>
                  </a:cubicBezTo>
                  <a:cubicBezTo>
                    <a:pt x="949" y="730"/>
                    <a:pt x="952" y="729"/>
                    <a:pt x="955" y="728"/>
                  </a:cubicBezTo>
                  <a:cubicBezTo>
                    <a:pt x="967" y="725"/>
                    <a:pt x="978" y="721"/>
                    <a:pt x="990" y="718"/>
                  </a:cubicBezTo>
                  <a:cubicBezTo>
                    <a:pt x="1001" y="715"/>
                    <a:pt x="1013" y="712"/>
                    <a:pt x="1024" y="710"/>
                  </a:cubicBezTo>
                  <a:cubicBezTo>
                    <a:pt x="1036" y="707"/>
                    <a:pt x="1047" y="704"/>
                    <a:pt x="1058" y="701"/>
                  </a:cubicBezTo>
                  <a:cubicBezTo>
                    <a:pt x="1065" y="699"/>
                    <a:pt x="1071" y="698"/>
                    <a:pt x="1078" y="696"/>
                  </a:cubicBezTo>
                  <a:cubicBezTo>
                    <a:pt x="1083" y="695"/>
                    <a:pt x="1088" y="694"/>
                    <a:pt x="1093" y="693"/>
                  </a:cubicBezTo>
                  <a:cubicBezTo>
                    <a:pt x="1104" y="690"/>
                    <a:pt x="1115" y="687"/>
                    <a:pt x="1127" y="684"/>
                  </a:cubicBezTo>
                  <a:cubicBezTo>
                    <a:pt x="1133" y="683"/>
                    <a:pt x="1138" y="682"/>
                    <a:pt x="1144" y="680"/>
                  </a:cubicBezTo>
                  <a:cubicBezTo>
                    <a:pt x="1150" y="679"/>
                    <a:pt x="1155" y="677"/>
                    <a:pt x="1161" y="676"/>
                  </a:cubicBezTo>
                  <a:cubicBezTo>
                    <a:pt x="1173" y="673"/>
                    <a:pt x="1184" y="669"/>
                    <a:pt x="1196" y="666"/>
                  </a:cubicBezTo>
                  <a:cubicBezTo>
                    <a:pt x="1200" y="665"/>
                    <a:pt x="1205" y="663"/>
                    <a:pt x="1210" y="662"/>
                  </a:cubicBezTo>
                  <a:cubicBezTo>
                    <a:pt x="1217" y="660"/>
                    <a:pt x="1224" y="658"/>
                    <a:pt x="1230" y="655"/>
                  </a:cubicBezTo>
                  <a:cubicBezTo>
                    <a:pt x="1242" y="652"/>
                    <a:pt x="1254" y="648"/>
                    <a:pt x="1265" y="643"/>
                  </a:cubicBezTo>
                  <a:cubicBezTo>
                    <a:pt x="1277" y="639"/>
                    <a:pt x="1289" y="634"/>
                    <a:pt x="1301" y="629"/>
                  </a:cubicBezTo>
                  <a:cubicBezTo>
                    <a:pt x="1313" y="624"/>
                    <a:pt x="1325" y="619"/>
                    <a:pt x="1337" y="613"/>
                  </a:cubicBezTo>
                  <a:cubicBezTo>
                    <a:pt x="1337" y="612"/>
                    <a:pt x="1338" y="612"/>
                    <a:pt x="1338" y="612"/>
                  </a:cubicBezTo>
                  <a:cubicBezTo>
                    <a:pt x="1350" y="606"/>
                    <a:pt x="1362" y="599"/>
                    <a:pt x="1374" y="592"/>
                  </a:cubicBezTo>
                  <a:cubicBezTo>
                    <a:pt x="1382" y="587"/>
                    <a:pt x="1390" y="582"/>
                    <a:pt x="1397" y="576"/>
                  </a:cubicBezTo>
                  <a:cubicBezTo>
                    <a:pt x="1403" y="572"/>
                    <a:pt x="1408" y="568"/>
                    <a:pt x="1413" y="564"/>
                  </a:cubicBezTo>
                  <a:cubicBezTo>
                    <a:pt x="1426" y="554"/>
                    <a:pt x="1437" y="542"/>
                    <a:pt x="1448" y="529"/>
                  </a:cubicBezTo>
                  <a:cubicBezTo>
                    <a:pt x="1451" y="526"/>
                    <a:pt x="1453" y="523"/>
                    <a:pt x="1456" y="519"/>
                  </a:cubicBezTo>
                  <a:cubicBezTo>
                    <a:pt x="1460" y="513"/>
                    <a:pt x="1464" y="507"/>
                    <a:pt x="1468" y="501"/>
                  </a:cubicBezTo>
                  <a:cubicBezTo>
                    <a:pt x="1469" y="498"/>
                    <a:pt x="1471" y="496"/>
                    <a:pt x="1472" y="493"/>
                  </a:cubicBezTo>
                  <a:cubicBezTo>
                    <a:pt x="1473" y="490"/>
                    <a:pt x="1475" y="488"/>
                    <a:pt x="1476" y="485"/>
                  </a:cubicBezTo>
                  <a:cubicBezTo>
                    <a:pt x="1479" y="477"/>
                    <a:pt x="1479" y="477"/>
                    <a:pt x="1479" y="477"/>
                  </a:cubicBezTo>
                  <a:cubicBezTo>
                    <a:pt x="1480" y="474"/>
                    <a:pt x="1481" y="472"/>
                    <a:pt x="1482" y="469"/>
                  </a:cubicBezTo>
                  <a:cubicBezTo>
                    <a:pt x="1490" y="447"/>
                    <a:pt x="1495" y="424"/>
                    <a:pt x="1494" y="401"/>
                  </a:cubicBezTo>
                  <a:cubicBezTo>
                    <a:pt x="1494" y="400"/>
                    <a:pt x="1494" y="400"/>
                    <a:pt x="1494" y="400"/>
                  </a:cubicBezTo>
                  <a:cubicBezTo>
                    <a:pt x="1494" y="400"/>
                    <a:pt x="1494" y="400"/>
                    <a:pt x="1494" y="400"/>
                  </a:cubicBezTo>
                  <a:cubicBezTo>
                    <a:pt x="1493" y="392"/>
                    <a:pt x="1496" y="396"/>
                    <a:pt x="1491" y="376"/>
                  </a:cubicBezTo>
                  <a:cubicBezTo>
                    <a:pt x="1487" y="358"/>
                    <a:pt x="1477" y="343"/>
                    <a:pt x="1469" y="327"/>
                  </a:cubicBezTo>
                  <a:cubicBezTo>
                    <a:pt x="1463" y="316"/>
                    <a:pt x="1456" y="305"/>
                    <a:pt x="1448" y="295"/>
                  </a:cubicBezTo>
                  <a:cubicBezTo>
                    <a:pt x="1447" y="293"/>
                    <a:pt x="1446" y="292"/>
                    <a:pt x="1445" y="291"/>
                  </a:cubicBezTo>
                  <a:cubicBezTo>
                    <a:pt x="1437" y="281"/>
                    <a:pt x="1429" y="271"/>
                    <a:pt x="1420" y="262"/>
                  </a:cubicBezTo>
                  <a:cubicBezTo>
                    <a:pt x="1420" y="262"/>
                    <a:pt x="1419" y="262"/>
                    <a:pt x="1419" y="262"/>
                  </a:cubicBezTo>
                  <a:cubicBezTo>
                    <a:pt x="1418" y="261"/>
                    <a:pt x="1417" y="260"/>
                    <a:pt x="1416" y="258"/>
                  </a:cubicBezTo>
                  <a:cubicBezTo>
                    <a:pt x="1407" y="250"/>
                    <a:pt x="1398" y="243"/>
                    <a:pt x="1389" y="236"/>
                  </a:cubicBezTo>
                  <a:cubicBezTo>
                    <a:pt x="1380" y="229"/>
                    <a:pt x="1371" y="222"/>
                    <a:pt x="1361" y="217"/>
                  </a:cubicBezTo>
                  <a:cubicBezTo>
                    <a:pt x="1360" y="216"/>
                    <a:pt x="1359" y="215"/>
                    <a:pt x="1358" y="215"/>
                  </a:cubicBezTo>
                  <a:cubicBezTo>
                    <a:pt x="1350" y="210"/>
                    <a:pt x="1341" y="205"/>
                    <a:pt x="1333" y="200"/>
                  </a:cubicBezTo>
                  <a:cubicBezTo>
                    <a:pt x="1323" y="195"/>
                    <a:pt x="1314" y="190"/>
                    <a:pt x="1304" y="186"/>
                  </a:cubicBezTo>
                  <a:cubicBezTo>
                    <a:pt x="1294" y="182"/>
                    <a:pt x="1285" y="177"/>
                    <a:pt x="1275" y="173"/>
                  </a:cubicBezTo>
                  <a:cubicBezTo>
                    <a:pt x="1268" y="171"/>
                    <a:pt x="1262" y="168"/>
                    <a:pt x="1255" y="166"/>
                  </a:cubicBezTo>
                  <a:cubicBezTo>
                    <a:pt x="1252" y="165"/>
                    <a:pt x="1248" y="163"/>
                    <a:pt x="1245" y="162"/>
                  </a:cubicBezTo>
                  <a:cubicBezTo>
                    <a:pt x="1235" y="159"/>
                    <a:pt x="1225" y="155"/>
                    <a:pt x="1215" y="152"/>
                  </a:cubicBezTo>
                  <a:cubicBezTo>
                    <a:pt x="1205" y="149"/>
                    <a:pt x="1195" y="146"/>
                    <a:pt x="1185" y="143"/>
                  </a:cubicBezTo>
                  <a:cubicBezTo>
                    <a:pt x="1175" y="140"/>
                    <a:pt x="1165" y="137"/>
                    <a:pt x="1155" y="135"/>
                  </a:cubicBezTo>
                  <a:cubicBezTo>
                    <a:pt x="1152" y="134"/>
                    <a:pt x="1149" y="133"/>
                    <a:pt x="1146" y="132"/>
                  </a:cubicBezTo>
                  <a:cubicBezTo>
                    <a:pt x="1139" y="130"/>
                    <a:pt x="1132" y="128"/>
                    <a:pt x="1125" y="127"/>
                  </a:cubicBezTo>
                  <a:cubicBezTo>
                    <a:pt x="1115" y="124"/>
                    <a:pt x="1104" y="121"/>
                    <a:pt x="1094" y="119"/>
                  </a:cubicBezTo>
                  <a:cubicBezTo>
                    <a:pt x="1093" y="118"/>
                    <a:pt x="1092" y="118"/>
                    <a:pt x="1091" y="118"/>
                  </a:cubicBezTo>
                  <a:cubicBezTo>
                    <a:pt x="1064" y="111"/>
                    <a:pt x="1064" y="111"/>
                    <a:pt x="1064" y="111"/>
                  </a:cubicBezTo>
                  <a:cubicBezTo>
                    <a:pt x="1036" y="104"/>
                    <a:pt x="1036" y="104"/>
                    <a:pt x="1036" y="104"/>
                  </a:cubicBezTo>
                  <a:cubicBezTo>
                    <a:pt x="1034" y="103"/>
                    <a:pt x="1034" y="103"/>
                    <a:pt x="1034" y="103"/>
                  </a:cubicBezTo>
                  <a:cubicBezTo>
                    <a:pt x="1029" y="102"/>
                    <a:pt x="1029" y="102"/>
                    <a:pt x="1029" y="102"/>
                  </a:cubicBezTo>
                  <a:cubicBezTo>
                    <a:pt x="1025" y="101"/>
                    <a:pt x="1025" y="101"/>
                    <a:pt x="1025" y="101"/>
                  </a:cubicBezTo>
                  <a:cubicBezTo>
                    <a:pt x="1024" y="101"/>
                    <a:pt x="1023" y="100"/>
                    <a:pt x="1022" y="100"/>
                  </a:cubicBezTo>
                  <a:cubicBezTo>
                    <a:pt x="1008" y="98"/>
                    <a:pt x="1008" y="98"/>
                    <a:pt x="1008" y="98"/>
                  </a:cubicBezTo>
                  <a:cubicBezTo>
                    <a:pt x="1006" y="97"/>
                    <a:pt x="1005" y="97"/>
                    <a:pt x="1003" y="97"/>
                  </a:cubicBezTo>
                  <a:cubicBezTo>
                    <a:pt x="995" y="95"/>
                    <a:pt x="987" y="94"/>
                    <a:pt x="980" y="92"/>
                  </a:cubicBezTo>
                  <a:cubicBezTo>
                    <a:pt x="977" y="92"/>
                    <a:pt x="975" y="91"/>
                    <a:pt x="972" y="91"/>
                  </a:cubicBezTo>
                  <a:cubicBezTo>
                    <a:pt x="962" y="89"/>
                    <a:pt x="951" y="87"/>
                    <a:pt x="941" y="86"/>
                  </a:cubicBezTo>
                  <a:cubicBezTo>
                    <a:pt x="935" y="85"/>
                    <a:pt x="929" y="84"/>
                    <a:pt x="923" y="83"/>
                  </a:cubicBezTo>
                  <a:cubicBezTo>
                    <a:pt x="919" y="82"/>
                    <a:pt x="915" y="81"/>
                    <a:pt x="910" y="81"/>
                  </a:cubicBezTo>
                  <a:cubicBezTo>
                    <a:pt x="900" y="79"/>
                    <a:pt x="889" y="78"/>
                    <a:pt x="879" y="76"/>
                  </a:cubicBezTo>
                  <a:cubicBezTo>
                    <a:pt x="869" y="75"/>
                    <a:pt x="858" y="73"/>
                    <a:pt x="848" y="72"/>
                  </a:cubicBezTo>
                  <a:cubicBezTo>
                    <a:pt x="837" y="70"/>
                    <a:pt x="827" y="69"/>
                    <a:pt x="817" y="67"/>
                  </a:cubicBezTo>
                  <a:cubicBezTo>
                    <a:pt x="806" y="66"/>
                    <a:pt x="796" y="65"/>
                    <a:pt x="785" y="63"/>
                  </a:cubicBezTo>
                  <a:cubicBezTo>
                    <a:pt x="775" y="62"/>
                    <a:pt x="765" y="61"/>
                    <a:pt x="754" y="59"/>
                  </a:cubicBezTo>
                  <a:cubicBezTo>
                    <a:pt x="744" y="58"/>
                    <a:pt x="733" y="57"/>
                    <a:pt x="723" y="56"/>
                  </a:cubicBezTo>
                  <a:cubicBezTo>
                    <a:pt x="714" y="55"/>
                    <a:pt x="706" y="54"/>
                    <a:pt x="698" y="53"/>
                  </a:cubicBezTo>
                  <a:cubicBezTo>
                    <a:pt x="691" y="52"/>
                    <a:pt x="691" y="52"/>
                    <a:pt x="691" y="52"/>
                  </a:cubicBezTo>
                  <a:cubicBezTo>
                    <a:pt x="660" y="48"/>
                    <a:pt x="660" y="48"/>
                    <a:pt x="660" y="48"/>
                  </a:cubicBezTo>
                  <a:cubicBezTo>
                    <a:pt x="629" y="45"/>
                    <a:pt x="629" y="45"/>
                    <a:pt x="629" y="45"/>
                  </a:cubicBezTo>
                  <a:cubicBezTo>
                    <a:pt x="597" y="41"/>
                    <a:pt x="597" y="41"/>
                    <a:pt x="597" y="41"/>
                  </a:cubicBezTo>
                  <a:cubicBezTo>
                    <a:pt x="566" y="37"/>
                    <a:pt x="566" y="37"/>
                    <a:pt x="566" y="37"/>
                  </a:cubicBezTo>
                  <a:cubicBezTo>
                    <a:pt x="535" y="34"/>
                    <a:pt x="535" y="34"/>
                    <a:pt x="535" y="34"/>
                  </a:cubicBezTo>
                  <a:cubicBezTo>
                    <a:pt x="503" y="30"/>
                    <a:pt x="503" y="30"/>
                    <a:pt x="503" y="30"/>
                  </a:cubicBezTo>
                  <a:cubicBezTo>
                    <a:pt x="472" y="27"/>
                    <a:pt x="472" y="27"/>
                    <a:pt x="472" y="27"/>
                  </a:cubicBezTo>
                  <a:cubicBezTo>
                    <a:pt x="471" y="26"/>
                    <a:pt x="471" y="26"/>
                    <a:pt x="471" y="26"/>
                  </a:cubicBezTo>
                  <a:cubicBezTo>
                    <a:pt x="461" y="25"/>
                    <a:pt x="451" y="24"/>
                    <a:pt x="441" y="23"/>
                  </a:cubicBezTo>
                  <a:cubicBezTo>
                    <a:pt x="430" y="22"/>
                    <a:pt x="420" y="21"/>
                    <a:pt x="409" y="20"/>
                  </a:cubicBezTo>
                  <a:cubicBezTo>
                    <a:pt x="399" y="19"/>
                    <a:pt x="388" y="18"/>
                    <a:pt x="378" y="17"/>
                  </a:cubicBezTo>
                  <a:cubicBezTo>
                    <a:pt x="367" y="16"/>
                    <a:pt x="357" y="15"/>
                    <a:pt x="346" y="14"/>
                  </a:cubicBezTo>
                  <a:cubicBezTo>
                    <a:pt x="336" y="13"/>
                    <a:pt x="325" y="12"/>
                    <a:pt x="315" y="11"/>
                  </a:cubicBezTo>
                  <a:cubicBezTo>
                    <a:pt x="304" y="10"/>
                    <a:pt x="294" y="9"/>
                    <a:pt x="283" y="9"/>
                  </a:cubicBezTo>
                  <a:cubicBezTo>
                    <a:pt x="272" y="8"/>
                    <a:pt x="262" y="7"/>
                    <a:pt x="251" y="6"/>
                  </a:cubicBezTo>
                  <a:cubicBezTo>
                    <a:pt x="249" y="6"/>
                    <a:pt x="247" y="6"/>
                    <a:pt x="244" y="6"/>
                  </a:cubicBezTo>
                  <a:cubicBezTo>
                    <a:pt x="236" y="5"/>
                    <a:pt x="228" y="5"/>
                    <a:pt x="220" y="4"/>
                  </a:cubicBezTo>
                  <a:cubicBezTo>
                    <a:pt x="209" y="4"/>
                    <a:pt x="198" y="3"/>
                    <a:pt x="188" y="3"/>
                  </a:cubicBezTo>
                  <a:cubicBezTo>
                    <a:pt x="177" y="2"/>
                    <a:pt x="167" y="2"/>
                    <a:pt x="156" y="1"/>
                  </a:cubicBezTo>
                  <a:cubicBezTo>
                    <a:pt x="147" y="1"/>
                    <a:pt x="139" y="1"/>
                    <a:pt x="131" y="1"/>
                  </a:cubicBezTo>
                  <a:cubicBezTo>
                    <a:pt x="128" y="1"/>
                    <a:pt x="126" y="0"/>
                    <a:pt x="124" y="0"/>
                  </a:cubicBezTo>
                  <a:cubicBezTo>
                    <a:pt x="117" y="0"/>
                    <a:pt x="109" y="0"/>
                    <a:pt x="102" y="0"/>
                  </a:cubicBezTo>
                  <a:cubicBezTo>
                    <a:pt x="92" y="0"/>
                    <a:pt x="92" y="0"/>
                    <a:pt x="92" y="0"/>
                  </a:cubicBezTo>
                  <a:cubicBezTo>
                    <a:pt x="74" y="0"/>
                    <a:pt x="74" y="0"/>
                    <a:pt x="74" y="0"/>
                  </a:cubicBezTo>
                  <a:cubicBezTo>
                    <a:pt x="60" y="0"/>
                    <a:pt x="60" y="0"/>
                    <a:pt x="60" y="0"/>
                  </a:cubicBezTo>
                  <a:cubicBezTo>
                    <a:pt x="45" y="0"/>
                    <a:pt x="45" y="0"/>
                    <a:pt x="45" y="0"/>
                  </a:cubicBezTo>
                  <a:cubicBezTo>
                    <a:pt x="39" y="0"/>
                    <a:pt x="33" y="0"/>
                    <a:pt x="27" y="0"/>
                  </a:cubicBezTo>
                  <a:cubicBezTo>
                    <a:pt x="24" y="1"/>
                    <a:pt x="20" y="1"/>
                    <a:pt x="17" y="1"/>
                  </a:cubicBezTo>
                  <a:cubicBezTo>
                    <a:pt x="11" y="1"/>
                    <a:pt x="6" y="1"/>
                    <a:pt x="0" y="2"/>
                  </a:cubicBezTo>
                  <a:cubicBezTo>
                    <a:pt x="0" y="10"/>
                    <a:pt x="0" y="10"/>
                    <a:pt x="0" y="10"/>
                  </a:cubicBezTo>
                  <a:cubicBezTo>
                    <a:pt x="7" y="10"/>
                    <a:pt x="14" y="10"/>
                    <a:pt x="21" y="10"/>
                  </a:cubicBezTo>
                  <a:cubicBezTo>
                    <a:pt x="24" y="9"/>
                    <a:pt x="27" y="9"/>
                    <a:pt x="30" y="9"/>
                  </a:cubicBezTo>
                  <a:cubicBezTo>
                    <a:pt x="36" y="9"/>
                    <a:pt x="43" y="9"/>
                    <a:pt x="49" y="9"/>
                  </a:cubicBezTo>
                  <a:cubicBezTo>
                    <a:pt x="62" y="9"/>
                    <a:pt x="62" y="9"/>
                    <a:pt x="62" y="9"/>
                  </a:cubicBezTo>
                  <a:cubicBezTo>
                    <a:pt x="78" y="9"/>
                    <a:pt x="78" y="9"/>
                    <a:pt x="78" y="9"/>
                  </a:cubicBezTo>
                  <a:cubicBezTo>
                    <a:pt x="95" y="9"/>
                    <a:pt x="95" y="9"/>
                    <a:pt x="95" y="9"/>
                  </a:cubicBezTo>
                  <a:cubicBezTo>
                    <a:pt x="106" y="9"/>
                    <a:pt x="106" y="9"/>
                    <a:pt x="106" y="9"/>
                  </a:cubicBezTo>
                  <a:cubicBezTo>
                    <a:pt x="113" y="9"/>
                    <a:pt x="120" y="9"/>
                    <a:pt x="127" y="9"/>
                  </a:cubicBezTo>
                  <a:cubicBezTo>
                    <a:pt x="129" y="9"/>
                    <a:pt x="132" y="9"/>
                    <a:pt x="134" y="10"/>
                  </a:cubicBezTo>
                  <a:cubicBezTo>
                    <a:pt x="143" y="10"/>
                    <a:pt x="151" y="10"/>
                    <a:pt x="159" y="10"/>
                  </a:cubicBezTo>
                  <a:cubicBezTo>
                    <a:pt x="169" y="11"/>
                    <a:pt x="180" y="11"/>
                    <a:pt x="191" y="12"/>
                  </a:cubicBezTo>
                  <a:cubicBezTo>
                    <a:pt x="201" y="12"/>
                    <a:pt x="212" y="13"/>
                    <a:pt x="222" y="14"/>
                  </a:cubicBezTo>
                  <a:cubicBezTo>
                    <a:pt x="231" y="14"/>
                    <a:pt x="240" y="15"/>
                    <a:pt x="248" y="15"/>
                  </a:cubicBezTo>
                  <a:cubicBezTo>
                    <a:pt x="250" y="15"/>
                    <a:pt x="252" y="15"/>
                    <a:pt x="254" y="16"/>
                  </a:cubicBezTo>
                  <a:cubicBezTo>
                    <a:pt x="265" y="16"/>
                    <a:pt x="275" y="17"/>
                    <a:pt x="286" y="18"/>
                  </a:cubicBezTo>
                  <a:cubicBezTo>
                    <a:pt x="296" y="19"/>
                    <a:pt x="307" y="20"/>
                    <a:pt x="317" y="20"/>
                  </a:cubicBezTo>
                  <a:cubicBezTo>
                    <a:pt x="328" y="21"/>
                    <a:pt x="338" y="22"/>
                    <a:pt x="349" y="23"/>
                  </a:cubicBezTo>
                  <a:cubicBezTo>
                    <a:pt x="359" y="24"/>
                    <a:pt x="370" y="25"/>
                    <a:pt x="380" y="26"/>
                  </a:cubicBezTo>
                  <a:cubicBezTo>
                    <a:pt x="391" y="27"/>
                    <a:pt x="401" y="28"/>
                    <a:pt x="412" y="29"/>
                  </a:cubicBezTo>
                  <a:cubicBezTo>
                    <a:pt x="422" y="30"/>
                    <a:pt x="433" y="32"/>
                    <a:pt x="443" y="33"/>
                  </a:cubicBezTo>
                  <a:cubicBezTo>
                    <a:pt x="454" y="34"/>
                    <a:pt x="464" y="35"/>
                    <a:pt x="475" y="36"/>
                  </a:cubicBezTo>
                  <a:cubicBezTo>
                    <a:pt x="475" y="36"/>
                    <a:pt x="475" y="36"/>
                    <a:pt x="475" y="36"/>
                  </a:cubicBezTo>
                  <a:cubicBezTo>
                    <a:pt x="506" y="40"/>
                    <a:pt x="506" y="40"/>
                    <a:pt x="506" y="40"/>
                  </a:cubicBezTo>
                  <a:cubicBezTo>
                    <a:pt x="537" y="44"/>
                    <a:pt x="537" y="44"/>
                    <a:pt x="537" y="44"/>
                  </a:cubicBezTo>
                  <a:cubicBezTo>
                    <a:pt x="569" y="47"/>
                    <a:pt x="569" y="47"/>
                    <a:pt x="569" y="47"/>
                  </a:cubicBezTo>
                  <a:cubicBezTo>
                    <a:pt x="600" y="51"/>
                    <a:pt x="600" y="51"/>
                    <a:pt x="600" y="51"/>
                  </a:cubicBezTo>
                  <a:cubicBezTo>
                    <a:pt x="631" y="55"/>
                    <a:pt x="631" y="55"/>
                    <a:pt x="631" y="55"/>
                  </a:cubicBezTo>
                  <a:cubicBezTo>
                    <a:pt x="663" y="58"/>
                    <a:pt x="663" y="58"/>
                    <a:pt x="663" y="58"/>
                  </a:cubicBezTo>
                  <a:cubicBezTo>
                    <a:pt x="694" y="62"/>
                    <a:pt x="694" y="62"/>
                    <a:pt x="694" y="62"/>
                  </a:cubicBezTo>
                  <a:cubicBezTo>
                    <a:pt x="701" y="63"/>
                    <a:pt x="701" y="63"/>
                    <a:pt x="701" y="63"/>
                  </a:cubicBezTo>
                  <a:cubicBezTo>
                    <a:pt x="709" y="64"/>
                    <a:pt x="717" y="65"/>
                    <a:pt x="725" y="66"/>
                  </a:cubicBezTo>
                  <a:cubicBezTo>
                    <a:pt x="736" y="67"/>
                    <a:pt x="746" y="68"/>
                    <a:pt x="757" y="70"/>
                  </a:cubicBezTo>
                  <a:cubicBezTo>
                    <a:pt x="767" y="71"/>
                    <a:pt x="777" y="72"/>
                    <a:pt x="788" y="74"/>
                  </a:cubicBezTo>
                  <a:cubicBezTo>
                    <a:pt x="798" y="75"/>
                    <a:pt x="809" y="76"/>
                    <a:pt x="819" y="78"/>
                  </a:cubicBezTo>
                  <a:cubicBezTo>
                    <a:pt x="830" y="79"/>
                    <a:pt x="840" y="81"/>
                    <a:pt x="850" y="82"/>
                  </a:cubicBezTo>
                  <a:cubicBezTo>
                    <a:pt x="861" y="84"/>
                    <a:pt x="871" y="85"/>
                    <a:pt x="881" y="87"/>
                  </a:cubicBezTo>
                  <a:cubicBezTo>
                    <a:pt x="892" y="88"/>
                    <a:pt x="902" y="90"/>
                    <a:pt x="913" y="91"/>
                  </a:cubicBezTo>
                  <a:cubicBezTo>
                    <a:pt x="917" y="92"/>
                    <a:pt x="922" y="93"/>
                    <a:pt x="926" y="94"/>
                  </a:cubicBezTo>
                  <a:cubicBezTo>
                    <a:pt x="932" y="94"/>
                    <a:pt x="938" y="95"/>
                    <a:pt x="944" y="96"/>
                  </a:cubicBezTo>
                  <a:cubicBezTo>
                    <a:pt x="954" y="98"/>
                    <a:pt x="964" y="100"/>
                    <a:pt x="974" y="102"/>
                  </a:cubicBezTo>
                  <a:cubicBezTo>
                    <a:pt x="977" y="102"/>
                    <a:pt x="980" y="103"/>
                    <a:pt x="982" y="103"/>
                  </a:cubicBezTo>
                  <a:cubicBezTo>
                    <a:pt x="990" y="105"/>
                    <a:pt x="998" y="106"/>
                    <a:pt x="1005" y="107"/>
                  </a:cubicBezTo>
                  <a:cubicBezTo>
                    <a:pt x="1007" y="108"/>
                    <a:pt x="1009" y="108"/>
                    <a:pt x="1010" y="108"/>
                  </a:cubicBezTo>
                  <a:cubicBezTo>
                    <a:pt x="1024" y="111"/>
                    <a:pt x="1024" y="111"/>
                    <a:pt x="1024" y="111"/>
                  </a:cubicBezTo>
                  <a:cubicBezTo>
                    <a:pt x="1025" y="111"/>
                    <a:pt x="1027" y="112"/>
                    <a:pt x="1028" y="112"/>
                  </a:cubicBezTo>
                  <a:cubicBezTo>
                    <a:pt x="1031" y="113"/>
                    <a:pt x="1031" y="113"/>
                    <a:pt x="1031" y="113"/>
                  </a:cubicBezTo>
                  <a:cubicBezTo>
                    <a:pt x="1036" y="114"/>
                    <a:pt x="1036" y="114"/>
                    <a:pt x="1036" y="114"/>
                  </a:cubicBezTo>
                  <a:cubicBezTo>
                    <a:pt x="1038" y="114"/>
                    <a:pt x="1038" y="114"/>
                    <a:pt x="1038" y="114"/>
                  </a:cubicBezTo>
                  <a:cubicBezTo>
                    <a:pt x="1066" y="122"/>
                    <a:pt x="1066" y="122"/>
                    <a:pt x="1066" y="122"/>
                  </a:cubicBezTo>
                  <a:cubicBezTo>
                    <a:pt x="1093" y="129"/>
                    <a:pt x="1093" y="129"/>
                    <a:pt x="1093" y="129"/>
                  </a:cubicBezTo>
                  <a:cubicBezTo>
                    <a:pt x="1094" y="129"/>
                    <a:pt x="1095" y="129"/>
                    <a:pt x="1097" y="130"/>
                  </a:cubicBezTo>
                  <a:cubicBezTo>
                    <a:pt x="1107" y="132"/>
                    <a:pt x="1117" y="135"/>
                    <a:pt x="1127" y="138"/>
                  </a:cubicBezTo>
                  <a:cubicBezTo>
                    <a:pt x="1134" y="139"/>
                    <a:pt x="1141" y="141"/>
                    <a:pt x="1148" y="143"/>
                  </a:cubicBezTo>
                  <a:cubicBezTo>
                    <a:pt x="1151" y="144"/>
                    <a:pt x="1154" y="145"/>
                    <a:pt x="1157" y="146"/>
                  </a:cubicBezTo>
                  <a:cubicBezTo>
                    <a:pt x="1167" y="148"/>
                    <a:pt x="1177" y="151"/>
                    <a:pt x="1188" y="154"/>
                  </a:cubicBezTo>
                  <a:cubicBezTo>
                    <a:pt x="1198" y="157"/>
                    <a:pt x="1208" y="160"/>
                    <a:pt x="1218" y="164"/>
                  </a:cubicBezTo>
                  <a:cubicBezTo>
                    <a:pt x="1228" y="167"/>
                    <a:pt x="1237" y="170"/>
                    <a:pt x="1247" y="174"/>
                  </a:cubicBezTo>
                  <a:cubicBezTo>
                    <a:pt x="1250" y="175"/>
                    <a:pt x="1253" y="176"/>
                    <a:pt x="1256" y="177"/>
                  </a:cubicBezTo>
                  <a:cubicBezTo>
                    <a:pt x="1263" y="179"/>
                    <a:pt x="1270" y="182"/>
                    <a:pt x="1277" y="185"/>
                  </a:cubicBezTo>
                  <a:cubicBezTo>
                    <a:pt x="1287" y="189"/>
                    <a:pt x="1297" y="193"/>
                    <a:pt x="1306" y="198"/>
                  </a:cubicBezTo>
                  <a:cubicBezTo>
                    <a:pt x="1316" y="202"/>
                    <a:pt x="1326" y="207"/>
                    <a:pt x="1335" y="212"/>
                  </a:cubicBezTo>
                  <a:cubicBezTo>
                    <a:pt x="1343" y="216"/>
                    <a:pt x="1351" y="221"/>
                    <a:pt x="1358" y="225"/>
                  </a:cubicBezTo>
                  <a:cubicBezTo>
                    <a:pt x="1360" y="226"/>
                    <a:pt x="1362" y="228"/>
                    <a:pt x="1363" y="229"/>
                  </a:cubicBezTo>
                  <a:cubicBezTo>
                    <a:pt x="1373" y="235"/>
                    <a:pt x="1382" y="241"/>
                    <a:pt x="1391" y="248"/>
                  </a:cubicBezTo>
                  <a:cubicBezTo>
                    <a:pt x="1399" y="254"/>
                    <a:pt x="1406" y="261"/>
                    <a:pt x="1414" y="268"/>
                  </a:cubicBezTo>
                  <a:cubicBezTo>
                    <a:pt x="1422" y="276"/>
                    <a:pt x="1431" y="286"/>
                    <a:pt x="1438" y="296"/>
                  </a:cubicBezTo>
                  <a:cubicBezTo>
                    <a:pt x="1438" y="296"/>
                    <a:pt x="1439" y="296"/>
                    <a:pt x="1439" y="297"/>
                  </a:cubicBezTo>
                  <a:cubicBezTo>
                    <a:pt x="1448" y="309"/>
                    <a:pt x="1455" y="322"/>
                    <a:pt x="1462" y="335"/>
                  </a:cubicBezTo>
                  <a:cubicBezTo>
                    <a:pt x="1470" y="353"/>
                    <a:pt x="1477" y="372"/>
                    <a:pt x="1481" y="391"/>
                  </a:cubicBezTo>
                  <a:cubicBezTo>
                    <a:pt x="1481" y="393"/>
                    <a:pt x="1482" y="398"/>
                    <a:pt x="1482" y="399"/>
                  </a:cubicBezTo>
                  <a:cubicBezTo>
                    <a:pt x="1482" y="422"/>
                    <a:pt x="1478" y="441"/>
                    <a:pt x="1470" y="462"/>
                  </a:cubicBezTo>
                  <a:cubicBezTo>
                    <a:pt x="1469" y="465"/>
                    <a:pt x="1468" y="467"/>
                    <a:pt x="1467" y="470"/>
                  </a:cubicBezTo>
                  <a:cubicBezTo>
                    <a:pt x="1464" y="478"/>
                    <a:pt x="1464" y="478"/>
                    <a:pt x="1464" y="478"/>
                  </a:cubicBezTo>
                  <a:cubicBezTo>
                    <a:pt x="1463" y="480"/>
                    <a:pt x="1462" y="483"/>
                    <a:pt x="1460" y="485"/>
                  </a:cubicBezTo>
                  <a:cubicBezTo>
                    <a:pt x="1459" y="487"/>
                    <a:pt x="1458" y="489"/>
                    <a:pt x="1457" y="490"/>
                  </a:cubicBezTo>
                  <a:cubicBezTo>
                    <a:pt x="1457" y="491"/>
                    <a:pt x="1457" y="492"/>
                    <a:pt x="1456" y="492"/>
                  </a:cubicBezTo>
                  <a:cubicBezTo>
                    <a:pt x="1451" y="502"/>
                    <a:pt x="1444" y="511"/>
                    <a:pt x="1437" y="520"/>
                  </a:cubicBezTo>
                  <a:cubicBezTo>
                    <a:pt x="1430" y="529"/>
                    <a:pt x="1421" y="538"/>
                    <a:pt x="1412" y="546"/>
                  </a:cubicBezTo>
                  <a:cubicBezTo>
                    <a:pt x="1405" y="553"/>
                    <a:pt x="1396" y="559"/>
                    <a:pt x="1388" y="565"/>
                  </a:cubicBezTo>
                  <a:cubicBezTo>
                    <a:pt x="1383" y="569"/>
                    <a:pt x="1378" y="572"/>
                    <a:pt x="1373" y="575"/>
                  </a:cubicBezTo>
                  <a:cubicBezTo>
                    <a:pt x="1361" y="583"/>
                    <a:pt x="1348" y="590"/>
                    <a:pt x="1336" y="597"/>
                  </a:cubicBezTo>
                  <a:cubicBezTo>
                    <a:pt x="1334" y="598"/>
                    <a:pt x="1332" y="599"/>
                    <a:pt x="1330" y="600"/>
                  </a:cubicBezTo>
                  <a:cubicBezTo>
                    <a:pt x="1320" y="605"/>
                    <a:pt x="1310" y="610"/>
                    <a:pt x="1299" y="614"/>
                  </a:cubicBezTo>
                  <a:cubicBezTo>
                    <a:pt x="1288" y="619"/>
                    <a:pt x="1276" y="624"/>
                    <a:pt x="1264" y="629"/>
                  </a:cubicBezTo>
                  <a:cubicBezTo>
                    <a:pt x="1252" y="633"/>
                    <a:pt x="1240" y="637"/>
                    <a:pt x="1229" y="641"/>
                  </a:cubicBezTo>
                  <a:cubicBezTo>
                    <a:pt x="1220" y="644"/>
                    <a:pt x="1212" y="646"/>
                    <a:pt x="1204" y="649"/>
                  </a:cubicBezTo>
                  <a:cubicBezTo>
                    <a:pt x="1200" y="650"/>
                    <a:pt x="1197" y="651"/>
                    <a:pt x="1194" y="652"/>
                  </a:cubicBezTo>
                  <a:cubicBezTo>
                    <a:pt x="1182" y="655"/>
                    <a:pt x="1171" y="658"/>
                    <a:pt x="1159" y="661"/>
                  </a:cubicBezTo>
                  <a:cubicBezTo>
                    <a:pt x="1152" y="663"/>
                    <a:pt x="1145" y="665"/>
                    <a:pt x="1138" y="667"/>
                  </a:cubicBezTo>
                  <a:cubicBezTo>
                    <a:pt x="1134" y="668"/>
                    <a:pt x="1129" y="669"/>
                    <a:pt x="1125" y="670"/>
                  </a:cubicBezTo>
                  <a:cubicBezTo>
                    <a:pt x="1114" y="673"/>
                    <a:pt x="1102" y="676"/>
                    <a:pt x="1091" y="678"/>
                  </a:cubicBezTo>
                  <a:cubicBezTo>
                    <a:pt x="1085" y="680"/>
                    <a:pt x="1078" y="681"/>
                    <a:pt x="1072" y="683"/>
                  </a:cubicBezTo>
                  <a:cubicBezTo>
                    <a:pt x="1067" y="684"/>
                    <a:pt x="1062" y="685"/>
                    <a:pt x="1057" y="687"/>
                  </a:cubicBezTo>
                  <a:cubicBezTo>
                    <a:pt x="1045" y="689"/>
                    <a:pt x="1034" y="692"/>
                    <a:pt x="1023" y="695"/>
                  </a:cubicBezTo>
                  <a:cubicBezTo>
                    <a:pt x="1011" y="698"/>
                    <a:pt x="1000" y="701"/>
                    <a:pt x="988" y="704"/>
                  </a:cubicBezTo>
                  <a:cubicBezTo>
                    <a:pt x="977" y="707"/>
                    <a:pt x="965" y="710"/>
                    <a:pt x="954" y="713"/>
                  </a:cubicBezTo>
                  <a:cubicBezTo>
                    <a:pt x="949" y="714"/>
                    <a:pt x="944" y="716"/>
                    <a:pt x="939" y="717"/>
                  </a:cubicBezTo>
                  <a:cubicBezTo>
                    <a:pt x="933" y="719"/>
                    <a:pt x="926" y="721"/>
                    <a:pt x="920" y="723"/>
                  </a:cubicBezTo>
                  <a:cubicBezTo>
                    <a:pt x="908" y="726"/>
                    <a:pt x="896" y="730"/>
                    <a:pt x="885" y="733"/>
                  </a:cubicBezTo>
                  <a:cubicBezTo>
                    <a:pt x="873" y="737"/>
                    <a:pt x="861" y="741"/>
                    <a:pt x="850" y="745"/>
                  </a:cubicBezTo>
                  <a:cubicBezTo>
                    <a:pt x="838" y="750"/>
                    <a:pt x="826" y="754"/>
                    <a:pt x="814" y="759"/>
                  </a:cubicBezTo>
                  <a:cubicBezTo>
                    <a:pt x="813" y="760"/>
                    <a:pt x="811" y="760"/>
                    <a:pt x="809" y="761"/>
                  </a:cubicBezTo>
                  <a:cubicBezTo>
                    <a:pt x="799" y="765"/>
                    <a:pt x="789" y="770"/>
                    <a:pt x="778" y="775"/>
                  </a:cubicBezTo>
                  <a:cubicBezTo>
                    <a:pt x="768" y="780"/>
                    <a:pt x="757" y="785"/>
                    <a:pt x="747" y="791"/>
                  </a:cubicBezTo>
                  <a:cubicBezTo>
                    <a:pt x="745" y="792"/>
                    <a:pt x="743" y="793"/>
                    <a:pt x="742" y="794"/>
                  </a:cubicBezTo>
                  <a:cubicBezTo>
                    <a:pt x="734" y="799"/>
                    <a:pt x="726" y="804"/>
                    <a:pt x="718" y="810"/>
                  </a:cubicBezTo>
                  <a:cubicBezTo>
                    <a:pt x="713" y="814"/>
                    <a:pt x="708" y="818"/>
                    <a:pt x="703" y="822"/>
                  </a:cubicBezTo>
                  <a:cubicBezTo>
                    <a:pt x="699" y="825"/>
                    <a:pt x="695" y="829"/>
                    <a:pt x="691" y="832"/>
                  </a:cubicBezTo>
                  <a:cubicBezTo>
                    <a:pt x="683" y="841"/>
                    <a:pt x="676" y="850"/>
                    <a:pt x="670" y="860"/>
                  </a:cubicBezTo>
                  <a:cubicBezTo>
                    <a:pt x="665" y="868"/>
                    <a:pt x="665" y="868"/>
                    <a:pt x="665" y="868"/>
                  </a:cubicBezTo>
                  <a:cubicBezTo>
                    <a:pt x="664" y="870"/>
                    <a:pt x="663" y="873"/>
                    <a:pt x="661" y="876"/>
                  </a:cubicBezTo>
                  <a:cubicBezTo>
                    <a:pt x="659" y="881"/>
                    <a:pt x="657" y="887"/>
                    <a:pt x="655" y="892"/>
                  </a:cubicBezTo>
                  <a:cubicBezTo>
                    <a:pt x="649" y="915"/>
                    <a:pt x="647" y="940"/>
                    <a:pt x="653" y="963"/>
                  </a:cubicBezTo>
                  <a:cubicBezTo>
                    <a:pt x="655" y="973"/>
                    <a:pt x="658" y="983"/>
                    <a:pt x="663" y="992"/>
                  </a:cubicBezTo>
                  <a:cubicBezTo>
                    <a:pt x="668" y="1004"/>
                    <a:pt x="675" y="1015"/>
                    <a:pt x="684" y="1026"/>
                  </a:cubicBezTo>
                  <a:cubicBezTo>
                    <a:pt x="684" y="1027"/>
                    <a:pt x="685" y="1028"/>
                    <a:pt x="686" y="1029"/>
                  </a:cubicBezTo>
                  <a:cubicBezTo>
                    <a:pt x="687" y="1030"/>
                    <a:pt x="688" y="1031"/>
                    <a:pt x="689" y="1032"/>
                  </a:cubicBezTo>
                  <a:cubicBezTo>
                    <a:pt x="691" y="1034"/>
                    <a:pt x="693" y="1037"/>
                    <a:pt x="695" y="1039"/>
                  </a:cubicBezTo>
                  <a:cubicBezTo>
                    <a:pt x="697" y="1040"/>
                    <a:pt x="697" y="1040"/>
                    <a:pt x="697" y="1040"/>
                  </a:cubicBezTo>
                  <a:cubicBezTo>
                    <a:pt x="697" y="1041"/>
                    <a:pt x="698" y="1042"/>
                    <a:pt x="699" y="1043"/>
                  </a:cubicBezTo>
                  <a:cubicBezTo>
                    <a:pt x="706" y="1049"/>
                    <a:pt x="706" y="1049"/>
                    <a:pt x="706" y="1049"/>
                  </a:cubicBezTo>
                  <a:cubicBezTo>
                    <a:pt x="709" y="1052"/>
                    <a:pt x="709" y="1052"/>
                    <a:pt x="709" y="1052"/>
                  </a:cubicBezTo>
                  <a:cubicBezTo>
                    <a:pt x="713" y="1054"/>
                    <a:pt x="713" y="1054"/>
                    <a:pt x="713" y="1054"/>
                  </a:cubicBezTo>
                  <a:cubicBezTo>
                    <a:pt x="714" y="1055"/>
                    <a:pt x="715" y="1056"/>
                    <a:pt x="717" y="1057"/>
                  </a:cubicBezTo>
                  <a:cubicBezTo>
                    <a:pt x="717" y="1058"/>
                    <a:pt x="718" y="1059"/>
                    <a:pt x="719" y="1060"/>
                  </a:cubicBezTo>
                  <a:cubicBezTo>
                    <a:pt x="727" y="1065"/>
                    <a:pt x="727" y="1065"/>
                    <a:pt x="727" y="1065"/>
                  </a:cubicBezTo>
                  <a:cubicBezTo>
                    <a:pt x="729" y="1067"/>
                    <a:pt x="732" y="1068"/>
                    <a:pt x="734" y="1070"/>
                  </a:cubicBezTo>
                  <a:cubicBezTo>
                    <a:pt x="737" y="1071"/>
                    <a:pt x="739" y="1073"/>
                    <a:pt x="742" y="1074"/>
                  </a:cubicBezTo>
                  <a:cubicBezTo>
                    <a:pt x="743" y="1075"/>
                    <a:pt x="744" y="1075"/>
                    <a:pt x="744" y="1076"/>
                  </a:cubicBezTo>
                  <a:cubicBezTo>
                    <a:pt x="754" y="1081"/>
                    <a:pt x="764" y="1086"/>
                    <a:pt x="773" y="1090"/>
                  </a:cubicBezTo>
                  <a:cubicBezTo>
                    <a:pt x="783" y="1094"/>
                    <a:pt x="793" y="1098"/>
                    <a:pt x="803" y="1101"/>
                  </a:cubicBezTo>
                  <a:cubicBezTo>
                    <a:pt x="804" y="1101"/>
                    <a:pt x="804" y="1101"/>
                    <a:pt x="805" y="1102"/>
                  </a:cubicBezTo>
                  <a:cubicBezTo>
                    <a:pt x="814" y="1105"/>
                    <a:pt x="824" y="1107"/>
                    <a:pt x="833" y="1110"/>
                  </a:cubicBezTo>
                  <a:cubicBezTo>
                    <a:pt x="843" y="1113"/>
                    <a:pt x="853" y="1115"/>
                    <a:pt x="863" y="1117"/>
                  </a:cubicBezTo>
                  <a:cubicBezTo>
                    <a:pt x="866" y="1118"/>
                    <a:pt x="869" y="1118"/>
                    <a:pt x="872" y="1119"/>
                  </a:cubicBezTo>
                  <a:cubicBezTo>
                    <a:pt x="879" y="1120"/>
                    <a:pt x="887" y="1122"/>
                    <a:pt x="894" y="1123"/>
                  </a:cubicBezTo>
                  <a:cubicBezTo>
                    <a:pt x="905" y="1125"/>
                    <a:pt x="915" y="1126"/>
                    <a:pt x="925" y="1128"/>
                  </a:cubicBezTo>
                  <a:cubicBezTo>
                    <a:pt x="936" y="1129"/>
                    <a:pt x="946" y="1131"/>
                    <a:pt x="957" y="1132"/>
                  </a:cubicBezTo>
                  <a:cubicBezTo>
                    <a:pt x="967" y="1133"/>
                    <a:pt x="978" y="1134"/>
                    <a:pt x="988" y="1135"/>
                  </a:cubicBezTo>
                  <a:cubicBezTo>
                    <a:pt x="995" y="1135"/>
                    <a:pt x="1001" y="1136"/>
                    <a:pt x="1008" y="1136"/>
                  </a:cubicBezTo>
                  <a:cubicBezTo>
                    <a:pt x="1012" y="1137"/>
                    <a:pt x="1016" y="1137"/>
                    <a:pt x="1020" y="1137"/>
                  </a:cubicBezTo>
                  <a:cubicBezTo>
                    <a:pt x="1030" y="1138"/>
                    <a:pt x="1041" y="1139"/>
                    <a:pt x="1052" y="1139"/>
                  </a:cubicBezTo>
                  <a:cubicBezTo>
                    <a:pt x="1062" y="1140"/>
                    <a:pt x="1073" y="1140"/>
                    <a:pt x="1083" y="1140"/>
                  </a:cubicBezTo>
                  <a:cubicBezTo>
                    <a:pt x="1094" y="1141"/>
                    <a:pt x="1105" y="1141"/>
                    <a:pt x="1115" y="1141"/>
                  </a:cubicBezTo>
                  <a:cubicBezTo>
                    <a:pt x="1125" y="1142"/>
                    <a:pt x="1135" y="1142"/>
                    <a:pt x="1145" y="1142"/>
                  </a:cubicBezTo>
                  <a:cubicBezTo>
                    <a:pt x="1146" y="1142"/>
                    <a:pt x="1147" y="1142"/>
                    <a:pt x="1147" y="1142"/>
                  </a:cubicBezTo>
                  <a:cubicBezTo>
                    <a:pt x="1158" y="1142"/>
                    <a:pt x="1169" y="1142"/>
                    <a:pt x="1180" y="1142"/>
                  </a:cubicBezTo>
                  <a:cubicBezTo>
                    <a:pt x="1190" y="1142"/>
                    <a:pt x="1201" y="1142"/>
                    <a:pt x="1212" y="1142"/>
                  </a:cubicBezTo>
                  <a:cubicBezTo>
                    <a:pt x="1223" y="1142"/>
                    <a:pt x="1233" y="1142"/>
                    <a:pt x="1244" y="1142"/>
                  </a:cubicBezTo>
                  <a:cubicBezTo>
                    <a:pt x="1255" y="1142"/>
                    <a:pt x="1265" y="1142"/>
                    <a:pt x="1276" y="1142"/>
                  </a:cubicBezTo>
                  <a:cubicBezTo>
                    <a:pt x="1278" y="1142"/>
                    <a:pt x="1280" y="1142"/>
                    <a:pt x="1282" y="1142"/>
                  </a:cubicBezTo>
                  <a:cubicBezTo>
                    <a:pt x="1291" y="1142"/>
                    <a:pt x="1299" y="1142"/>
                    <a:pt x="1308" y="1142"/>
                  </a:cubicBezTo>
                  <a:cubicBezTo>
                    <a:pt x="1319" y="1142"/>
                    <a:pt x="1330" y="1142"/>
                    <a:pt x="1341" y="1142"/>
                  </a:cubicBezTo>
                  <a:cubicBezTo>
                    <a:pt x="1344" y="1143"/>
                    <a:pt x="1347" y="1143"/>
                    <a:pt x="1350" y="1143"/>
                  </a:cubicBezTo>
                  <a:cubicBezTo>
                    <a:pt x="1358" y="1143"/>
                    <a:pt x="1358" y="1143"/>
                    <a:pt x="1358" y="1143"/>
                  </a:cubicBezTo>
                  <a:cubicBezTo>
                    <a:pt x="1360" y="1143"/>
                    <a:pt x="1360" y="1143"/>
                    <a:pt x="1360" y="1143"/>
                  </a:cubicBezTo>
                  <a:cubicBezTo>
                    <a:pt x="1363" y="1143"/>
                    <a:pt x="1363" y="1143"/>
                    <a:pt x="1363" y="1143"/>
                  </a:cubicBezTo>
                  <a:cubicBezTo>
                    <a:pt x="1367" y="1143"/>
                    <a:pt x="1367" y="1143"/>
                    <a:pt x="1367" y="1143"/>
                  </a:cubicBezTo>
                  <a:cubicBezTo>
                    <a:pt x="1373" y="1142"/>
                    <a:pt x="1373" y="1142"/>
                    <a:pt x="1373" y="1142"/>
                  </a:cubicBezTo>
                  <a:cubicBezTo>
                    <a:pt x="1384" y="1142"/>
                    <a:pt x="1384" y="1142"/>
                    <a:pt x="1384" y="1142"/>
                  </a:cubicBezTo>
                  <a:cubicBezTo>
                    <a:pt x="1405" y="1142"/>
                    <a:pt x="1405" y="1142"/>
                    <a:pt x="1405" y="1142"/>
                  </a:cubicBezTo>
                  <a:cubicBezTo>
                    <a:pt x="1418" y="1142"/>
                    <a:pt x="1418" y="1142"/>
                    <a:pt x="1418" y="1142"/>
                  </a:cubicBezTo>
                  <a:cubicBezTo>
                    <a:pt x="1437" y="1141"/>
                    <a:pt x="1437" y="1141"/>
                    <a:pt x="1437" y="1141"/>
                  </a:cubicBezTo>
                  <a:cubicBezTo>
                    <a:pt x="1470" y="1141"/>
                    <a:pt x="1470" y="1141"/>
                    <a:pt x="1470" y="1141"/>
                  </a:cubicBezTo>
                  <a:cubicBezTo>
                    <a:pt x="1502" y="1140"/>
                    <a:pt x="1502" y="1140"/>
                    <a:pt x="1502" y="1140"/>
                  </a:cubicBezTo>
                  <a:cubicBezTo>
                    <a:pt x="1534" y="1140"/>
                    <a:pt x="1534" y="1140"/>
                    <a:pt x="1534" y="1140"/>
                  </a:cubicBezTo>
                  <a:cubicBezTo>
                    <a:pt x="1567" y="1139"/>
                    <a:pt x="1567" y="1139"/>
                    <a:pt x="1567" y="1139"/>
                  </a:cubicBezTo>
                  <a:cubicBezTo>
                    <a:pt x="1599" y="1139"/>
                    <a:pt x="1599" y="1139"/>
                    <a:pt x="1599" y="1139"/>
                  </a:cubicBezTo>
                  <a:cubicBezTo>
                    <a:pt x="1631" y="1138"/>
                    <a:pt x="1631" y="1138"/>
                    <a:pt x="1631" y="1138"/>
                  </a:cubicBezTo>
                  <a:cubicBezTo>
                    <a:pt x="1664" y="1138"/>
                    <a:pt x="1664" y="1138"/>
                    <a:pt x="1664" y="1138"/>
                  </a:cubicBezTo>
                  <a:cubicBezTo>
                    <a:pt x="1691" y="1137"/>
                    <a:pt x="1691" y="1137"/>
                    <a:pt x="1691" y="1137"/>
                  </a:cubicBezTo>
                  <a:cubicBezTo>
                    <a:pt x="1693" y="1137"/>
                    <a:pt x="1695" y="1137"/>
                    <a:pt x="1696" y="1137"/>
                  </a:cubicBezTo>
                  <a:cubicBezTo>
                    <a:pt x="1707" y="1137"/>
                    <a:pt x="1718" y="1137"/>
                    <a:pt x="1728" y="1137"/>
                  </a:cubicBezTo>
                  <a:cubicBezTo>
                    <a:pt x="1739" y="1137"/>
                    <a:pt x="1750" y="1137"/>
                    <a:pt x="1760" y="1138"/>
                  </a:cubicBezTo>
                  <a:cubicBezTo>
                    <a:pt x="1771" y="1138"/>
                    <a:pt x="1782" y="1138"/>
                    <a:pt x="1792" y="1139"/>
                  </a:cubicBezTo>
                  <a:cubicBezTo>
                    <a:pt x="1803" y="1139"/>
                    <a:pt x="1814" y="1140"/>
                    <a:pt x="1824" y="1140"/>
                  </a:cubicBezTo>
                  <a:cubicBezTo>
                    <a:pt x="1825" y="1140"/>
                    <a:pt x="1826" y="1140"/>
                    <a:pt x="1827" y="1140"/>
                  </a:cubicBezTo>
                  <a:cubicBezTo>
                    <a:pt x="1837" y="1141"/>
                    <a:pt x="1846" y="1142"/>
                    <a:pt x="1856" y="1142"/>
                  </a:cubicBezTo>
                  <a:cubicBezTo>
                    <a:pt x="1867" y="1143"/>
                    <a:pt x="1877" y="1144"/>
                    <a:pt x="1888" y="1145"/>
                  </a:cubicBezTo>
                  <a:cubicBezTo>
                    <a:pt x="1898" y="1146"/>
                    <a:pt x="1909" y="1146"/>
                    <a:pt x="1919" y="1147"/>
                  </a:cubicBezTo>
                  <a:cubicBezTo>
                    <a:pt x="1930" y="1148"/>
                    <a:pt x="1940" y="1150"/>
                    <a:pt x="1951" y="1151"/>
                  </a:cubicBezTo>
                  <a:cubicBezTo>
                    <a:pt x="1955" y="1151"/>
                    <a:pt x="1959" y="1152"/>
                    <a:pt x="1963" y="1152"/>
                  </a:cubicBezTo>
                  <a:cubicBezTo>
                    <a:pt x="1969" y="1153"/>
                    <a:pt x="1976" y="1154"/>
                    <a:pt x="1982" y="1154"/>
                  </a:cubicBezTo>
                  <a:cubicBezTo>
                    <a:pt x="1992" y="1156"/>
                    <a:pt x="2003" y="1157"/>
                    <a:pt x="2013" y="1159"/>
                  </a:cubicBezTo>
                  <a:cubicBezTo>
                    <a:pt x="2024" y="1160"/>
                    <a:pt x="2034" y="1162"/>
                    <a:pt x="2044" y="1163"/>
                  </a:cubicBezTo>
                  <a:cubicBezTo>
                    <a:pt x="2055" y="1165"/>
                    <a:pt x="2065" y="1166"/>
                    <a:pt x="2075" y="1168"/>
                  </a:cubicBezTo>
                  <a:cubicBezTo>
                    <a:pt x="2086" y="1170"/>
                    <a:pt x="2096" y="1172"/>
                    <a:pt x="2106" y="1173"/>
                  </a:cubicBezTo>
                  <a:cubicBezTo>
                    <a:pt x="2117" y="1175"/>
                    <a:pt x="2127" y="1177"/>
                    <a:pt x="2137" y="1179"/>
                  </a:cubicBezTo>
                  <a:cubicBezTo>
                    <a:pt x="2147" y="1181"/>
                    <a:pt x="2158" y="1183"/>
                    <a:pt x="2168" y="1186"/>
                  </a:cubicBezTo>
                  <a:cubicBezTo>
                    <a:pt x="2178" y="1188"/>
                    <a:pt x="2188" y="1190"/>
                    <a:pt x="2198" y="1192"/>
                  </a:cubicBezTo>
                  <a:cubicBezTo>
                    <a:pt x="2209" y="1195"/>
                    <a:pt x="2219" y="1197"/>
                    <a:pt x="2229" y="1199"/>
                  </a:cubicBezTo>
                  <a:cubicBezTo>
                    <a:pt x="2230" y="1200"/>
                    <a:pt x="2230" y="1200"/>
                    <a:pt x="2231" y="1200"/>
                  </a:cubicBezTo>
                  <a:cubicBezTo>
                    <a:pt x="2241" y="1202"/>
                    <a:pt x="2250" y="1205"/>
                    <a:pt x="2259" y="1207"/>
                  </a:cubicBezTo>
                  <a:cubicBezTo>
                    <a:pt x="2269" y="1210"/>
                    <a:pt x="2280" y="1212"/>
                    <a:pt x="2290" y="1215"/>
                  </a:cubicBezTo>
                  <a:cubicBezTo>
                    <a:pt x="2300" y="1218"/>
                    <a:pt x="2310" y="1221"/>
                    <a:pt x="2320" y="1224"/>
                  </a:cubicBezTo>
                  <a:cubicBezTo>
                    <a:pt x="2330" y="1227"/>
                    <a:pt x="2340" y="1230"/>
                    <a:pt x="2350" y="1233"/>
                  </a:cubicBezTo>
                  <a:cubicBezTo>
                    <a:pt x="2360" y="1236"/>
                    <a:pt x="2370" y="1239"/>
                    <a:pt x="2380" y="1242"/>
                  </a:cubicBezTo>
                  <a:cubicBezTo>
                    <a:pt x="2390" y="1245"/>
                    <a:pt x="2400" y="1249"/>
                    <a:pt x="2410" y="1252"/>
                  </a:cubicBezTo>
                  <a:cubicBezTo>
                    <a:pt x="2420" y="1255"/>
                    <a:pt x="2430" y="1259"/>
                    <a:pt x="2440" y="1262"/>
                  </a:cubicBezTo>
                  <a:cubicBezTo>
                    <a:pt x="2449" y="1266"/>
                    <a:pt x="2459" y="1269"/>
                    <a:pt x="2469" y="1273"/>
                  </a:cubicBezTo>
                  <a:cubicBezTo>
                    <a:pt x="2476" y="1276"/>
                    <a:pt x="2484" y="1279"/>
                    <a:pt x="2491" y="1281"/>
                  </a:cubicBezTo>
                  <a:cubicBezTo>
                    <a:pt x="2493" y="1282"/>
                    <a:pt x="2496" y="1283"/>
                    <a:pt x="2499" y="1285"/>
                  </a:cubicBezTo>
                  <a:cubicBezTo>
                    <a:pt x="2509" y="1288"/>
                    <a:pt x="2518" y="1292"/>
                    <a:pt x="2528" y="1296"/>
                  </a:cubicBezTo>
                  <a:cubicBezTo>
                    <a:pt x="2538" y="1300"/>
                    <a:pt x="2548" y="1305"/>
                    <a:pt x="2557" y="1309"/>
                  </a:cubicBezTo>
                  <a:cubicBezTo>
                    <a:pt x="2567" y="1313"/>
                    <a:pt x="2577" y="1317"/>
                    <a:pt x="2587" y="1322"/>
                  </a:cubicBezTo>
                  <a:cubicBezTo>
                    <a:pt x="2596" y="1326"/>
                    <a:pt x="2606" y="1331"/>
                    <a:pt x="2616" y="1335"/>
                  </a:cubicBezTo>
                  <a:cubicBezTo>
                    <a:pt x="2625" y="1340"/>
                    <a:pt x="2635" y="1344"/>
                    <a:pt x="2644" y="1349"/>
                  </a:cubicBezTo>
                  <a:cubicBezTo>
                    <a:pt x="2654" y="1354"/>
                    <a:pt x="2664" y="1359"/>
                    <a:pt x="2673" y="1364"/>
                  </a:cubicBezTo>
                  <a:cubicBezTo>
                    <a:pt x="2683" y="1369"/>
                    <a:pt x="2692" y="1374"/>
                    <a:pt x="2702" y="1379"/>
                  </a:cubicBezTo>
                  <a:cubicBezTo>
                    <a:pt x="2711" y="1384"/>
                    <a:pt x="2721" y="1389"/>
                    <a:pt x="2730" y="1395"/>
                  </a:cubicBezTo>
                  <a:cubicBezTo>
                    <a:pt x="2732" y="1396"/>
                    <a:pt x="2734" y="1397"/>
                    <a:pt x="2736" y="1398"/>
                  </a:cubicBezTo>
                  <a:cubicBezTo>
                    <a:pt x="2744" y="1402"/>
                    <a:pt x="2751" y="1407"/>
                    <a:pt x="2759" y="1411"/>
                  </a:cubicBezTo>
                  <a:cubicBezTo>
                    <a:pt x="2768" y="1417"/>
                    <a:pt x="2777" y="1423"/>
                    <a:pt x="2787" y="1428"/>
                  </a:cubicBezTo>
                  <a:cubicBezTo>
                    <a:pt x="2796" y="1434"/>
                    <a:pt x="2806" y="1440"/>
                    <a:pt x="2815" y="1446"/>
                  </a:cubicBezTo>
                  <a:cubicBezTo>
                    <a:pt x="2824" y="1452"/>
                    <a:pt x="2833" y="1458"/>
                    <a:pt x="2843" y="1465"/>
                  </a:cubicBezTo>
                  <a:cubicBezTo>
                    <a:pt x="2846" y="1466"/>
                    <a:pt x="2848" y="1468"/>
                    <a:pt x="2851" y="1470"/>
                  </a:cubicBezTo>
                  <a:cubicBezTo>
                    <a:pt x="2858" y="1475"/>
                    <a:pt x="2864" y="1479"/>
                    <a:pt x="2870" y="1484"/>
                  </a:cubicBezTo>
                  <a:cubicBezTo>
                    <a:pt x="2880" y="1490"/>
                    <a:pt x="2889" y="1497"/>
                    <a:pt x="2898" y="1504"/>
                  </a:cubicBezTo>
                  <a:cubicBezTo>
                    <a:pt x="2907" y="1510"/>
                    <a:pt x="2916" y="1517"/>
                    <a:pt x="2925" y="1524"/>
                  </a:cubicBezTo>
                  <a:cubicBezTo>
                    <a:pt x="2934" y="1532"/>
                    <a:pt x="2943" y="1539"/>
                    <a:pt x="2952" y="1546"/>
                  </a:cubicBezTo>
                  <a:cubicBezTo>
                    <a:pt x="2955" y="1548"/>
                    <a:pt x="2957" y="1550"/>
                    <a:pt x="2960" y="1552"/>
                  </a:cubicBezTo>
                  <a:cubicBezTo>
                    <a:pt x="2966" y="1558"/>
                    <a:pt x="2973" y="1563"/>
                    <a:pt x="2979" y="1569"/>
                  </a:cubicBezTo>
                  <a:cubicBezTo>
                    <a:pt x="2988" y="1576"/>
                    <a:pt x="2997" y="1584"/>
                    <a:pt x="3006" y="1592"/>
                  </a:cubicBezTo>
                  <a:cubicBezTo>
                    <a:pt x="3015" y="1600"/>
                    <a:pt x="3023" y="1608"/>
                    <a:pt x="3032" y="1616"/>
                  </a:cubicBezTo>
                  <a:cubicBezTo>
                    <a:pt x="3041" y="1625"/>
                    <a:pt x="3049" y="1633"/>
                    <a:pt x="3057" y="1641"/>
                  </a:cubicBezTo>
                  <a:cubicBezTo>
                    <a:pt x="3065" y="1649"/>
                    <a:pt x="3073" y="1657"/>
                    <a:pt x="3080" y="1665"/>
                  </a:cubicBezTo>
                  <a:cubicBezTo>
                    <a:pt x="3089" y="1674"/>
                    <a:pt x="3097" y="1683"/>
                    <a:pt x="3106" y="1693"/>
                  </a:cubicBezTo>
                  <a:cubicBezTo>
                    <a:pt x="3114" y="1702"/>
                    <a:pt x="3123" y="1712"/>
                    <a:pt x="3131" y="1722"/>
                  </a:cubicBezTo>
                  <a:cubicBezTo>
                    <a:pt x="3136" y="1728"/>
                    <a:pt x="3141" y="1734"/>
                    <a:pt x="3146" y="1741"/>
                  </a:cubicBezTo>
                  <a:cubicBezTo>
                    <a:pt x="3150" y="1745"/>
                    <a:pt x="3153" y="1749"/>
                    <a:pt x="3156" y="1753"/>
                  </a:cubicBezTo>
                  <a:cubicBezTo>
                    <a:pt x="3160" y="1758"/>
                    <a:pt x="3164" y="1763"/>
                    <a:pt x="3167" y="1767"/>
                  </a:cubicBezTo>
                  <a:cubicBezTo>
                    <a:pt x="3172" y="1773"/>
                    <a:pt x="3176" y="1779"/>
                    <a:pt x="3181" y="1786"/>
                  </a:cubicBezTo>
                  <a:cubicBezTo>
                    <a:pt x="3183" y="1789"/>
                    <a:pt x="3185" y="1792"/>
                    <a:pt x="3187" y="1795"/>
                  </a:cubicBezTo>
                  <a:cubicBezTo>
                    <a:pt x="3193" y="1803"/>
                    <a:pt x="3199" y="1812"/>
                    <a:pt x="3205" y="1820"/>
                  </a:cubicBezTo>
                  <a:cubicBezTo>
                    <a:pt x="3205" y="1821"/>
                    <a:pt x="3206" y="1822"/>
                    <a:pt x="3206" y="1823"/>
                  </a:cubicBezTo>
                  <a:cubicBezTo>
                    <a:pt x="3213" y="1832"/>
                    <a:pt x="3219" y="1842"/>
                    <a:pt x="3225" y="1851"/>
                  </a:cubicBezTo>
                  <a:cubicBezTo>
                    <a:pt x="3226" y="1853"/>
                    <a:pt x="3227" y="1855"/>
                    <a:pt x="3228" y="1857"/>
                  </a:cubicBezTo>
                  <a:cubicBezTo>
                    <a:pt x="3236" y="1869"/>
                    <a:pt x="3244" y="1882"/>
                    <a:pt x="3251" y="1895"/>
                  </a:cubicBezTo>
                  <a:cubicBezTo>
                    <a:pt x="3259" y="1909"/>
                    <a:pt x="3266" y="1923"/>
                    <a:pt x="3273" y="1937"/>
                  </a:cubicBezTo>
                  <a:cubicBezTo>
                    <a:pt x="3279" y="1948"/>
                    <a:pt x="3284" y="1959"/>
                    <a:pt x="3289" y="1970"/>
                  </a:cubicBezTo>
                  <a:cubicBezTo>
                    <a:pt x="3291" y="1974"/>
                    <a:pt x="3293" y="1979"/>
                    <a:pt x="3295" y="1983"/>
                  </a:cubicBezTo>
                  <a:cubicBezTo>
                    <a:pt x="3302" y="1999"/>
                    <a:pt x="3309" y="2015"/>
                    <a:pt x="3316" y="2032"/>
                  </a:cubicBezTo>
                  <a:cubicBezTo>
                    <a:pt x="3322" y="2050"/>
                    <a:pt x="3329" y="2069"/>
                    <a:pt x="3335" y="2087"/>
                  </a:cubicBezTo>
                  <a:cubicBezTo>
                    <a:pt x="3336" y="2090"/>
                    <a:pt x="3337" y="2093"/>
                    <a:pt x="3338" y="2097"/>
                  </a:cubicBezTo>
                  <a:cubicBezTo>
                    <a:pt x="3343" y="2113"/>
                    <a:pt x="3347" y="2130"/>
                    <a:pt x="3352" y="2146"/>
                  </a:cubicBezTo>
                  <a:cubicBezTo>
                    <a:pt x="3373" y="2146"/>
                    <a:pt x="3373" y="2146"/>
                    <a:pt x="3373" y="2146"/>
                  </a:cubicBezTo>
                  <a:cubicBezTo>
                    <a:pt x="3371" y="2136"/>
                    <a:pt x="3368" y="2126"/>
                    <a:pt x="3365" y="2116"/>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0" name="Freeform 7"/>
            <p:cNvSpPr>
              <a:spLocks/>
            </p:cNvSpPr>
            <p:nvPr/>
          </p:nvSpPr>
          <p:spPr bwMode="auto">
            <a:xfrm>
              <a:off x="0" y="1825625"/>
              <a:ext cx="5667375" cy="5073650"/>
            </a:xfrm>
            <a:custGeom>
              <a:avLst/>
              <a:gdLst>
                <a:gd name="T0" fmla="*/ 2234 w 2234"/>
                <a:gd name="T1" fmla="*/ 1809 h 1999"/>
                <a:gd name="T2" fmla="*/ 2223 w 2234"/>
                <a:gd name="T3" fmla="*/ 1712 h 1999"/>
                <a:gd name="T4" fmla="*/ 2172 w 2234"/>
                <a:gd name="T5" fmla="*/ 1596 h 1999"/>
                <a:gd name="T6" fmla="*/ 2110 w 2234"/>
                <a:gd name="T7" fmla="*/ 1522 h 1999"/>
                <a:gd name="T8" fmla="*/ 2042 w 2234"/>
                <a:gd name="T9" fmla="*/ 1465 h 1999"/>
                <a:gd name="T10" fmla="*/ 1962 w 2234"/>
                <a:gd name="T11" fmla="*/ 1413 h 1999"/>
                <a:gd name="T12" fmla="*/ 1897 w 2234"/>
                <a:gd name="T13" fmla="*/ 1382 h 1999"/>
                <a:gd name="T14" fmla="*/ 1698 w 2234"/>
                <a:gd name="T15" fmla="*/ 1328 h 1999"/>
                <a:gd name="T16" fmla="*/ 1491 w 2234"/>
                <a:gd name="T17" fmla="*/ 1304 h 1999"/>
                <a:gd name="T18" fmla="*/ 1282 w 2234"/>
                <a:gd name="T19" fmla="*/ 1291 h 1999"/>
                <a:gd name="T20" fmla="*/ 1049 w 2234"/>
                <a:gd name="T21" fmla="*/ 1279 h 1999"/>
                <a:gd name="T22" fmla="*/ 842 w 2234"/>
                <a:gd name="T23" fmla="*/ 1260 h 1999"/>
                <a:gd name="T24" fmla="*/ 640 w 2234"/>
                <a:gd name="T25" fmla="*/ 1230 h 1999"/>
                <a:gd name="T26" fmla="*/ 453 w 2234"/>
                <a:gd name="T27" fmla="*/ 1187 h 1999"/>
                <a:gd name="T28" fmla="*/ 272 w 2234"/>
                <a:gd name="T29" fmla="*/ 1119 h 1999"/>
                <a:gd name="T30" fmla="*/ 130 w 2234"/>
                <a:gd name="T31" fmla="*/ 1012 h 1999"/>
                <a:gd name="T32" fmla="*/ 93 w 2234"/>
                <a:gd name="T33" fmla="*/ 950 h 1999"/>
                <a:gd name="T34" fmla="*/ 107 w 2234"/>
                <a:gd name="T35" fmla="*/ 760 h 1999"/>
                <a:gd name="T36" fmla="*/ 159 w 2234"/>
                <a:gd name="T37" fmla="*/ 689 h 1999"/>
                <a:gd name="T38" fmla="*/ 299 w 2234"/>
                <a:gd name="T39" fmla="*/ 582 h 1999"/>
                <a:gd name="T40" fmla="*/ 511 w 2234"/>
                <a:gd name="T41" fmla="*/ 494 h 1999"/>
                <a:gd name="T42" fmla="*/ 711 w 2234"/>
                <a:gd name="T43" fmla="*/ 441 h 1999"/>
                <a:gd name="T44" fmla="*/ 940 w 2234"/>
                <a:gd name="T45" fmla="*/ 369 h 1999"/>
                <a:gd name="T46" fmla="*/ 1051 w 2234"/>
                <a:gd name="T47" fmla="*/ 208 h 1999"/>
                <a:gd name="T48" fmla="*/ 992 w 2234"/>
                <a:gd name="T49" fmla="*/ 125 h 1999"/>
                <a:gd name="T50" fmla="*/ 843 w 2234"/>
                <a:gd name="T51" fmla="*/ 58 h 1999"/>
                <a:gd name="T52" fmla="*/ 637 w 2234"/>
                <a:gd name="T53" fmla="*/ 32 h 1999"/>
                <a:gd name="T54" fmla="*/ 443 w 2234"/>
                <a:gd name="T55" fmla="*/ 19 h 1999"/>
                <a:gd name="T56" fmla="*/ 218 w 2234"/>
                <a:gd name="T57" fmla="*/ 9 h 1999"/>
                <a:gd name="T58" fmla="*/ 8 w 2234"/>
                <a:gd name="T59" fmla="*/ 0 h 1999"/>
                <a:gd name="T60" fmla="*/ 153 w 2234"/>
                <a:gd name="T61" fmla="*/ 15 h 1999"/>
                <a:gd name="T62" fmla="*/ 386 w 2234"/>
                <a:gd name="T63" fmla="*/ 26 h 1999"/>
                <a:gd name="T64" fmla="*/ 595 w 2234"/>
                <a:gd name="T65" fmla="*/ 38 h 1999"/>
                <a:gd name="T66" fmla="*/ 801 w 2234"/>
                <a:gd name="T67" fmla="*/ 59 h 1999"/>
                <a:gd name="T68" fmla="*/ 954 w 2234"/>
                <a:gd name="T69" fmla="*/ 109 h 1999"/>
                <a:gd name="T70" fmla="*/ 1036 w 2234"/>
                <a:gd name="T71" fmla="*/ 195 h 1999"/>
                <a:gd name="T72" fmla="*/ 965 w 2234"/>
                <a:gd name="T73" fmla="*/ 340 h 1999"/>
                <a:gd name="T74" fmla="*/ 733 w 2234"/>
                <a:gd name="T75" fmla="*/ 423 h 1999"/>
                <a:gd name="T76" fmla="*/ 516 w 2234"/>
                <a:gd name="T77" fmla="*/ 478 h 1999"/>
                <a:gd name="T78" fmla="*/ 299 w 2234"/>
                <a:gd name="T79" fmla="*/ 565 h 1999"/>
                <a:gd name="T80" fmla="*/ 171 w 2234"/>
                <a:gd name="T81" fmla="*/ 655 h 1999"/>
                <a:gd name="T82" fmla="*/ 101 w 2234"/>
                <a:gd name="T83" fmla="*/ 741 h 1999"/>
                <a:gd name="T84" fmla="*/ 72 w 2234"/>
                <a:gd name="T85" fmla="*/ 927 h 1999"/>
                <a:gd name="T86" fmla="*/ 103 w 2234"/>
                <a:gd name="T87" fmla="*/ 995 h 1999"/>
                <a:gd name="T88" fmla="*/ 225 w 2234"/>
                <a:gd name="T89" fmla="*/ 1107 h 1999"/>
                <a:gd name="T90" fmla="*/ 395 w 2234"/>
                <a:gd name="T91" fmla="*/ 1184 h 1999"/>
                <a:gd name="T92" fmla="*/ 594 w 2234"/>
                <a:gd name="T93" fmla="*/ 1236 h 1999"/>
                <a:gd name="T94" fmla="*/ 798 w 2234"/>
                <a:gd name="T95" fmla="*/ 1270 h 1999"/>
                <a:gd name="T96" fmla="*/ 1004 w 2234"/>
                <a:gd name="T97" fmla="*/ 1292 h 1999"/>
                <a:gd name="T98" fmla="*/ 1213 w 2234"/>
                <a:gd name="T99" fmla="*/ 1305 h 1999"/>
                <a:gd name="T100" fmla="*/ 1422 w 2234"/>
                <a:gd name="T101" fmla="*/ 1316 h 1999"/>
                <a:gd name="T102" fmla="*/ 1629 w 2234"/>
                <a:gd name="T103" fmla="*/ 1336 h 1999"/>
                <a:gd name="T104" fmla="*/ 1809 w 2234"/>
                <a:gd name="T105" fmla="*/ 1370 h 1999"/>
                <a:gd name="T106" fmla="*/ 1950 w 2234"/>
                <a:gd name="T107" fmla="*/ 1425 h 1999"/>
                <a:gd name="T108" fmla="*/ 2001 w 2234"/>
                <a:gd name="T109" fmla="*/ 1456 h 1999"/>
                <a:gd name="T110" fmla="*/ 2081 w 2234"/>
                <a:gd name="T111" fmla="*/ 1516 h 1999"/>
                <a:gd name="T112" fmla="*/ 2152 w 2234"/>
                <a:gd name="T113" fmla="*/ 1598 h 1999"/>
                <a:gd name="T114" fmla="*/ 2200 w 2234"/>
                <a:gd name="T115" fmla="*/ 1699 h 1999"/>
                <a:gd name="T116" fmla="*/ 2214 w 2234"/>
                <a:gd name="T117" fmla="*/ 1805 h 1999"/>
                <a:gd name="T118" fmla="*/ 2184 w 2234"/>
                <a:gd name="T119" fmla="*/ 1971 h 1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34" h="1999">
                  <a:moveTo>
                    <a:pt x="2204" y="1980"/>
                  </a:moveTo>
                  <a:cubicBezTo>
                    <a:pt x="2206" y="1971"/>
                    <a:pt x="2206" y="1971"/>
                    <a:pt x="2206" y="1971"/>
                  </a:cubicBezTo>
                  <a:cubicBezTo>
                    <a:pt x="2208" y="1965"/>
                    <a:pt x="2210" y="1959"/>
                    <a:pt x="2212" y="1953"/>
                  </a:cubicBezTo>
                  <a:cubicBezTo>
                    <a:pt x="2214" y="1947"/>
                    <a:pt x="2215" y="1940"/>
                    <a:pt x="2217" y="1934"/>
                  </a:cubicBezTo>
                  <a:cubicBezTo>
                    <a:pt x="2218" y="1928"/>
                    <a:pt x="2220" y="1922"/>
                    <a:pt x="2221" y="1915"/>
                  </a:cubicBezTo>
                  <a:cubicBezTo>
                    <a:pt x="2223" y="1909"/>
                    <a:pt x="2224" y="1903"/>
                    <a:pt x="2225" y="1897"/>
                  </a:cubicBezTo>
                  <a:cubicBezTo>
                    <a:pt x="2227" y="1890"/>
                    <a:pt x="2228" y="1884"/>
                    <a:pt x="2229" y="1877"/>
                  </a:cubicBezTo>
                  <a:cubicBezTo>
                    <a:pt x="2231" y="1864"/>
                    <a:pt x="2232" y="1851"/>
                    <a:pt x="2233" y="1838"/>
                  </a:cubicBezTo>
                  <a:cubicBezTo>
                    <a:pt x="2234" y="1832"/>
                    <a:pt x="2234" y="1825"/>
                    <a:pt x="2234" y="1819"/>
                  </a:cubicBezTo>
                  <a:cubicBezTo>
                    <a:pt x="2234" y="1809"/>
                    <a:pt x="2234" y="1809"/>
                    <a:pt x="2234" y="1809"/>
                  </a:cubicBezTo>
                  <a:cubicBezTo>
                    <a:pt x="2234" y="1799"/>
                    <a:pt x="2234" y="1799"/>
                    <a:pt x="2234" y="1799"/>
                  </a:cubicBezTo>
                  <a:cubicBezTo>
                    <a:pt x="2234" y="1792"/>
                    <a:pt x="2234" y="1785"/>
                    <a:pt x="2233" y="1779"/>
                  </a:cubicBezTo>
                  <a:cubicBezTo>
                    <a:pt x="2233" y="1776"/>
                    <a:pt x="2233" y="1773"/>
                    <a:pt x="2232" y="1770"/>
                  </a:cubicBezTo>
                  <a:cubicBezTo>
                    <a:pt x="2232" y="1766"/>
                    <a:pt x="2232" y="1762"/>
                    <a:pt x="2231" y="1759"/>
                  </a:cubicBezTo>
                  <a:cubicBezTo>
                    <a:pt x="2231" y="1754"/>
                    <a:pt x="2231" y="1754"/>
                    <a:pt x="2231" y="1754"/>
                  </a:cubicBezTo>
                  <a:cubicBezTo>
                    <a:pt x="2230" y="1749"/>
                    <a:pt x="2230" y="1749"/>
                    <a:pt x="2230" y="1749"/>
                  </a:cubicBezTo>
                  <a:cubicBezTo>
                    <a:pt x="2228" y="1739"/>
                    <a:pt x="2228" y="1739"/>
                    <a:pt x="2228" y="1739"/>
                  </a:cubicBezTo>
                  <a:cubicBezTo>
                    <a:pt x="2227" y="1729"/>
                    <a:pt x="2227" y="1729"/>
                    <a:pt x="2227" y="1729"/>
                  </a:cubicBezTo>
                  <a:cubicBezTo>
                    <a:pt x="2226" y="1725"/>
                    <a:pt x="2225" y="1722"/>
                    <a:pt x="2224" y="1719"/>
                  </a:cubicBezTo>
                  <a:cubicBezTo>
                    <a:pt x="2224" y="1716"/>
                    <a:pt x="2223" y="1714"/>
                    <a:pt x="2223" y="1712"/>
                  </a:cubicBezTo>
                  <a:cubicBezTo>
                    <a:pt x="2222" y="1708"/>
                    <a:pt x="2221" y="1703"/>
                    <a:pt x="2219" y="1699"/>
                  </a:cubicBezTo>
                  <a:cubicBezTo>
                    <a:pt x="2217" y="1693"/>
                    <a:pt x="2215" y="1686"/>
                    <a:pt x="2213" y="1680"/>
                  </a:cubicBezTo>
                  <a:cubicBezTo>
                    <a:pt x="2212" y="1676"/>
                    <a:pt x="2211" y="1673"/>
                    <a:pt x="2209" y="1669"/>
                  </a:cubicBezTo>
                  <a:cubicBezTo>
                    <a:pt x="2208" y="1666"/>
                    <a:pt x="2207" y="1663"/>
                    <a:pt x="2206" y="1660"/>
                  </a:cubicBezTo>
                  <a:cubicBezTo>
                    <a:pt x="2203" y="1654"/>
                    <a:pt x="2201" y="1648"/>
                    <a:pt x="2197" y="1642"/>
                  </a:cubicBezTo>
                  <a:cubicBezTo>
                    <a:pt x="2196" y="1639"/>
                    <a:pt x="2195" y="1637"/>
                    <a:pt x="2194" y="1635"/>
                  </a:cubicBezTo>
                  <a:cubicBezTo>
                    <a:pt x="2192" y="1631"/>
                    <a:pt x="2190" y="1627"/>
                    <a:pt x="2188" y="1623"/>
                  </a:cubicBezTo>
                  <a:cubicBezTo>
                    <a:pt x="2184" y="1617"/>
                    <a:pt x="2181" y="1611"/>
                    <a:pt x="2177" y="1605"/>
                  </a:cubicBezTo>
                  <a:cubicBezTo>
                    <a:pt x="2177" y="1605"/>
                    <a:pt x="2177" y="1605"/>
                    <a:pt x="2177" y="1605"/>
                  </a:cubicBezTo>
                  <a:cubicBezTo>
                    <a:pt x="2175" y="1602"/>
                    <a:pt x="2174" y="1599"/>
                    <a:pt x="2172" y="1596"/>
                  </a:cubicBezTo>
                  <a:cubicBezTo>
                    <a:pt x="2166" y="1588"/>
                    <a:pt x="2166" y="1588"/>
                    <a:pt x="2166" y="1588"/>
                  </a:cubicBezTo>
                  <a:cubicBezTo>
                    <a:pt x="2164" y="1585"/>
                    <a:pt x="2162" y="1582"/>
                    <a:pt x="2160" y="1579"/>
                  </a:cubicBezTo>
                  <a:cubicBezTo>
                    <a:pt x="2158" y="1577"/>
                    <a:pt x="2156" y="1574"/>
                    <a:pt x="2154" y="1571"/>
                  </a:cubicBezTo>
                  <a:cubicBezTo>
                    <a:pt x="2150" y="1566"/>
                    <a:pt x="2146" y="1561"/>
                    <a:pt x="2142" y="1557"/>
                  </a:cubicBezTo>
                  <a:cubicBezTo>
                    <a:pt x="2141" y="1556"/>
                    <a:pt x="2141" y="1555"/>
                    <a:pt x="2140" y="1555"/>
                  </a:cubicBezTo>
                  <a:cubicBezTo>
                    <a:pt x="2138" y="1552"/>
                    <a:pt x="2136" y="1549"/>
                    <a:pt x="2134" y="1547"/>
                  </a:cubicBezTo>
                  <a:cubicBezTo>
                    <a:pt x="2126" y="1539"/>
                    <a:pt x="2126" y="1539"/>
                    <a:pt x="2126" y="1539"/>
                  </a:cubicBezTo>
                  <a:cubicBezTo>
                    <a:pt x="2125" y="1538"/>
                    <a:pt x="2124" y="1537"/>
                    <a:pt x="2123" y="1536"/>
                  </a:cubicBezTo>
                  <a:cubicBezTo>
                    <a:pt x="2119" y="1532"/>
                    <a:pt x="2116" y="1528"/>
                    <a:pt x="2112" y="1524"/>
                  </a:cubicBezTo>
                  <a:cubicBezTo>
                    <a:pt x="2111" y="1523"/>
                    <a:pt x="2111" y="1523"/>
                    <a:pt x="2110" y="1522"/>
                  </a:cubicBezTo>
                  <a:cubicBezTo>
                    <a:pt x="2109" y="1522"/>
                    <a:pt x="2109" y="1521"/>
                    <a:pt x="2108" y="1520"/>
                  </a:cubicBezTo>
                  <a:cubicBezTo>
                    <a:pt x="2106" y="1518"/>
                    <a:pt x="2104" y="1516"/>
                    <a:pt x="2101" y="1514"/>
                  </a:cubicBezTo>
                  <a:cubicBezTo>
                    <a:pt x="2098" y="1511"/>
                    <a:pt x="2095" y="1508"/>
                    <a:pt x="2092" y="1506"/>
                  </a:cubicBezTo>
                  <a:cubicBezTo>
                    <a:pt x="2085" y="1498"/>
                    <a:pt x="2085" y="1498"/>
                    <a:pt x="2085" y="1498"/>
                  </a:cubicBezTo>
                  <a:cubicBezTo>
                    <a:pt x="2084" y="1498"/>
                    <a:pt x="2083" y="1497"/>
                    <a:pt x="2082" y="1496"/>
                  </a:cubicBezTo>
                  <a:cubicBezTo>
                    <a:pt x="2080" y="1495"/>
                    <a:pt x="2078" y="1493"/>
                    <a:pt x="2077" y="1492"/>
                  </a:cubicBezTo>
                  <a:cubicBezTo>
                    <a:pt x="2072" y="1488"/>
                    <a:pt x="2067" y="1484"/>
                    <a:pt x="2062" y="1480"/>
                  </a:cubicBezTo>
                  <a:cubicBezTo>
                    <a:pt x="2062" y="1479"/>
                    <a:pt x="2061" y="1479"/>
                    <a:pt x="2060" y="1478"/>
                  </a:cubicBezTo>
                  <a:cubicBezTo>
                    <a:pt x="2055" y="1473"/>
                    <a:pt x="2049" y="1470"/>
                    <a:pt x="2043" y="1465"/>
                  </a:cubicBezTo>
                  <a:cubicBezTo>
                    <a:pt x="2043" y="1465"/>
                    <a:pt x="2043" y="1465"/>
                    <a:pt x="2042" y="1465"/>
                  </a:cubicBezTo>
                  <a:cubicBezTo>
                    <a:pt x="2037" y="1461"/>
                    <a:pt x="2032" y="1457"/>
                    <a:pt x="2026" y="1453"/>
                  </a:cubicBezTo>
                  <a:cubicBezTo>
                    <a:pt x="2025" y="1452"/>
                    <a:pt x="2023" y="1451"/>
                    <a:pt x="2022" y="1450"/>
                  </a:cubicBezTo>
                  <a:cubicBezTo>
                    <a:pt x="2018" y="1447"/>
                    <a:pt x="2013" y="1444"/>
                    <a:pt x="2008" y="1441"/>
                  </a:cubicBezTo>
                  <a:cubicBezTo>
                    <a:pt x="2002" y="1437"/>
                    <a:pt x="2002" y="1437"/>
                    <a:pt x="2002" y="1437"/>
                  </a:cubicBezTo>
                  <a:cubicBezTo>
                    <a:pt x="1999" y="1435"/>
                    <a:pt x="1999" y="1435"/>
                    <a:pt x="1999" y="1435"/>
                  </a:cubicBezTo>
                  <a:cubicBezTo>
                    <a:pt x="1995" y="1432"/>
                    <a:pt x="1995" y="1432"/>
                    <a:pt x="1995" y="1432"/>
                  </a:cubicBezTo>
                  <a:cubicBezTo>
                    <a:pt x="1990" y="1429"/>
                    <a:pt x="1990" y="1429"/>
                    <a:pt x="1990" y="1429"/>
                  </a:cubicBezTo>
                  <a:cubicBezTo>
                    <a:pt x="1987" y="1428"/>
                    <a:pt x="1984" y="1426"/>
                    <a:pt x="1981" y="1424"/>
                  </a:cubicBezTo>
                  <a:cubicBezTo>
                    <a:pt x="1978" y="1422"/>
                    <a:pt x="1975" y="1420"/>
                    <a:pt x="1972" y="1419"/>
                  </a:cubicBezTo>
                  <a:cubicBezTo>
                    <a:pt x="1962" y="1413"/>
                    <a:pt x="1962" y="1413"/>
                    <a:pt x="1962" y="1413"/>
                  </a:cubicBezTo>
                  <a:cubicBezTo>
                    <a:pt x="1961" y="1412"/>
                    <a:pt x="1961" y="1412"/>
                    <a:pt x="1961" y="1412"/>
                  </a:cubicBezTo>
                  <a:cubicBezTo>
                    <a:pt x="1960" y="1412"/>
                    <a:pt x="1960" y="1412"/>
                    <a:pt x="1960" y="1412"/>
                  </a:cubicBezTo>
                  <a:cubicBezTo>
                    <a:pt x="1958" y="1410"/>
                    <a:pt x="1958" y="1410"/>
                    <a:pt x="1958" y="1410"/>
                  </a:cubicBezTo>
                  <a:cubicBezTo>
                    <a:pt x="1953" y="1408"/>
                    <a:pt x="1953" y="1408"/>
                    <a:pt x="1953" y="1408"/>
                  </a:cubicBezTo>
                  <a:cubicBezTo>
                    <a:pt x="1943" y="1403"/>
                    <a:pt x="1943" y="1403"/>
                    <a:pt x="1943" y="1403"/>
                  </a:cubicBezTo>
                  <a:cubicBezTo>
                    <a:pt x="1940" y="1401"/>
                    <a:pt x="1940" y="1401"/>
                    <a:pt x="1940" y="1401"/>
                  </a:cubicBezTo>
                  <a:cubicBezTo>
                    <a:pt x="1934" y="1398"/>
                    <a:pt x="1934" y="1398"/>
                    <a:pt x="1934" y="1398"/>
                  </a:cubicBezTo>
                  <a:cubicBezTo>
                    <a:pt x="1929" y="1395"/>
                    <a:pt x="1923" y="1393"/>
                    <a:pt x="1918" y="1391"/>
                  </a:cubicBezTo>
                  <a:cubicBezTo>
                    <a:pt x="1917" y="1390"/>
                    <a:pt x="1915" y="1389"/>
                    <a:pt x="1914" y="1389"/>
                  </a:cubicBezTo>
                  <a:cubicBezTo>
                    <a:pt x="1908" y="1386"/>
                    <a:pt x="1903" y="1384"/>
                    <a:pt x="1897" y="1382"/>
                  </a:cubicBezTo>
                  <a:cubicBezTo>
                    <a:pt x="1890" y="1379"/>
                    <a:pt x="1883" y="1376"/>
                    <a:pt x="1875" y="1373"/>
                  </a:cubicBezTo>
                  <a:cubicBezTo>
                    <a:pt x="1868" y="1371"/>
                    <a:pt x="1861" y="1368"/>
                    <a:pt x="1854" y="1366"/>
                  </a:cubicBezTo>
                  <a:cubicBezTo>
                    <a:pt x="1846" y="1363"/>
                    <a:pt x="1839" y="1361"/>
                    <a:pt x="1832" y="1358"/>
                  </a:cubicBezTo>
                  <a:cubicBezTo>
                    <a:pt x="1824" y="1356"/>
                    <a:pt x="1817" y="1354"/>
                    <a:pt x="1810" y="1352"/>
                  </a:cubicBezTo>
                  <a:cubicBezTo>
                    <a:pt x="1802" y="1350"/>
                    <a:pt x="1795" y="1348"/>
                    <a:pt x="1787" y="1346"/>
                  </a:cubicBezTo>
                  <a:cubicBezTo>
                    <a:pt x="1780" y="1345"/>
                    <a:pt x="1773" y="1343"/>
                    <a:pt x="1765" y="1341"/>
                  </a:cubicBezTo>
                  <a:cubicBezTo>
                    <a:pt x="1759" y="1340"/>
                    <a:pt x="1753" y="1338"/>
                    <a:pt x="1746" y="1337"/>
                  </a:cubicBezTo>
                  <a:cubicBezTo>
                    <a:pt x="1745" y="1337"/>
                    <a:pt x="1744" y="1336"/>
                    <a:pt x="1743" y="1336"/>
                  </a:cubicBezTo>
                  <a:cubicBezTo>
                    <a:pt x="1735" y="1335"/>
                    <a:pt x="1728" y="1333"/>
                    <a:pt x="1720" y="1332"/>
                  </a:cubicBezTo>
                  <a:cubicBezTo>
                    <a:pt x="1713" y="1330"/>
                    <a:pt x="1705" y="1329"/>
                    <a:pt x="1698" y="1328"/>
                  </a:cubicBezTo>
                  <a:cubicBezTo>
                    <a:pt x="1690" y="1327"/>
                    <a:pt x="1682" y="1325"/>
                    <a:pt x="1675" y="1324"/>
                  </a:cubicBezTo>
                  <a:cubicBezTo>
                    <a:pt x="1667" y="1323"/>
                    <a:pt x="1660" y="1322"/>
                    <a:pt x="1652" y="1321"/>
                  </a:cubicBezTo>
                  <a:cubicBezTo>
                    <a:pt x="1645" y="1320"/>
                    <a:pt x="1637" y="1319"/>
                    <a:pt x="1629" y="1318"/>
                  </a:cubicBezTo>
                  <a:cubicBezTo>
                    <a:pt x="1622" y="1317"/>
                    <a:pt x="1614" y="1316"/>
                    <a:pt x="1606" y="1315"/>
                  </a:cubicBezTo>
                  <a:cubicBezTo>
                    <a:pt x="1599" y="1314"/>
                    <a:pt x="1591" y="1313"/>
                    <a:pt x="1583" y="1312"/>
                  </a:cubicBezTo>
                  <a:cubicBezTo>
                    <a:pt x="1579" y="1312"/>
                    <a:pt x="1574" y="1311"/>
                    <a:pt x="1569" y="1311"/>
                  </a:cubicBezTo>
                  <a:cubicBezTo>
                    <a:pt x="1566" y="1311"/>
                    <a:pt x="1563" y="1310"/>
                    <a:pt x="1560" y="1310"/>
                  </a:cubicBezTo>
                  <a:cubicBezTo>
                    <a:pt x="1553" y="1309"/>
                    <a:pt x="1545" y="1309"/>
                    <a:pt x="1537" y="1308"/>
                  </a:cubicBezTo>
                  <a:cubicBezTo>
                    <a:pt x="1530" y="1307"/>
                    <a:pt x="1522" y="1307"/>
                    <a:pt x="1514" y="1306"/>
                  </a:cubicBezTo>
                  <a:cubicBezTo>
                    <a:pt x="1507" y="1305"/>
                    <a:pt x="1499" y="1305"/>
                    <a:pt x="1491" y="1304"/>
                  </a:cubicBezTo>
                  <a:cubicBezTo>
                    <a:pt x="1483" y="1303"/>
                    <a:pt x="1476" y="1303"/>
                    <a:pt x="1468" y="1302"/>
                  </a:cubicBezTo>
                  <a:cubicBezTo>
                    <a:pt x="1460" y="1302"/>
                    <a:pt x="1453" y="1301"/>
                    <a:pt x="1445" y="1300"/>
                  </a:cubicBezTo>
                  <a:cubicBezTo>
                    <a:pt x="1437" y="1300"/>
                    <a:pt x="1429" y="1299"/>
                    <a:pt x="1422" y="1299"/>
                  </a:cubicBezTo>
                  <a:cubicBezTo>
                    <a:pt x="1414" y="1298"/>
                    <a:pt x="1406" y="1298"/>
                    <a:pt x="1398" y="1297"/>
                  </a:cubicBezTo>
                  <a:cubicBezTo>
                    <a:pt x="1395" y="1297"/>
                    <a:pt x="1392" y="1297"/>
                    <a:pt x="1388" y="1297"/>
                  </a:cubicBezTo>
                  <a:cubicBezTo>
                    <a:pt x="1384" y="1297"/>
                    <a:pt x="1379" y="1296"/>
                    <a:pt x="1375" y="1296"/>
                  </a:cubicBezTo>
                  <a:cubicBezTo>
                    <a:pt x="1367" y="1296"/>
                    <a:pt x="1360" y="1295"/>
                    <a:pt x="1352" y="1295"/>
                  </a:cubicBezTo>
                  <a:cubicBezTo>
                    <a:pt x="1344" y="1294"/>
                    <a:pt x="1336" y="1294"/>
                    <a:pt x="1329" y="1293"/>
                  </a:cubicBezTo>
                  <a:cubicBezTo>
                    <a:pt x="1321" y="1293"/>
                    <a:pt x="1313" y="1293"/>
                    <a:pt x="1305" y="1292"/>
                  </a:cubicBezTo>
                  <a:cubicBezTo>
                    <a:pt x="1298" y="1292"/>
                    <a:pt x="1290" y="1291"/>
                    <a:pt x="1282" y="1291"/>
                  </a:cubicBezTo>
                  <a:cubicBezTo>
                    <a:pt x="1274" y="1291"/>
                    <a:pt x="1267" y="1290"/>
                    <a:pt x="1259" y="1290"/>
                  </a:cubicBezTo>
                  <a:cubicBezTo>
                    <a:pt x="1251" y="1289"/>
                    <a:pt x="1243" y="1289"/>
                    <a:pt x="1235" y="1289"/>
                  </a:cubicBezTo>
                  <a:cubicBezTo>
                    <a:pt x="1228" y="1288"/>
                    <a:pt x="1220" y="1288"/>
                    <a:pt x="1212" y="1288"/>
                  </a:cubicBezTo>
                  <a:cubicBezTo>
                    <a:pt x="1204" y="1287"/>
                    <a:pt x="1197" y="1287"/>
                    <a:pt x="1189" y="1286"/>
                  </a:cubicBezTo>
                  <a:cubicBezTo>
                    <a:pt x="1181" y="1286"/>
                    <a:pt x="1173" y="1286"/>
                    <a:pt x="1166" y="1285"/>
                  </a:cubicBezTo>
                  <a:cubicBezTo>
                    <a:pt x="1158" y="1285"/>
                    <a:pt x="1150" y="1284"/>
                    <a:pt x="1142" y="1284"/>
                  </a:cubicBezTo>
                  <a:cubicBezTo>
                    <a:pt x="1135" y="1284"/>
                    <a:pt x="1127" y="1283"/>
                    <a:pt x="1119" y="1283"/>
                  </a:cubicBezTo>
                  <a:cubicBezTo>
                    <a:pt x="1111" y="1282"/>
                    <a:pt x="1104" y="1282"/>
                    <a:pt x="1096" y="1281"/>
                  </a:cubicBezTo>
                  <a:cubicBezTo>
                    <a:pt x="1088" y="1281"/>
                    <a:pt x="1080" y="1281"/>
                    <a:pt x="1073" y="1280"/>
                  </a:cubicBezTo>
                  <a:cubicBezTo>
                    <a:pt x="1065" y="1280"/>
                    <a:pt x="1057" y="1279"/>
                    <a:pt x="1049" y="1279"/>
                  </a:cubicBezTo>
                  <a:cubicBezTo>
                    <a:pt x="1042" y="1278"/>
                    <a:pt x="1034" y="1278"/>
                    <a:pt x="1026" y="1277"/>
                  </a:cubicBezTo>
                  <a:cubicBezTo>
                    <a:pt x="1023" y="1277"/>
                    <a:pt x="1020" y="1277"/>
                    <a:pt x="1017" y="1276"/>
                  </a:cubicBezTo>
                  <a:cubicBezTo>
                    <a:pt x="1012" y="1276"/>
                    <a:pt x="1008" y="1276"/>
                    <a:pt x="1003" y="1275"/>
                  </a:cubicBezTo>
                  <a:cubicBezTo>
                    <a:pt x="995" y="1275"/>
                    <a:pt x="988" y="1274"/>
                    <a:pt x="980" y="1274"/>
                  </a:cubicBezTo>
                  <a:cubicBezTo>
                    <a:pt x="972" y="1273"/>
                    <a:pt x="964" y="1272"/>
                    <a:pt x="957" y="1272"/>
                  </a:cubicBezTo>
                  <a:cubicBezTo>
                    <a:pt x="949" y="1271"/>
                    <a:pt x="941" y="1270"/>
                    <a:pt x="934" y="1270"/>
                  </a:cubicBezTo>
                  <a:cubicBezTo>
                    <a:pt x="926" y="1269"/>
                    <a:pt x="918" y="1268"/>
                    <a:pt x="911" y="1267"/>
                  </a:cubicBezTo>
                  <a:cubicBezTo>
                    <a:pt x="903" y="1267"/>
                    <a:pt x="895" y="1266"/>
                    <a:pt x="888" y="1265"/>
                  </a:cubicBezTo>
                  <a:cubicBezTo>
                    <a:pt x="880" y="1264"/>
                    <a:pt x="872" y="1263"/>
                    <a:pt x="865" y="1263"/>
                  </a:cubicBezTo>
                  <a:cubicBezTo>
                    <a:pt x="857" y="1262"/>
                    <a:pt x="849" y="1261"/>
                    <a:pt x="842" y="1260"/>
                  </a:cubicBezTo>
                  <a:cubicBezTo>
                    <a:pt x="837" y="1259"/>
                    <a:pt x="833" y="1259"/>
                    <a:pt x="829" y="1258"/>
                  </a:cubicBezTo>
                  <a:cubicBezTo>
                    <a:pt x="826" y="1258"/>
                    <a:pt x="822" y="1257"/>
                    <a:pt x="819" y="1257"/>
                  </a:cubicBezTo>
                  <a:cubicBezTo>
                    <a:pt x="811" y="1256"/>
                    <a:pt x="803" y="1255"/>
                    <a:pt x="796" y="1254"/>
                  </a:cubicBezTo>
                  <a:cubicBezTo>
                    <a:pt x="788" y="1253"/>
                    <a:pt x="781" y="1252"/>
                    <a:pt x="773" y="1251"/>
                  </a:cubicBezTo>
                  <a:cubicBezTo>
                    <a:pt x="765" y="1250"/>
                    <a:pt x="758" y="1249"/>
                    <a:pt x="750" y="1248"/>
                  </a:cubicBezTo>
                  <a:cubicBezTo>
                    <a:pt x="743" y="1247"/>
                    <a:pt x="735" y="1246"/>
                    <a:pt x="727" y="1244"/>
                  </a:cubicBezTo>
                  <a:cubicBezTo>
                    <a:pt x="720" y="1243"/>
                    <a:pt x="712" y="1242"/>
                    <a:pt x="705" y="1241"/>
                  </a:cubicBezTo>
                  <a:cubicBezTo>
                    <a:pt x="697" y="1240"/>
                    <a:pt x="690" y="1238"/>
                    <a:pt x="682" y="1237"/>
                  </a:cubicBezTo>
                  <a:cubicBezTo>
                    <a:pt x="674" y="1236"/>
                    <a:pt x="667" y="1235"/>
                    <a:pt x="659" y="1233"/>
                  </a:cubicBezTo>
                  <a:cubicBezTo>
                    <a:pt x="653" y="1232"/>
                    <a:pt x="646" y="1231"/>
                    <a:pt x="640" y="1230"/>
                  </a:cubicBezTo>
                  <a:cubicBezTo>
                    <a:pt x="639" y="1230"/>
                    <a:pt x="638" y="1230"/>
                    <a:pt x="637" y="1229"/>
                  </a:cubicBezTo>
                  <a:cubicBezTo>
                    <a:pt x="629" y="1228"/>
                    <a:pt x="622" y="1227"/>
                    <a:pt x="614" y="1225"/>
                  </a:cubicBezTo>
                  <a:cubicBezTo>
                    <a:pt x="607" y="1224"/>
                    <a:pt x="599" y="1222"/>
                    <a:pt x="592" y="1221"/>
                  </a:cubicBezTo>
                  <a:cubicBezTo>
                    <a:pt x="584" y="1219"/>
                    <a:pt x="577" y="1218"/>
                    <a:pt x="569" y="1216"/>
                  </a:cubicBezTo>
                  <a:cubicBezTo>
                    <a:pt x="562" y="1214"/>
                    <a:pt x="554" y="1213"/>
                    <a:pt x="547" y="1211"/>
                  </a:cubicBezTo>
                  <a:cubicBezTo>
                    <a:pt x="539" y="1209"/>
                    <a:pt x="532" y="1208"/>
                    <a:pt x="524" y="1206"/>
                  </a:cubicBezTo>
                  <a:cubicBezTo>
                    <a:pt x="517" y="1204"/>
                    <a:pt x="510" y="1202"/>
                    <a:pt x="502" y="1201"/>
                  </a:cubicBezTo>
                  <a:cubicBezTo>
                    <a:pt x="495" y="1199"/>
                    <a:pt x="487" y="1197"/>
                    <a:pt x="480" y="1195"/>
                  </a:cubicBezTo>
                  <a:cubicBezTo>
                    <a:pt x="473" y="1193"/>
                    <a:pt x="465" y="1191"/>
                    <a:pt x="458" y="1189"/>
                  </a:cubicBezTo>
                  <a:cubicBezTo>
                    <a:pt x="456" y="1188"/>
                    <a:pt x="454" y="1188"/>
                    <a:pt x="453" y="1187"/>
                  </a:cubicBezTo>
                  <a:cubicBezTo>
                    <a:pt x="447" y="1186"/>
                    <a:pt x="441" y="1184"/>
                    <a:pt x="436" y="1182"/>
                  </a:cubicBezTo>
                  <a:cubicBezTo>
                    <a:pt x="428" y="1180"/>
                    <a:pt x="421" y="1178"/>
                    <a:pt x="414" y="1176"/>
                  </a:cubicBezTo>
                  <a:cubicBezTo>
                    <a:pt x="406" y="1173"/>
                    <a:pt x="399" y="1171"/>
                    <a:pt x="392" y="1169"/>
                  </a:cubicBezTo>
                  <a:cubicBezTo>
                    <a:pt x="385" y="1166"/>
                    <a:pt x="377" y="1164"/>
                    <a:pt x="370" y="1161"/>
                  </a:cubicBezTo>
                  <a:cubicBezTo>
                    <a:pt x="367" y="1160"/>
                    <a:pt x="364" y="1159"/>
                    <a:pt x="361" y="1158"/>
                  </a:cubicBezTo>
                  <a:cubicBezTo>
                    <a:pt x="357" y="1156"/>
                    <a:pt x="353" y="1154"/>
                    <a:pt x="348" y="1153"/>
                  </a:cubicBezTo>
                  <a:cubicBezTo>
                    <a:pt x="341" y="1150"/>
                    <a:pt x="334" y="1147"/>
                    <a:pt x="327" y="1144"/>
                  </a:cubicBezTo>
                  <a:cubicBezTo>
                    <a:pt x="320" y="1141"/>
                    <a:pt x="313" y="1138"/>
                    <a:pt x="305" y="1135"/>
                  </a:cubicBezTo>
                  <a:cubicBezTo>
                    <a:pt x="298" y="1132"/>
                    <a:pt x="291" y="1129"/>
                    <a:pt x="284" y="1125"/>
                  </a:cubicBezTo>
                  <a:cubicBezTo>
                    <a:pt x="280" y="1123"/>
                    <a:pt x="276" y="1121"/>
                    <a:pt x="272" y="1119"/>
                  </a:cubicBezTo>
                  <a:cubicBezTo>
                    <a:pt x="269" y="1118"/>
                    <a:pt x="266" y="1116"/>
                    <a:pt x="263" y="1115"/>
                  </a:cubicBezTo>
                  <a:cubicBezTo>
                    <a:pt x="256" y="1111"/>
                    <a:pt x="249" y="1107"/>
                    <a:pt x="242" y="1103"/>
                  </a:cubicBezTo>
                  <a:cubicBezTo>
                    <a:pt x="235" y="1099"/>
                    <a:pt x="228" y="1095"/>
                    <a:pt x="222" y="1091"/>
                  </a:cubicBezTo>
                  <a:cubicBezTo>
                    <a:pt x="215" y="1087"/>
                    <a:pt x="208" y="1082"/>
                    <a:pt x="201" y="1077"/>
                  </a:cubicBezTo>
                  <a:cubicBezTo>
                    <a:pt x="197" y="1075"/>
                    <a:pt x="194" y="1072"/>
                    <a:pt x="190" y="1069"/>
                  </a:cubicBezTo>
                  <a:cubicBezTo>
                    <a:pt x="187" y="1067"/>
                    <a:pt x="184" y="1065"/>
                    <a:pt x="181" y="1063"/>
                  </a:cubicBezTo>
                  <a:cubicBezTo>
                    <a:pt x="174" y="1057"/>
                    <a:pt x="168" y="1052"/>
                    <a:pt x="162" y="1046"/>
                  </a:cubicBezTo>
                  <a:cubicBezTo>
                    <a:pt x="157" y="1042"/>
                    <a:pt x="153" y="1038"/>
                    <a:pt x="149" y="1034"/>
                  </a:cubicBezTo>
                  <a:cubicBezTo>
                    <a:pt x="148" y="1033"/>
                    <a:pt x="148" y="1033"/>
                    <a:pt x="148" y="1033"/>
                  </a:cubicBezTo>
                  <a:cubicBezTo>
                    <a:pt x="142" y="1026"/>
                    <a:pt x="135" y="1019"/>
                    <a:pt x="130" y="1012"/>
                  </a:cubicBezTo>
                  <a:cubicBezTo>
                    <a:pt x="128" y="1010"/>
                    <a:pt x="127" y="1008"/>
                    <a:pt x="125" y="1007"/>
                  </a:cubicBezTo>
                  <a:cubicBezTo>
                    <a:pt x="119" y="997"/>
                    <a:pt x="119" y="997"/>
                    <a:pt x="119" y="997"/>
                  </a:cubicBezTo>
                  <a:cubicBezTo>
                    <a:pt x="116" y="994"/>
                    <a:pt x="114" y="990"/>
                    <a:pt x="112" y="987"/>
                  </a:cubicBezTo>
                  <a:cubicBezTo>
                    <a:pt x="112" y="987"/>
                    <a:pt x="112" y="987"/>
                    <a:pt x="112" y="987"/>
                  </a:cubicBezTo>
                  <a:cubicBezTo>
                    <a:pt x="106" y="977"/>
                    <a:pt x="106" y="977"/>
                    <a:pt x="106" y="977"/>
                  </a:cubicBezTo>
                  <a:cubicBezTo>
                    <a:pt x="105" y="975"/>
                    <a:pt x="104" y="973"/>
                    <a:pt x="103" y="971"/>
                  </a:cubicBezTo>
                  <a:cubicBezTo>
                    <a:pt x="100" y="966"/>
                    <a:pt x="100" y="966"/>
                    <a:pt x="100" y="966"/>
                  </a:cubicBezTo>
                  <a:cubicBezTo>
                    <a:pt x="96" y="956"/>
                    <a:pt x="96" y="956"/>
                    <a:pt x="96" y="956"/>
                  </a:cubicBezTo>
                  <a:cubicBezTo>
                    <a:pt x="95" y="955"/>
                    <a:pt x="95" y="955"/>
                    <a:pt x="95" y="955"/>
                  </a:cubicBezTo>
                  <a:cubicBezTo>
                    <a:pt x="94" y="953"/>
                    <a:pt x="94" y="952"/>
                    <a:pt x="93" y="950"/>
                  </a:cubicBezTo>
                  <a:cubicBezTo>
                    <a:pt x="91" y="944"/>
                    <a:pt x="91" y="944"/>
                    <a:pt x="91" y="944"/>
                  </a:cubicBezTo>
                  <a:cubicBezTo>
                    <a:pt x="87" y="933"/>
                    <a:pt x="87" y="933"/>
                    <a:pt x="87" y="933"/>
                  </a:cubicBezTo>
                  <a:cubicBezTo>
                    <a:pt x="86" y="929"/>
                    <a:pt x="85" y="925"/>
                    <a:pt x="84" y="921"/>
                  </a:cubicBezTo>
                  <a:cubicBezTo>
                    <a:pt x="83" y="919"/>
                    <a:pt x="83" y="917"/>
                    <a:pt x="82" y="914"/>
                  </a:cubicBezTo>
                  <a:cubicBezTo>
                    <a:pt x="76" y="886"/>
                    <a:pt x="75" y="856"/>
                    <a:pt x="82" y="827"/>
                  </a:cubicBezTo>
                  <a:cubicBezTo>
                    <a:pt x="83" y="824"/>
                    <a:pt x="84" y="819"/>
                    <a:pt x="85" y="816"/>
                  </a:cubicBezTo>
                  <a:cubicBezTo>
                    <a:pt x="86" y="812"/>
                    <a:pt x="87" y="808"/>
                    <a:pt x="88" y="804"/>
                  </a:cubicBezTo>
                  <a:cubicBezTo>
                    <a:pt x="92" y="793"/>
                    <a:pt x="92" y="793"/>
                    <a:pt x="92" y="793"/>
                  </a:cubicBezTo>
                  <a:cubicBezTo>
                    <a:pt x="94" y="789"/>
                    <a:pt x="95" y="785"/>
                    <a:pt x="97" y="782"/>
                  </a:cubicBezTo>
                  <a:cubicBezTo>
                    <a:pt x="100" y="774"/>
                    <a:pt x="104" y="767"/>
                    <a:pt x="107" y="760"/>
                  </a:cubicBezTo>
                  <a:cubicBezTo>
                    <a:pt x="109" y="757"/>
                    <a:pt x="111" y="753"/>
                    <a:pt x="113" y="750"/>
                  </a:cubicBezTo>
                  <a:cubicBezTo>
                    <a:pt x="116" y="744"/>
                    <a:pt x="116" y="744"/>
                    <a:pt x="116" y="744"/>
                  </a:cubicBezTo>
                  <a:cubicBezTo>
                    <a:pt x="117" y="743"/>
                    <a:pt x="118" y="741"/>
                    <a:pt x="119" y="739"/>
                  </a:cubicBezTo>
                  <a:cubicBezTo>
                    <a:pt x="126" y="730"/>
                    <a:pt x="126" y="730"/>
                    <a:pt x="126" y="730"/>
                  </a:cubicBezTo>
                  <a:cubicBezTo>
                    <a:pt x="126" y="729"/>
                    <a:pt x="126" y="729"/>
                    <a:pt x="126" y="729"/>
                  </a:cubicBezTo>
                  <a:cubicBezTo>
                    <a:pt x="133" y="720"/>
                    <a:pt x="133" y="720"/>
                    <a:pt x="133" y="720"/>
                  </a:cubicBezTo>
                  <a:cubicBezTo>
                    <a:pt x="137" y="715"/>
                    <a:pt x="137" y="715"/>
                    <a:pt x="137" y="715"/>
                  </a:cubicBezTo>
                  <a:cubicBezTo>
                    <a:pt x="140" y="710"/>
                    <a:pt x="140" y="710"/>
                    <a:pt x="140" y="710"/>
                  </a:cubicBezTo>
                  <a:cubicBezTo>
                    <a:pt x="148" y="701"/>
                    <a:pt x="148" y="701"/>
                    <a:pt x="148" y="701"/>
                  </a:cubicBezTo>
                  <a:cubicBezTo>
                    <a:pt x="152" y="697"/>
                    <a:pt x="155" y="693"/>
                    <a:pt x="159" y="689"/>
                  </a:cubicBezTo>
                  <a:cubicBezTo>
                    <a:pt x="166" y="681"/>
                    <a:pt x="174" y="673"/>
                    <a:pt x="181" y="666"/>
                  </a:cubicBezTo>
                  <a:cubicBezTo>
                    <a:pt x="184" y="663"/>
                    <a:pt x="187" y="661"/>
                    <a:pt x="189" y="659"/>
                  </a:cubicBezTo>
                  <a:cubicBezTo>
                    <a:pt x="193" y="656"/>
                    <a:pt x="196" y="653"/>
                    <a:pt x="199" y="650"/>
                  </a:cubicBezTo>
                  <a:cubicBezTo>
                    <a:pt x="206" y="645"/>
                    <a:pt x="212" y="640"/>
                    <a:pt x="218" y="635"/>
                  </a:cubicBezTo>
                  <a:cubicBezTo>
                    <a:pt x="218" y="635"/>
                    <a:pt x="219" y="635"/>
                    <a:pt x="219" y="634"/>
                  </a:cubicBezTo>
                  <a:cubicBezTo>
                    <a:pt x="228" y="627"/>
                    <a:pt x="237" y="620"/>
                    <a:pt x="247" y="614"/>
                  </a:cubicBezTo>
                  <a:cubicBezTo>
                    <a:pt x="251" y="611"/>
                    <a:pt x="254" y="609"/>
                    <a:pt x="258" y="607"/>
                  </a:cubicBezTo>
                  <a:cubicBezTo>
                    <a:pt x="275" y="596"/>
                    <a:pt x="275" y="596"/>
                    <a:pt x="275" y="596"/>
                  </a:cubicBezTo>
                  <a:cubicBezTo>
                    <a:pt x="278" y="594"/>
                    <a:pt x="278" y="594"/>
                    <a:pt x="278" y="594"/>
                  </a:cubicBezTo>
                  <a:cubicBezTo>
                    <a:pt x="299" y="582"/>
                    <a:pt x="299" y="582"/>
                    <a:pt x="299" y="582"/>
                  </a:cubicBezTo>
                  <a:cubicBezTo>
                    <a:pt x="300" y="581"/>
                    <a:pt x="301" y="580"/>
                    <a:pt x="302" y="580"/>
                  </a:cubicBezTo>
                  <a:cubicBezTo>
                    <a:pt x="311" y="575"/>
                    <a:pt x="320" y="570"/>
                    <a:pt x="329" y="566"/>
                  </a:cubicBezTo>
                  <a:cubicBezTo>
                    <a:pt x="333" y="563"/>
                    <a:pt x="338" y="561"/>
                    <a:pt x="342" y="559"/>
                  </a:cubicBezTo>
                  <a:cubicBezTo>
                    <a:pt x="346" y="557"/>
                    <a:pt x="351" y="555"/>
                    <a:pt x="356" y="553"/>
                  </a:cubicBezTo>
                  <a:cubicBezTo>
                    <a:pt x="364" y="549"/>
                    <a:pt x="373" y="545"/>
                    <a:pt x="382" y="541"/>
                  </a:cubicBezTo>
                  <a:cubicBezTo>
                    <a:pt x="391" y="537"/>
                    <a:pt x="399" y="533"/>
                    <a:pt x="408" y="530"/>
                  </a:cubicBezTo>
                  <a:cubicBezTo>
                    <a:pt x="417" y="526"/>
                    <a:pt x="425" y="523"/>
                    <a:pt x="434" y="520"/>
                  </a:cubicBezTo>
                  <a:cubicBezTo>
                    <a:pt x="442" y="517"/>
                    <a:pt x="451" y="513"/>
                    <a:pt x="460" y="510"/>
                  </a:cubicBezTo>
                  <a:cubicBezTo>
                    <a:pt x="468" y="507"/>
                    <a:pt x="477" y="505"/>
                    <a:pt x="485" y="502"/>
                  </a:cubicBezTo>
                  <a:cubicBezTo>
                    <a:pt x="494" y="499"/>
                    <a:pt x="502" y="496"/>
                    <a:pt x="511" y="494"/>
                  </a:cubicBezTo>
                  <a:cubicBezTo>
                    <a:pt x="515" y="492"/>
                    <a:pt x="518" y="491"/>
                    <a:pt x="522" y="490"/>
                  </a:cubicBezTo>
                  <a:cubicBezTo>
                    <a:pt x="527" y="489"/>
                    <a:pt x="531" y="487"/>
                    <a:pt x="536" y="486"/>
                  </a:cubicBezTo>
                  <a:cubicBezTo>
                    <a:pt x="544" y="483"/>
                    <a:pt x="553" y="481"/>
                    <a:pt x="561" y="479"/>
                  </a:cubicBezTo>
                  <a:cubicBezTo>
                    <a:pt x="570" y="476"/>
                    <a:pt x="578" y="474"/>
                    <a:pt x="586" y="472"/>
                  </a:cubicBezTo>
                  <a:cubicBezTo>
                    <a:pt x="595" y="469"/>
                    <a:pt x="603" y="467"/>
                    <a:pt x="612" y="465"/>
                  </a:cubicBezTo>
                  <a:cubicBezTo>
                    <a:pt x="620" y="463"/>
                    <a:pt x="628" y="461"/>
                    <a:pt x="637" y="458"/>
                  </a:cubicBezTo>
                  <a:cubicBezTo>
                    <a:pt x="645" y="456"/>
                    <a:pt x="653" y="454"/>
                    <a:pt x="662" y="452"/>
                  </a:cubicBezTo>
                  <a:cubicBezTo>
                    <a:pt x="670" y="450"/>
                    <a:pt x="678" y="448"/>
                    <a:pt x="687" y="446"/>
                  </a:cubicBezTo>
                  <a:cubicBezTo>
                    <a:pt x="694" y="445"/>
                    <a:pt x="701" y="443"/>
                    <a:pt x="708" y="441"/>
                  </a:cubicBezTo>
                  <a:cubicBezTo>
                    <a:pt x="709" y="441"/>
                    <a:pt x="710" y="441"/>
                    <a:pt x="711" y="441"/>
                  </a:cubicBezTo>
                  <a:cubicBezTo>
                    <a:pt x="720" y="439"/>
                    <a:pt x="728" y="437"/>
                    <a:pt x="736" y="435"/>
                  </a:cubicBezTo>
                  <a:cubicBezTo>
                    <a:pt x="745" y="433"/>
                    <a:pt x="753" y="431"/>
                    <a:pt x="761" y="429"/>
                  </a:cubicBezTo>
                  <a:cubicBezTo>
                    <a:pt x="769" y="427"/>
                    <a:pt x="778" y="425"/>
                    <a:pt x="786" y="423"/>
                  </a:cubicBezTo>
                  <a:cubicBezTo>
                    <a:pt x="794" y="421"/>
                    <a:pt x="803" y="419"/>
                    <a:pt x="811" y="417"/>
                  </a:cubicBezTo>
                  <a:cubicBezTo>
                    <a:pt x="820" y="415"/>
                    <a:pt x="828" y="412"/>
                    <a:pt x="836" y="410"/>
                  </a:cubicBezTo>
                  <a:cubicBezTo>
                    <a:pt x="845" y="407"/>
                    <a:pt x="853" y="405"/>
                    <a:pt x="862" y="402"/>
                  </a:cubicBezTo>
                  <a:cubicBezTo>
                    <a:pt x="870" y="399"/>
                    <a:pt x="879" y="396"/>
                    <a:pt x="887" y="393"/>
                  </a:cubicBezTo>
                  <a:cubicBezTo>
                    <a:pt x="889" y="392"/>
                    <a:pt x="891" y="391"/>
                    <a:pt x="893" y="391"/>
                  </a:cubicBezTo>
                  <a:cubicBezTo>
                    <a:pt x="900" y="388"/>
                    <a:pt x="907" y="385"/>
                    <a:pt x="913" y="382"/>
                  </a:cubicBezTo>
                  <a:cubicBezTo>
                    <a:pt x="922" y="378"/>
                    <a:pt x="931" y="374"/>
                    <a:pt x="940" y="369"/>
                  </a:cubicBezTo>
                  <a:cubicBezTo>
                    <a:pt x="949" y="365"/>
                    <a:pt x="958" y="359"/>
                    <a:pt x="967" y="354"/>
                  </a:cubicBezTo>
                  <a:cubicBezTo>
                    <a:pt x="971" y="351"/>
                    <a:pt x="975" y="349"/>
                    <a:pt x="978" y="347"/>
                  </a:cubicBezTo>
                  <a:cubicBezTo>
                    <a:pt x="988" y="340"/>
                    <a:pt x="988" y="340"/>
                    <a:pt x="988" y="340"/>
                  </a:cubicBezTo>
                  <a:cubicBezTo>
                    <a:pt x="990" y="338"/>
                    <a:pt x="993" y="336"/>
                    <a:pt x="995" y="334"/>
                  </a:cubicBezTo>
                  <a:cubicBezTo>
                    <a:pt x="996" y="334"/>
                    <a:pt x="997" y="333"/>
                    <a:pt x="998" y="332"/>
                  </a:cubicBezTo>
                  <a:cubicBezTo>
                    <a:pt x="1004" y="327"/>
                    <a:pt x="1010" y="323"/>
                    <a:pt x="1016" y="317"/>
                  </a:cubicBezTo>
                  <a:cubicBezTo>
                    <a:pt x="1019" y="314"/>
                    <a:pt x="1022" y="311"/>
                    <a:pt x="1025" y="308"/>
                  </a:cubicBezTo>
                  <a:cubicBezTo>
                    <a:pt x="1033" y="299"/>
                    <a:pt x="1040" y="290"/>
                    <a:pt x="1046" y="279"/>
                  </a:cubicBezTo>
                  <a:cubicBezTo>
                    <a:pt x="1053" y="265"/>
                    <a:pt x="1057" y="248"/>
                    <a:pt x="1056" y="232"/>
                  </a:cubicBezTo>
                  <a:cubicBezTo>
                    <a:pt x="1055" y="224"/>
                    <a:pt x="1054" y="216"/>
                    <a:pt x="1051" y="208"/>
                  </a:cubicBezTo>
                  <a:cubicBezTo>
                    <a:pt x="1050" y="205"/>
                    <a:pt x="1050" y="205"/>
                    <a:pt x="1050" y="205"/>
                  </a:cubicBezTo>
                  <a:cubicBezTo>
                    <a:pt x="1050" y="205"/>
                    <a:pt x="1050" y="204"/>
                    <a:pt x="1050" y="204"/>
                  </a:cubicBezTo>
                  <a:cubicBezTo>
                    <a:pt x="1050" y="203"/>
                    <a:pt x="1049" y="203"/>
                    <a:pt x="1049" y="202"/>
                  </a:cubicBezTo>
                  <a:cubicBezTo>
                    <a:pt x="1047" y="197"/>
                    <a:pt x="1047" y="197"/>
                    <a:pt x="1047" y="197"/>
                  </a:cubicBezTo>
                  <a:cubicBezTo>
                    <a:pt x="1045" y="191"/>
                    <a:pt x="1045" y="191"/>
                    <a:pt x="1045" y="191"/>
                  </a:cubicBezTo>
                  <a:cubicBezTo>
                    <a:pt x="1044" y="190"/>
                    <a:pt x="1043" y="188"/>
                    <a:pt x="1042" y="186"/>
                  </a:cubicBezTo>
                  <a:cubicBezTo>
                    <a:pt x="1039" y="181"/>
                    <a:pt x="1037" y="176"/>
                    <a:pt x="1034" y="172"/>
                  </a:cubicBezTo>
                  <a:cubicBezTo>
                    <a:pt x="1028" y="163"/>
                    <a:pt x="1022" y="155"/>
                    <a:pt x="1016" y="148"/>
                  </a:cubicBezTo>
                  <a:cubicBezTo>
                    <a:pt x="1013" y="145"/>
                    <a:pt x="1009" y="141"/>
                    <a:pt x="1006" y="138"/>
                  </a:cubicBezTo>
                  <a:cubicBezTo>
                    <a:pt x="1001" y="134"/>
                    <a:pt x="997" y="129"/>
                    <a:pt x="992" y="125"/>
                  </a:cubicBezTo>
                  <a:cubicBezTo>
                    <a:pt x="986" y="121"/>
                    <a:pt x="981" y="116"/>
                    <a:pt x="975" y="112"/>
                  </a:cubicBezTo>
                  <a:cubicBezTo>
                    <a:pt x="974" y="112"/>
                    <a:pt x="973" y="111"/>
                    <a:pt x="972" y="110"/>
                  </a:cubicBezTo>
                  <a:cubicBezTo>
                    <a:pt x="965" y="106"/>
                    <a:pt x="958" y="102"/>
                    <a:pt x="951" y="98"/>
                  </a:cubicBezTo>
                  <a:cubicBezTo>
                    <a:pt x="945" y="95"/>
                    <a:pt x="940" y="92"/>
                    <a:pt x="934" y="89"/>
                  </a:cubicBezTo>
                  <a:cubicBezTo>
                    <a:pt x="933" y="89"/>
                    <a:pt x="931" y="88"/>
                    <a:pt x="930" y="87"/>
                  </a:cubicBezTo>
                  <a:cubicBezTo>
                    <a:pt x="923" y="84"/>
                    <a:pt x="916" y="81"/>
                    <a:pt x="909" y="78"/>
                  </a:cubicBezTo>
                  <a:cubicBezTo>
                    <a:pt x="903" y="76"/>
                    <a:pt x="897" y="74"/>
                    <a:pt x="891" y="72"/>
                  </a:cubicBezTo>
                  <a:cubicBezTo>
                    <a:pt x="889" y="71"/>
                    <a:pt x="888" y="71"/>
                    <a:pt x="887" y="71"/>
                  </a:cubicBezTo>
                  <a:cubicBezTo>
                    <a:pt x="880" y="68"/>
                    <a:pt x="872" y="66"/>
                    <a:pt x="865" y="64"/>
                  </a:cubicBezTo>
                  <a:cubicBezTo>
                    <a:pt x="857" y="62"/>
                    <a:pt x="850" y="60"/>
                    <a:pt x="843" y="58"/>
                  </a:cubicBezTo>
                  <a:cubicBezTo>
                    <a:pt x="835" y="57"/>
                    <a:pt x="828" y="55"/>
                    <a:pt x="820" y="53"/>
                  </a:cubicBezTo>
                  <a:cubicBezTo>
                    <a:pt x="814" y="52"/>
                    <a:pt x="808" y="51"/>
                    <a:pt x="801" y="50"/>
                  </a:cubicBezTo>
                  <a:cubicBezTo>
                    <a:pt x="800" y="49"/>
                    <a:pt x="799" y="49"/>
                    <a:pt x="798" y="49"/>
                  </a:cubicBezTo>
                  <a:cubicBezTo>
                    <a:pt x="790" y="48"/>
                    <a:pt x="783" y="47"/>
                    <a:pt x="775" y="45"/>
                  </a:cubicBezTo>
                  <a:cubicBezTo>
                    <a:pt x="767" y="44"/>
                    <a:pt x="760" y="43"/>
                    <a:pt x="752" y="42"/>
                  </a:cubicBezTo>
                  <a:cubicBezTo>
                    <a:pt x="744" y="41"/>
                    <a:pt x="737" y="40"/>
                    <a:pt x="729" y="40"/>
                  </a:cubicBezTo>
                  <a:cubicBezTo>
                    <a:pt x="722" y="39"/>
                    <a:pt x="714" y="38"/>
                    <a:pt x="706" y="37"/>
                  </a:cubicBezTo>
                  <a:cubicBezTo>
                    <a:pt x="698" y="36"/>
                    <a:pt x="691" y="36"/>
                    <a:pt x="683" y="35"/>
                  </a:cubicBezTo>
                  <a:cubicBezTo>
                    <a:pt x="675" y="34"/>
                    <a:pt x="668" y="34"/>
                    <a:pt x="660" y="33"/>
                  </a:cubicBezTo>
                  <a:cubicBezTo>
                    <a:pt x="652" y="33"/>
                    <a:pt x="645" y="32"/>
                    <a:pt x="637" y="32"/>
                  </a:cubicBezTo>
                  <a:cubicBezTo>
                    <a:pt x="631" y="31"/>
                    <a:pt x="626" y="31"/>
                    <a:pt x="621" y="30"/>
                  </a:cubicBezTo>
                  <a:cubicBezTo>
                    <a:pt x="618" y="30"/>
                    <a:pt x="616" y="30"/>
                    <a:pt x="614" y="30"/>
                  </a:cubicBezTo>
                  <a:cubicBezTo>
                    <a:pt x="606" y="29"/>
                    <a:pt x="598" y="29"/>
                    <a:pt x="591" y="28"/>
                  </a:cubicBezTo>
                  <a:cubicBezTo>
                    <a:pt x="583" y="27"/>
                    <a:pt x="575" y="27"/>
                    <a:pt x="567" y="26"/>
                  </a:cubicBezTo>
                  <a:cubicBezTo>
                    <a:pt x="560" y="26"/>
                    <a:pt x="552" y="25"/>
                    <a:pt x="544" y="25"/>
                  </a:cubicBezTo>
                  <a:cubicBezTo>
                    <a:pt x="536" y="24"/>
                    <a:pt x="529" y="24"/>
                    <a:pt x="521" y="23"/>
                  </a:cubicBezTo>
                  <a:cubicBezTo>
                    <a:pt x="513" y="23"/>
                    <a:pt x="505" y="22"/>
                    <a:pt x="498" y="22"/>
                  </a:cubicBezTo>
                  <a:cubicBezTo>
                    <a:pt x="490" y="22"/>
                    <a:pt x="482" y="21"/>
                    <a:pt x="474" y="21"/>
                  </a:cubicBezTo>
                  <a:cubicBezTo>
                    <a:pt x="467" y="20"/>
                    <a:pt x="459" y="20"/>
                    <a:pt x="451" y="20"/>
                  </a:cubicBezTo>
                  <a:cubicBezTo>
                    <a:pt x="448" y="19"/>
                    <a:pt x="446" y="19"/>
                    <a:pt x="443" y="19"/>
                  </a:cubicBezTo>
                  <a:cubicBezTo>
                    <a:pt x="438" y="19"/>
                    <a:pt x="433" y="19"/>
                    <a:pt x="428" y="19"/>
                  </a:cubicBezTo>
                  <a:cubicBezTo>
                    <a:pt x="420" y="18"/>
                    <a:pt x="412" y="18"/>
                    <a:pt x="404" y="17"/>
                  </a:cubicBezTo>
                  <a:cubicBezTo>
                    <a:pt x="397" y="17"/>
                    <a:pt x="389" y="17"/>
                    <a:pt x="381" y="16"/>
                  </a:cubicBezTo>
                  <a:cubicBezTo>
                    <a:pt x="373" y="16"/>
                    <a:pt x="366" y="16"/>
                    <a:pt x="358" y="15"/>
                  </a:cubicBezTo>
                  <a:cubicBezTo>
                    <a:pt x="350" y="15"/>
                    <a:pt x="342" y="15"/>
                    <a:pt x="335" y="14"/>
                  </a:cubicBezTo>
                  <a:cubicBezTo>
                    <a:pt x="327" y="14"/>
                    <a:pt x="319" y="14"/>
                    <a:pt x="311" y="13"/>
                  </a:cubicBezTo>
                  <a:cubicBezTo>
                    <a:pt x="303" y="13"/>
                    <a:pt x="296" y="13"/>
                    <a:pt x="288" y="12"/>
                  </a:cubicBezTo>
                  <a:cubicBezTo>
                    <a:pt x="280" y="12"/>
                    <a:pt x="272" y="11"/>
                    <a:pt x="265" y="11"/>
                  </a:cubicBezTo>
                  <a:cubicBezTo>
                    <a:pt x="257" y="11"/>
                    <a:pt x="249" y="10"/>
                    <a:pt x="241" y="10"/>
                  </a:cubicBezTo>
                  <a:cubicBezTo>
                    <a:pt x="233" y="10"/>
                    <a:pt x="226" y="9"/>
                    <a:pt x="218" y="9"/>
                  </a:cubicBezTo>
                  <a:cubicBezTo>
                    <a:pt x="210" y="9"/>
                    <a:pt x="202" y="8"/>
                    <a:pt x="195" y="8"/>
                  </a:cubicBezTo>
                  <a:cubicBezTo>
                    <a:pt x="187" y="8"/>
                    <a:pt x="179" y="7"/>
                    <a:pt x="171" y="7"/>
                  </a:cubicBezTo>
                  <a:cubicBezTo>
                    <a:pt x="163" y="7"/>
                    <a:pt x="156" y="6"/>
                    <a:pt x="148" y="6"/>
                  </a:cubicBezTo>
                  <a:cubicBezTo>
                    <a:pt x="140" y="6"/>
                    <a:pt x="132" y="5"/>
                    <a:pt x="125" y="5"/>
                  </a:cubicBezTo>
                  <a:cubicBezTo>
                    <a:pt x="117" y="4"/>
                    <a:pt x="109" y="4"/>
                    <a:pt x="101" y="4"/>
                  </a:cubicBezTo>
                  <a:cubicBezTo>
                    <a:pt x="101" y="4"/>
                    <a:pt x="100" y="4"/>
                    <a:pt x="99" y="4"/>
                  </a:cubicBezTo>
                  <a:cubicBezTo>
                    <a:pt x="92" y="3"/>
                    <a:pt x="85" y="3"/>
                    <a:pt x="78" y="3"/>
                  </a:cubicBezTo>
                  <a:cubicBezTo>
                    <a:pt x="70" y="2"/>
                    <a:pt x="62" y="2"/>
                    <a:pt x="55" y="2"/>
                  </a:cubicBezTo>
                  <a:cubicBezTo>
                    <a:pt x="47" y="1"/>
                    <a:pt x="39" y="1"/>
                    <a:pt x="31" y="1"/>
                  </a:cubicBezTo>
                  <a:cubicBezTo>
                    <a:pt x="24" y="1"/>
                    <a:pt x="16" y="0"/>
                    <a:pt x="8" y="0"/>
                  </a:cubicBezTo>
                  <a:cubicBezTo>
                    <a:pt x="5" y="0"/>
                    <a:pt x="3" y="0"/>
                    <a:pt x="0" y="0"/>
                  </a:cubicBezTo>
                  <a:cubicBezTo>
                    <a:pt x="0" y="8"/>
                    <a:pt x="0" y="8"/>
                    <a:pt x="0" y="8"/>
                  </a:cubicBezTo>
                  <a:cubicBezTo>
                    <a:pt x="5" y="8"/>
                    <a:pt x="9" y="8"/>
                    <a:pt x="14" y="8"/>
                  </a:cubicBezTo>
                  <a:cubicBezTo>
                    <a:pt x="21" y="9"/>
                    <a:pt x="29" y="9"/>
                    <a:pt x="37" y="9"/>
                  </a:cubicBezTo>
                  <a:cubicBezTo>
                    <a:pt x="45" y="10"/>
                    <a:pt x="52" y="10"/>
                    <a:pt x="60" y="10"/>
                  </a:cubicBezTo>
                  <a:cubicBezTo>
                    <a:pt x="68" y="11"/>
                    <a:pt x="76" y="11"/>
                    <a:pt x="83" y="11"/>
                  </a:cubicBezTo>
                  <a:cubicBezTo>
                    <a:pt x="90" y="12"/>
                    <a:pt x="96" y="12"/>
                    <a:pt x="103" y="12"/>
                  </a:cubicBezTo>
                  <a:cubicBezTo>
                    <a:pt x="104" y="12"/>
                    <a:pt x="105" y="12"/>
                    <a:pt x="107" y="13"/>
                  </a:cubicBezTo>
                  <a:cubicBezTo>
                    <a:pt x="115" y="13"/>
                    <a:pt x="122" y="13"/>
                    <a:pt x="130" y="14"/>
                  </a:cubicBezTo>
                  <a:cubicBezTo>
                    <a:pt x="138" y="14"/>
                    <a:pt x="146" y="14"/>
                    <a:pt x="153" y="15"/>
                  </a:cubicBezTo>
                  <a:cubicBezTo>
                    <a:pt x="161" y="15"/>
                    <a:pt x="169" y="15"/>
                    <a:pt x="177" y="16"/>
                  </a:cubicBezTo>
                  <a:cubicBezTo>
                    <a:pt x="184" y="16"/>
                    <a:pt x="192" y="17"/>
                    <a:pt x="200" y="17"/>
                  </a:cubicBezTo>
                  <a:cubicBezTo>
                    <a:pt x="208" y="17"/>
                    <a:pt x="215" y="18"/>
                    <a:pt x="223" y="18"/>
                  </a:cubicBezTo>
                  <a:cubicBezTo>
                    <a:pt x="231" y="18"/>
                    <a:pt x="239" y="19"/>
                    <a:pt x="246" y="19"/>
                  </a:cubicBezTo>
                  <a:cubicBezTo>
                    <a:pt x="254" y="20"/>
                    <a:pt x="262" y="20"/>
                    <a:pt x="270" y="20"/>
                  </a:cubicBezTo>
                  <a:cubicBezTo>
                    <a:pt x="277" y="21"/>
                    <a:pt x="285" y="21"/>
                    <a:pt x="293" y="21"/>
                  </a:cubicBezTo>
                  <a:cubicBezTo>
                    <a:pt x="301" y="22"/>
                    <a:pt x="308" y="22"/>
                    <a:pt x="316" y="22"/>
                  </a:cubicBezTo>
                  <a:cubicBezTo>
                    <a:pt x="324" y="23"/>
                    <a:pt x="332" y="23"/>
                    <a:pt x="339" y="24"/>
                  </a:cubicBezTo>
                  <a:cubicBezTo>
                    <a:pt x="347" y="24"/>
                    <a:pt x="355" y="24"/>
                    <a:pt x="363" y="25"/>
                  </a:cubicBezTo>
                  <a:cubicBezTo>
                    <a:pt x="370" y="25"/>
                    <a:pt x="378" y="25"/>
                    <a:pt x="386" y="26"/>
                  </a:cubicBezTo>
                  <a:cubicBezTo>
                    <a:pt x="394" y="26"/>
                    <a:pt x="401" y="26"/>
                    <a:pt x="409" y="27"/>
                  </a:cubicBezTo>
                  <a:cubicBezTo>
                    <a:pt x="417" y="27"/>
                    <a:pt x="425" y="28"/>
                    <a:pt x="432" y="28"/>
                  </a:cubicBezTo>
                  <a:cubicBezTo>
                    <a:pt x="437" y="28"/>
                    <a:pt x="442" y="28"/>
                    <a:pt x="447" y="29"/>
                  </a:cubicBezTo>
                  <a:cubicBezTo>
                    <a:pt x="450" y="29"/>
                    <a:pt x="453" y="29"/>
                    <a:pt x="456" y="29"/>
                  </a:cubicBezTo>
                  <a:cubicBezTo>
                    <a:pt x="463" y="29"/>
                    <a:pt x="471" y="30"/>
                    <a:pt x="479" y="30"/>
                  </a:cubicBezTo>
                  <a:cubicBezTo>
                    <a:pt x="487" y="31"/>
                    <a:pt x="494" y="31"/>
                    <a:pt x="502" y="32"/>
                  </a:cubicBezTo>
                  <a:cubicBezTo>
                    <a:pt x="510" y="32"/>
                    <a:pt x="518" y="32"/>
                    <a:pt x="525" y="33"/>
                  </a:cubicBezTo>
                  <a:cubicBezTo>
                    <a:pt x="533" y="33"/>
                    <a:pt x="541" y="34"/>
                    <a:pt x="549" y="34"/>
                  </a:cubicBezTo>
                  <a:cubicBezTo>
                    <a:pt x="556" y="35"/>
                    <a:pt x="564" y="36"/>
                    <a:pt x="572" y="36"/>
                  </a:cubicBezTo>
                  <a:cubicBezTo>
                    <a:pt x="579" y="37"/>
                    <a:pt x="587" y="37"/>
                    <a:pt x="595" y="38"/>
                  </a:cubicBezTo>
                  <a:cubicBezTo>
                    <a:pt x="603" y="38"/>
                    <a:pt x="610" y="39"/>
                    <a:pt x="618" y="40"/>
                  </a:cubicBezTo>
                  <a:cubicBezTo>
                    <a:pt x="620" y="40"/>
                    <a:pt x="622" y="40"/>
                    <a:pt x="624" y="40"/>
                  </a:cubicBezTo>
                  <a:cubicBezTo>
                    <a:pt x="630" y="41"/>
                    <a:pt x="635" y="41"/>
                    <a:pt x="641" y="41"/>
                  </a:cubicBezTo>
                  <a:cubicBezTo>
                    <a:pt x="649" y="42"/>
                    <a:pt x="656" y="43"/>
                    <a:pt x="664" y="43"/>
                  </a:cubicBezTo>
                  <a:cubicBezTo>
                    <a:pt x="672" y="44"/>
                    <a:pt x="679" y="45"/>
                    <a:pt x="687" y="45"/>
                  </a:cubicBezTo>
                  <a:cubicBezTo>
                    <a:pt x="695" y="46"/>
                    <a:pt x="703" y="47"/>
                    <a:pt x="710" y="47"/>
                  </a:cubicBezTo>
                  <a:cubicBezTo>
                    <a:pt x="718" y="48"/>
                    <a:pt x="726" y="49"/>
                    <a:pt x="733" y="50"/>
                  </a:cubicBezTo>
                  <a:cubicBezTo>
                    <a:pt x="741" y="51"/>
                    <a:pt x="748" y="52"/>
                    <a:pt x="756" y="53"/>
                  </a:cubicBezTo>
                  <a:cubicBezTo>
                    <a:pt x="764" y="54"/>
                    <a:pt x="771" y="55"/>
                    <a:pt x="779" y="56"/>
                  </a:cubicBezTo>
                  <a:cubicBezTo>
                    <a:pt x="786" y="57"/>
                    <a:pt x="794" y="58"/>
                    <a:pt x="801" y="59"/>
                  </a:cubicBezTo>
                  <a:cubicBezTo>
                    <a:pt x="802" y="60"/>
                    <a:pt x="803" y="60"/>
                    <a:pt x="804" y="60"/>
                  </a:cubicBezTo>
                  <a:cubicBezTo>
                    <a:pt x="811" y="61"/>
                    <a:pt x="817" y="62"/>
                    <a:pt x="824" y="64"/>
                  </a:cubicBezTo>
                  <a:cubicBezTo>
                    <a:pt x="831" y="65"/>
                    <a:pt x="839" y="67"/>
                    <a:pt x="846" y="69"/>
                  </a:cubicBezTo>
                  <a:cubicBezTo>
                    <a:pt x="854" y="71"/>
                    <a:pt x="861" y="73"/>
                    <a:pt x="868" y="75"/>
                  </a:cubicBezTo>
                  <a:cubicBezTo>
                    <a:pt x="876" y="77"/>
                    <a:pt x="883" y="79"/>
                    <a:pt x="890" y="81"/>
                  </a:cubicBezTo>
                  <a:cubicBezTo>
                    <a:pt x="891" y="82"/>
                    <a:pt x="892" y="82"/>
                    <a:pt x="893" y="82"/>
                  </a:cubicBezTo>
                  <a:cubicBezTo>
                    <a:pt x="899" y="84"/>
                    <a:pt x="906" y="87"/>
                    <a:pt x="912" y="89"/>
                  </a:cubicBezTo>
                  <a:cubicBezTo>
                    <a:pt x="919" y="92"/>
                    <a:pt x="926" y="95"/>
                    <a:pt x="933" y="98"/>
                  </a:cubicBezTo>
                  <a:cubicBezTo>
                    <a:pt x="934" y="99"/>
                    <a:pt x="935" y="99"/>
                    <a:pt x="935" y="99"/>
                  </a:cubicBezTo>
                  <a:cubicBezTo>
                    <a:pt x="942" y="102"/>
                    <a:pt x="948" y="106"/>
                    <a:pt x="954" y="109"/>
                  </a:cubicBezTo>
                  <a:cubicBezTo>
                    <a:pt x="961" y="113"/>
                    <a:pt x="968" y="117"/>
                    <a:pt x="975" y="122"/>
                  </a:cubicBezTo>
                  <a:cubicBezTo>
                    <a:pt x="975" y="122"/>
                    <a:pt x="975" y="122"/>
                    <a:pt x="975" y="122"/>
                  </a:cubicBezTo>
                  <a:cubicBezTo>
                    <a:pt x="982" y="127"/>
                    <a:pt x="988" y="132"/>
                    <a:pt x="995" y="137"/>
                  </a:cubicBezTo>
                  <a:cubicBezTo>
                    <a:pt x="997" y="139"/>
                    <a:pt x="999" y="141"/>
                    <a:pt x="1001" y="143"/>
                  </a:cubicBezTo>
                  <a:cubicBezTo>
                    <a:pt x="1003" y="145"/>
                    <a:pt x="1004" y="146"/>
                    <a:pt x="1006" y="148"/>
                  </a:cubicBezTo>
                  <a:cubicBezTo>
                    <a:pt x="1007" y="149"/>
                    <a:pt x="1008" y="150"/>
                    <a:pt x="1009" y="152"/>
                  </a:cubicBezTo>
                  <a:cubicBezTo>
                    <a:pt x="1016" y="159"/>
                    <a:pt x="1022" y="168"/>
                    <a:pt x="1027" y="176"/>
                  </a:cubicBezTo>
                  <a:cubicBezTo>
                    <a:pt x="1028" y="179"/>
                    <a:pt x="1030" y="182"/>
                    <a:pt x="1032" y="185"/>
                  </a:cubicBezTo>
                  <a:cubicBezTo>
                    <a:pt x="1032" y="187"/>
                    <a:pt x="1033" y="188"/>
                    <a:pt x="1034" y="190"/>
                  </a:cubicBezTo>
                  <a:cubicBezTo>
                    <a:pt x="1036" y="195"/>
                    <a:pt x="1036" y="195"/>
                    <a:pt x="1036" y="195"/>
                  </a:cubicBezTo>
                  <a:cubicBezTo>
                    <a:pt x="1039" y="201"/>
                    <a:pt x="1039" y="201"/>
                    <a:pt x="1039" y="201"/>
                  </a:cubicBezTo>
                  <a:cubicBezTo>
                    <a:pt x="1039" y="202"/>
                    <a:pt x="1039" y="203"/>
                    <a:pt x="1040" y="203"/>
                  </a:cubicBezTo>
                  <a:cubicBezTo>
                    <a:pt x="1041" y="206"/>
                    <a:pt x="1041" y="206"/>
                    <a:pt x="1041" y="206"/>
                  </a:cubicBezTo>
                  <a:cubicBezTo>
                    <a:pt x="1041" y="208"/>
                    <a:pt x="1042" y="210"/>
                    <a:pt x="1042" y="212"/>
                  </a:cubicBezTo>
                  <a:cubicBezTo>
                    <a:pt x="1043" y="217"/>
                    <a:pt x="1044" y="223"/>
                    <a:pt x="1045" y="228"/>
                  </a:cubicBezTo>
                  <a:cubicBezTo>
                    <a:pt x="1045" y="243"/>
                    <a:pt x="1042" y="258"/>
                    <a:pt x="1035" y="272"/>
                  </a:cubicBezTo>
                  <a:cubicBezTo>
                    <a:pt x="1032" y="278"/>
                    <a:pt x="1028" y="284"/>
                    <a:pt x="1024" y="290"/>
                  </a:cubicBezTo>
                  <a:cubicBezTo>
                    <a:pt x="1015" y="301"/>
                    <a:pt x="1004" y="311"/>
                    <a:pt x="993" y="320"/>
                  </a:cubicBezTo>
                  <a:cubicBezTo>
                    <a:pt x="986" y="325"/>
                    <a:pt x="978" y="331"/>
                    <a:pt x="970" y="336"/>
                  </a:cubicBezTo>
                  <a:cubicBezTo>
                    <a:pt x="968" y="338"/>
                    <a:pt x="966" y="339"/>
                    <a:pt x="965" y="340"/>
                  </a:cubicBezTo>
                  <a:cubicBezTo>
                    <a:pt x="956" y="346"/>
                    <a:pt x="947" y="351"/>
                    <a:pt x="937" y="356"/>
                  </a:cubicBezTo>
                  <a:cubicBezTo>
                    <a:pt x="929" y="361"/>
                    <a:pt x="920" y="365"/>
                    <a:pt x="911" y="369"/>
                  </a:cubicBezTo>
                  <a:cubicBezTo>
                    <a:pt x="903" y="373"/>
                    <a:pt x="895" y="376"/>
                    <a:pt x="887" y="379"/>
                  </a:cubicBezTo>
                  <a:cubicBezTo>
                    <a:pt x="886" y="380"/>
                    <a:pt x="885" y="380"/>
                    <a:pt x="884" y="380"/>
                  </a:cubicBezTo>
                  <a:cubicBezTo>
                    <a:pt x="876" y="383"/>
                    <a:pt x="867" y="387"/>
                    <a:pt x="859" y="389"/>
                  </a:cubicBezTo>
                  <a:cubicBezTo>
                    <a:pt x="850" y="392"/>
                    <a:pt x="842" y="395"/>
                    <a:pt x="833" y="397"/>
                  </a:cubicBezTo>
                  <a:cubicBezTo>
                    <a:pt x="825" y="400"/>
                    <a:pt x="816" y="402"/>
                    <a:pt x="808" y="405"/>
                  </a:cubicBezTo>
                  <a:cubicBezTo>
                    <a:pt x="800" y="407"/>
                    <a:pt x="791" y="409"/>
                    <a:pt x="783" y="411"/>
                  </a:cubicBezTo>
                  <a:cubicBezTo>
                    <a:pt x="775" y="413"/>
                    <a:pt x="766" y="415"/>
                    <a:pt x="758" y="417"/>
                  </a:cubicBezTo>
                  <a:cubicBezTo>
                    <a:pt x="750" y="419"/>
                    <a:pt x="741" y="421"/>
                    <a:pt x="733" y="423"/>
                  </a:cubicBezTo>
                  <a:cubicBezTo>
                    <a:pt x="725" y="424"/>
                    <a:pt x="716" y="426"/>
                    <a:pt x="708" y="428"/>
                  </a:cubicBezTo>
                  <a:cubicBezTo>
                    <a:pt x="706" y="429"/>
                    <a:pt x="704" y="429"/>
                    <a:pt x="703" y="429"/>
                  </a:cubicBezTo>
                  <a:cubicBezTo>
                    <a:pt x="696" y="431"/>
                    <a:pt x="690" y="432"/>
                    <a:pt x="683" y="434"/>
                  </a:cubicBezTo>
                  <a:cubicBezTo>
                    <a:pt x="675" y="436"/>
                    <a:pt x="667" y="438"/>
                    <a:pt x="658" y="440"/>
                  </a:cubicBezTo>
                  <a:cubicBezTo>
                    <a:pt x="650" y="442"/>
                    <a:pt x="642" y="444"/>
                    <a:pt x="633" y="446"/>
                  </a:cubicBezTo>
                  <a:cubicBezTo>
                    <a:pt x="625" y="448"/>
                    <a:pt x="617" y="450"/>
                    <a:pt x="608" y="452"/>
                  </a:cubicBezTo>
                  <a:cubicBezTo>
                    <a:pt x="600" y="454"/>
                    <a:pt x="591" y="456"/>
                    <a:pt x="583" y="459"/>
                  </a:cubicBezTo>
                  <a:cubicBezTo>
                    <a:pt x="575" y="461"/>
                    <a:pt x="566" y="463"/>
                    <a:pt x="558" y="466"/>
                  </a:cubicBezTo>
                  <a:cubicBezTo>
                    <a:pt x="549" y="468"/>
                    <a:pt x="541" y="470"/>
                    <a:pt x="533" y="473"/>
                  </a:cubicBezTo>
                  <a:cubicBezTo>
                    <a:pt x="527" y="474"/>
                    <a:pt x="521" y="476"/>
                    <a:pt x="516" y="478"/>
                  </a:cubicBezTo>
                  <a:cubicBezTo>
                    <a:pt x="513" y="479"/>
                    <a:pt x="510" y="479"/>
                    <a:pt x="507" y="480"/>
                  </a:cubicBezTo>
                  <a:cubicBezTo>
                    <a:pt x="499" y="483"/>
                    <a:pt x="490" y="486"/>
                    <a:pt x="482" y="488"/>
                  </a:cubicBezTo>
                  <a:cubicBezTo>
                    <a:pt x="473" y="491"/>
                    <a:pt x="465" y="494"/>
                    <a:pt x="456" y="497"/>
                  </a:cubicBezTo>
                  <a:cubicBezTo>
                    <a:pt x="448" y="500"/>
                    <a:pt x="439" y="503"/>
                    <a:pt x="430" y="506"/>
                  </a:cubicBezTo>
                  <a:cubicBezTo>
                    <a:pt x="422" y="509"/>
                    <a:pt x="413" y="513"/>
                    <a:pt x="405" y="516"/>
                  </a:cubicBezTo>
                  <a:cubicBezTo>
                    <a:pt x="396" y="520"/>
                    <a:pt x="387" y="523"/>
                    <a:pt x="378" y="527"/>
                  </a:cubicBezTo>
                  <a:cubicBezTo>
                    <a:pt x="370" y="531"/>
                    <a:pt x="361" y="534"/>
                    <a:pt x="352" y="538"/>
                  </a:cubicBezTo>
                  <a:cubicBezTo>
                    <a:pt x="346" y="541"/>
                    <a:pt x="340" y="544"/>
                    <a:pt x="334" y="547"/>
                  </a:cubicBezTo>
                  <a:cubicBezTo>
                    <a:pt x="331" y="548"/>
                    <a:pt x="328" y="550"/>
                    <a:pt x="326" y="551"/>
                  </a:cubicBezTo>
                  <a:cubicBezTo>
                    <a:pt x="317" y="556"/>
                    <a:pt x="308" y="560"/>
                    <a:pt x="299" y="565"/>
                  </a:cubicBezTo>
                  <a:cubicBezTo>
                    <a:pt x="296" y="567"/>
                    <a:pt x="293" y="568"/>
                    <a:pt x="290" y="570"/>
                  </a:cubicBezTo>
                  <a:cubicBezTo>
                    <a:pt x="271" y="581"/>
                    <a:pt x="271" y="581"/>
                    <a:pt x="271" y="581"/>
                  </a:cubicBezTo>
                  <a:cubicBezTo>
                    <a:pt x="269" y="582"/>
                    <a:pt x="269" y="582"/>
                    <a:pt x="269" y="582"/>
                  </a:cubicBezTo>
                  <a:cubicBezTo>
                    <a:pt x="249" y="595"/>
                    <a:pt x="249" y="595"/>
                    <a:pt x="249" y="595"/>
                  </a:cubicBezTo>
                  <a:cubicBezTo>
                    <a:pt x="247" y="596"/>
                    <a:pt x="245" y="597"/>
                    <a:pt x="244" y="598"/>
                  </a:cubicBezTo>
                  <a:cubicBezTo>
                    <a:pt x="234" y="605"/>
                    <a:pt x="225" y="611"/>
                    <a:pt x="215" y="618"/>
                  </a:cubicBezTo>
                  <a:cubicBezTo>
                    <a:pt x="213" y="620"/>
                    <a:pt x="211" y="621"/>
                    <a:pt x="209" y="623"/>
                  </a:cubicBezTo>
                  <a:cubicBezTo>
                    <a:pt x="202" y="628"/>
                    <a:pt x="196" y="634"/>
                    <a:pt x="189" y="639"/>
                  </a:cubicBezTo>
                  <a:cubicBezTo>
                    <a:pt x="188" y="639"/>
                    <a:pt x="187" y="640"/>
                    <a:pt x="186" y="641"/>
                  </a:cubicBezTo>
                  <a:cubicBezTo>
                    <a:pt x="181" y="646"/>
                    <a:pt x="176" y="650"/>
                    <a:pt x="171" y="655"/>
                  </a:cubicBezTo>
                  <a:cubicBezTo>
                    <a:pt x="166" y="660"/>
                    <a:pt x="161" y="664"/>
                    <a:pt x="156" y="669"/>
                  </a:cubicBezTo>
                  <a:cubicBezTo>
                    <a:pt x="150" y="676"/>
                    <a:pt x="143" y="683"/>
                    <a:pt x="137" y="690"/>
                  </a:cubicBezTo>
                  <a:cubicBezTo>
                    <a:pt x="129" y="700"/>
                    <a:pt x="129" y="700"/>
                    <a:pt x="129" y="700"/>
                  </a:cubicBezTo>
                  <a:cubicBezTo>
                    <a:pt x="125" y="705"/>
                    <a:pt x="125" y="705"/>
                    <a:pt x="125" y="705"/>
                  </a:cubicBezTo>
                  <a:cubicBezTo>
                    <a:pt x="124" y="706"/>
                    <a:pt x="124" y="706"/>
                    <a:pt x="124" y="706"/>
                  </a:cubicBezTo>
                  <a:cubicBezTo>
                    <a:pt x="121" y="710"/>
                    <a:pt x="121" y="710"/>
                    <a:pt x="121" y="710"/>
                  </a:cubicBezTo>
                  <a:cubicBezTo>
                    <a:pt x="114" y="720"/>
                    <a:pt x="114" y="720"/>
                    <a:pt x="114" y="720"/>
                  </a:cubicBezTo>
                  <a:cubicBezTo>
                    <a:pt x="107" y="730"/>
                    <a:pt x="107" y="730"/>
                    <a:pt x="107" y="730"/>
                  </a:cubicBezTo>
                  <a:cubicBezTo>
                    <a:pt x="106" y="732"/>
                    <a:pt x="105" y="734"/>
                    <a:pt x="104" y="735"/>
                  </a:cubicBezTo>
                  <a:cubicBezTo>
                    <a:pt x="101" y="741"/>
                    <a:pt x="101" y="741"/>
                    <a:pt x="101" y="741"/>
                  </a:cubicBezTo>
                  <a:cubicBezTo>
                    <a:pt x="99" y="744"/>
                    <a:pt x="97" y="748"/>
                    <a:pt x="95" y="751"/>
                  </a:cubicBezTo>
                  <a:cubicBezTo>
                    <a:pt x="91" y="758"/>
                    <a:pt x="88" y="764"/>
                    <a:pt x="85" y="771"/>
                  </a:cubicBezTo>
                  <a:cubicBezTo>
                    <a:pt x="85" y="772"/>
                    <a:pt x="84" y="773"/>
                    <a:pt x="84" y="774"/>
                  </a:cubicBezTo>
                  <a:cubicBezTo>
                    <a:pt x="82" y="778"/>
                    <a:pt x="80" y="781"/>
                    <a:pt x="79" y="785"/>
                  </a:cubicBezTo>
                  <a:cubicBezTo>
                    <a:pt x="75" y="797"/>
                    <a:pt x="75" y="797"/>
                    <a:pt x="75" y="797"/>
                  </a:cubicBezTo>
                  <a:cubicBezTo>
                    <a:pt x="73" y="801"/>
                    <a:pt x="72" y="805"/>
                    <a:pt x="71" y="809"/>
                  </a:cubicBezTo>
                  <a:cubicBezTo>
                    <a:pt x="70" y="813"/>
                    <a:pt x="69" y="816"/>
                    <a:pt x="68" y="821"/>
                  </a:cubicBezTo>
                  <a:cubicBezTo>
                    <a:pt x="65" y="835"/>
                    <a:pt x="63" y="850"/>
                    <a:pt x="63" y="864"/>
                  </a:cubicBezTo>
                  <a:cubicBezTo>
                    <a:pt x="63" y="883"/>
                    <a:pt x="65" y="902"/>
                    <a:pt x="70" y="920"/>
                  </a:cubicBezTo>
                  <a:cubicBezTo>
                    <a:pt x="70" y="922"/>
                    <a:pt x="71" y="925"/>
                    <a:pt x="72" y="927"/>
                  </a:cubicBezTo>
                  <a:cubicBezTo>
                    <a:pt x="72" y="929"/>
                    <a:pt x="73" y="930"/>
                    <a:pt x="73" y="932"/>
                  </a:cubicBezTo>
                  <a:cubicBezTo>
                    <a:pt x="77" y="944"/>
                    <a:pt x="77" y="944"/>
                    <a:pt x="77" y="944"/>
                  </a:cubicBezTo>
                  <a:cubicBezTo>
                    <a:pt x="79" y="950"/>
                    <a:pt x="79" y="950"/>
                    <a:pt x="79" y="950"/>
                  </a:cubicBezTo>
                  <a:cubicBezTo>
                    <a:pt x="80" y="951"/>
                    <a:pt x="81" y="953"/>
                    <a:pt x="82" y="955"/>
                  </a:cubicBezTo>
                  <a:cubicBezTo>
                    <a:pt x="86" y="965"/>
                    <a:pt x="86" y="965"/>
                    <a:pt x="86" y="965"/>
                  </a:cubicBezTo>
                  <a:cubicBezTo>
                    <a:pt x="87" y="967"/>
                    <a:pt x="87" y="967"/>
                    <a:pt x="87" y="967"/>
                  </a:cubicBezTo>
                  <a:cubicBezTo>
                    <a:pt x="90" y="972"/>
                    <a:pt x="90" y="972"/>
                    <a:pt x="90" y="972"/>
                  </a:cubicBezTo>
                  <a:cubicBezTo>
                    <a:pt x="91" y="974"/>
                    <a:pt x="92" y="976"/>
                    <a:pt x="93" y="978"/>
                  </a:cubicBezTo>
                  <a:cubicBezTo>
                    <a:pt x="99" y="988"/>
                    <a:pt x="99" y="988"/>
                    <a:pt x="99" y="988"/>
                  </a:cubicBezTo>
                  <a:cubicBezTo>
                    <a:pt x="100" y="990"/>
                    <a:pt x="102" y="993"/>
                    <a:pt x="103" y="995"/>
                  </a:cubicBezTo>
                  <a:cubicBezTo>
                    <a:pt x="104" y="996"/>
                    <a:pt x="105" y="997"/>
                    <a:pt x="106" y="999"/>
                  </a:cubicBezTo>
                  <a:cubicBezTo>
                    <a:pt x="113" y="1009"/>
                    <a:pt x="113" y="1009"/>
                    <a:pt x="113" y="1009"/>
                  </a:cubicBezTo>
                  <a:cubicBezTo>
                    <a:pt x="116" y="1012"/>
                    <a:pt x="118" y="1016"/>
                    <a:pt x="121" y="1019"/>
                  </a:cubicBezTo>
                  <a:cubicBezTo>
                    <a:pt x="127" y="1026"/>
                    <a:pt x="133" y="1033"/>
                    <a:pt x="140" y="1039"/>
                  </a:cubicBezTo>
                  <a:cubicBezTo>
                    <a:pt x="142" y="1042"/>
                    <a:pt x="144" y="1044"/>
                    <a:pt x="146" y="1046"/>
                  </a:cubicBezTo>
                  <a:cubicBezTo>
                    <a:pt x="152" y="1052"/>
                    <a:pt x="158" y="1058"/>
                    <a:pt x="164" y="1063"/>
                  </a:cubicBezTo>
                  <a:cubicBezTo>
                    <a:pt x="171" y="1069"/>
                    <a:pt x="177" y="1074"/>
                    <a:pt x="184" y="1079"/>
                  </a:cubicBezTo>
                  <a:cubicBezTo>
                    <a:pt x="185" y="1080"/>
                    <a:pt x="186" y="1081"/>
                    <a:pt x="188" y="1082"/>
                  </a:cubicBezTo>
                  <a:cubicBezTo>
                    <a:pt x="193" y="1086"/>
                    <a:pt x="199" y="1090"/>
                    <a:pt x="204" y="1094"/>
                  </a:cubicBezTo>
                  <a:cubicBezTo>
                    <a:pt x="211" y="1098"/>
                    <a:pt x="218" y="1103"/>
                    <a:pt x="225" y="1107"/>
                  </a:cubicBezTo>
                  <a:cubicBezTo>
                    <a:pt x="231" y="1111"/>
                    <a:pt x="238" y="1115"/>
                    <a:pt x="245" y="1119"/>
                  </a:cubicBezTo>
                  <a:cubicBezTo>
                    <a:pt x="252" y="1123"/>
                    <a:pt x="259" y="1127"/>
                    <a:pt x="266" y="1131"/>
                  </a:cubicBezTo>
                  <a:cubicBezTo>
                    <a:pt x="268" y="1131"/>
                    <a:pt x="270" y="1132"/>
                    <a:pt x="271" y="1133"/>
                  </a:cubicBezTo>
                  <a:cubicBezTo>
                    <a:pt x="277" y="1136"/>
                    <a:pt x="282" y="1138"/>
                    <a:pt x="287" y="1141"/>
                  </a:cubicBezTo>
                  <a:cubicBezTo>
                    <a:pt x="294" y="1144"/>
                    <a:pt x="301" y="1148"/>
                    <a:pt x="308" y="1151"/>
                  </a:cubicBezTo>
                  <a:cubicBezTo>
                    <a:pt x="316" y="1154"/>
                    <a:pt x="323" y="1157"/>
                    <a:pt x="330" y="1160"/>
                  </a:cubicBezTo>
                  <a:cubicBezTo>
                    <a:pt x="337" y="1163"/>
                    <a:pt x="344" y="1166"/>
                    <a:pt x="351" y="1168"/>
                  </a:cubicBezTo>
                  <a:cubicBezTo>
                    <a:pt x="355" y="1170"/>
                    <a:pt x="358" y="1171"/>
                    <a:pt x="361" y="1172"/>
                  </a:cubicBezTo>
                  <a:cubicBezTo>
                    <a:pt x="365" y="1174"/>
                    <a:pt x="369" y="1175"/>
                    <a:pt x="373" y="1176"/>
                  </a:cubicBezTo>
                  <a:cubicBezTo>
                    <a:pt x="380" y="1179"/>
                    <a:pt x="387" y="1182"/>
                    <a:pt x="395" y="1184"/>
                  </a:cubicBezTo>
                  <a:cubicBezTo>
                    <a:pt x="402" y="1186"/>
                    <a:pt x="409" y="1189"/>
                    <a:pt x="417" y="1191"/>
                  </a:cubicBezTo>
                  <a:cubicBezTo>
                    <a:pt x="424" y="1193"/>
                    <a:pt x="431" y="1196"/>
                    <a:pt x="438" y="1198"/>
                  </a:cubicBezTo>
                  <a:cubicBezTo>
                    <a:pt x="443" y="1199"/>
                    <a:pt x="448" y="1201"/>
                    <a:pt x="453" y="1202"/>
                  </a:cubicBezTo>
                  <a:cubicBezTo>
                    <a:pt x="456" y="1203"/>
                    <a:pt x="458" y="1204"/>
                    <a:pt x="460" y="1204"/>
                  </a:cubicBezTo>
                  <a:cubicBezTo>
                    <a:pt x="468" y="1206"/>
                    <a:pt x="475" y="1208"/>
                    <a:pt x="483" y="1210"/>
                  </a:cubicBezTo>
                  <a:cubicBezTo>
                    <a:pt x="490" y="1212"/>
                    <a:pt x="497" y="1214"/>
                    <a:pt x="505" y="1216"/>
                  </a:cubicBezTo>
                  <a:cubicBezTo>
                    <a:pt x="512" y="1218"/>
                    <a:pt x="520" y="1220"/>
                    <a:pt x="527" y="1222"/>
                  </a:cubicBezTo>
                  <a:cubicBezTo>
                    <a:pt x="534" y="1223"/>
                    <a:pt x="542" y="1225"/>
                    <a:pt x="549" y="1227"/>
                  </a:cubicBezTo>
                  <a:cubicBezTo>
                    <a:pt x="557" y="1228"/>
                    <a:pt x="564" y="1230"/>
                    <a:pt x="572" y="1232"/>
                  </a:cubicBezTo>
                  <a:cubicBezTo>
                    <a:pt x="579" y="1233"/>
                    <a:pt x="587" y="1235"/>
                    <a:pt x="594" y="1236"/>
                  </a:cubicBezTo>
                  <a:cubicBezTo>
                    <a:pt x="602" y="1238"/>
                    <a:pt x="609" y="1239"/>
                    <a:pt x="617" y="1241"/>
                  </a:cubicBezTo>
                  <a:cubicBezTo>
                    <a:pt x="624" y="1242"/>
                    <a:pt x="632" y="1244"/>
                    <a:pt x="639" y="1245"/>
                  </a:cubicBezTo>
                  <a:cubicBezTo>
                    <a:pt x="640" y="1245"/>
                    <a:pt x="641" y="1246"/>
                    <a:pt x="642" y="1246"/>
                  </a:cubicBezTo>
                  <a:cubicBezTo>
                    <a:pt x="648" y="1247"/>
                    <a:pt x="655" y="1248"/>
                    <a:pt x="662" y="1249"/>
                  </a:cubicBezTo>
                  <a:cubicBezTo>
                    <a:pt x="669" y="1250"/>
                    <a:pt x="677" y="1252"/>
                    <a:pt x="684" y="1253"/>
                  </a:cubicBezTo>
                  <a:cubicBezTo>
                    <a:pt x="692" y="1254"/>
                    <a:pt x="699" y="1256"/>
                    <a:pt x="707" y="1257"/>
                  </a:cubicBezTo>
                  <a:cubicBezTo>
                    <a:pt x="714" y="1258"/>
                    <a:pt x="722" y="1259"/>
                    <a:pt x="730" y="1260"/>
                  </a:cubicBezTo>
                  <a:cubicBezTo>
                    <a:pt x="737" y="1262"/>
                    <a:pt x="745" y="1263"/>
                    <a:pt x="752" y="1264"/>
                  </a:cubicBezTo>
                  <a:cubicBezTo>
                    <a:pt x="760" y="1265"/>
                    <a:pt x="767" y="1266"/>
                    <a:pt x="775" y="1267"/>
                  </a:cubicBezTo>
                  <a:cubicBezTo>
                    <a:pt x="783" y="1268"/>
                    <a:pt x="790" y="1269"/>
                    <a:pt x="798" y="1270"/>
                  </a:cubicBezTo>
                  <a:cubicBezTo>
                    <a:pt x="805" y="1271"/>
                    <a:pt x="813" y="1272"/>
                    <a:pt x="821" y="1273"/>
                  </a:cubicBezTo>
                  <a:cubicBezTo>
                    <a:pt x="824" y="1274"/>
                    <a:pt x="828" y="1274"/>
                    <a:pt x="831" y="1275"/>
                  </a:cubicBezTo>
                  <a:cubicBezTo>
                    <a:pt x="835" y="1275"/>
                    <a:pt x="839" y="1276"/>
                    <a:pt x="843" y="1276"/>
                  </a:cubicBezTo>
                  <a:cubicBezTo>
                    <a:pt x="851" y="1277"/>
                    <a:pt x="859" y="1278"/>
                    <a:pt x="866" y="1279"/>
                  </a:cubicBezTo>
                  <a:cubicBezTo>
                    <a:pt x="874" y="1280"/>
                    <a:pt x="882" y="1281"/>
                    <a:pt x="889" y="1281"/>
                  </a:cubicBezTo>
                  <a:cubicBezTo>
                    <a:pt x="897" y="1282"/>
                    <a:pt x="905" y="1283"/>
                    <a:pt x="912" y="1284"/>
                  </a:cubicBezTo>
                  <a:cubicBezTo>
                    <a:pt x="920" y="1285"/>
                    <a:pt x="928" y="1285"/>
                    <a:pt x="935" y="1286"/>
                  </a:cubicBezTo>
                  <a:cubicBezTo>
                    <a:pt x="943" y="1287"/>
                    <a:pt x="951" y="1287"/>
                    <a:pt x="958" y="1288"/>
                  </a:cubicBezTo>
                  <a:cubicBezTo>
                    <a:pt x="966" y="1289"/>
                    <a:pt x="974" y="1290"/>
                    <a:pt x="981" y="1290"/>
                  </a:cubicBezTo>
                  <a:cubicBezTo>
                    <a:pt x="989" y="1291"/>
                    <a:pt x="997" y="1291"/>
                    <a:pt x="1004" y="1292"/>
                  </a:cubicBezTo>
                  <a:cubicBezTo>
                    <a:pt x="1010" y="1292"/>
                    <a:pt x="1015" y="1293"/>
                    <a:pt x="1020" y="1293"/>
                  </a:cubicBezTo>
                  <a:cubicBezTo>
                    <a:pt x="1023" y="1293"/>
                    <a:pt x="1025" y="1294"/>
                    <a:pt x="1027" y="1294"/>
                  </a:cubicBezTo>
                  <a:cubicBezTo>
                    <a:pt x="1035" y="1294"/>
                    <a:pt x="1043" y="1295"/>
                    <a:pt x="1051" y="1295"/>
                  </a:cubicBezTo>
                  <a:cubicBezTo>
                    <a:pt x="1058" y="1296"/>
                    <a:pt x="1066" y="1296"/>
                    <a:pt x="1074" y="1297"/>
                  </a:cubicBezTo>
                  <a:cubicBezTo>
                    <a:pt x="1082" y="1297"/>
                    <a:pt x="1089" y="1298"/>
                    <a:pt x="1097" y="1298"/>
                  </a:cubicBezTo>
                  <a:cubicBezTo>
                    <a:pt x="1105" y="1299"/>
                    <a:pt x="1112" y="1299"/>
                    <a:pt x="1120" y="1300"/>
                  </a:cubicBezTo>
                  <a:cubicBezTo>
                    <a:pt x="1128" y="1300"/>
                    <a:pt x="1136" y="1301"/>
                    <a:pt x="1143" y="1301"/>
                  </a:cubicBezTo>
                  <a:cubicBezTo>
                    <a:pt x="1151" y="1301"/>
                    <a:pt x="1159" y="1302"/>
                    <a:pt x="1167" y="1302"/>
                  </a:cubicBezTo>
                  <a:cubicBezTo>
                    <a:pt x="1174" y="1303"/>
                    <a:pt x="1182" y="1303"/>
                    <a:pt x="1190" y="1303"/>
                  </a:cubicBezTo>
                  <a:cubicBezTo>
                    <a:pt x="1198" y="1304"/>
                    <a:pt x="1205" y="1304"/>
                    <a:pt x="1213" y="1305"/>
                  </a:cubicBezTo>
                  <a:cubicBezTo>
                    <a:pt x="1221" y="1305"/>
                    <a:pt x="1229" y="1305"/>
                    <a:pt x="1236" y="1306"/>
                  </a:cubicBezTo>
                  <a:cubicBezTo>
                    <a:pt x="1244" y="1306"/>
                    <a:pt x="1252" y="1307"/>
                    <a:pt x="1260" y="1307"/>
                  </a:cubicBezTo>
                  <a:cubicBezTo>
                    <a:pt x="1267" y="1307"/>
                    <a:pt x="1275" y="1308"/>
                    <a:pt x="1283" y="1308"/>
                  </a:cubicBezTo>
                  <a:cubicBezTo>
                    <a:pt x="1291" y="1309"/>
                    <a:pt x="1298" y="1309"/>
                    <a:pt x="1306" y="1310"/>
                  </a:cubicBezTo>
                  <a:cubicBezTo>
                    <a:pt x="1314" y="1310"/>
                    <a:pt x="1322" y="1310"/>
                    <a:pt x="1329" y="1311"/>
                  </a:cubicBezTo>
                  <a:cubicBezTo>
                    <a:pt x="1337" y="1311"/>
                    <a:pt x="1345" y="1312"/>
                    <a:pt x="1353" y="1312"/>
                  </a:cubicBezTo>
                  <a:cubicBezTo>
                    <a:pt x="1360" y="1313"/>
                    <a:pt x="1368" y="1313"/>
                    <a:pt x="1376" y="1313"/>
                  </a:cubicBezTo>
                  <a:cubicBezTo>
                    <a:pt x="1381" y="1314"/>
                    <a:pt x="1386" y="1314"/>
                    <a:pt x="1391" y="1314"/>
                  </a:cubicBezTo>
                  <a:cubicBezTo>
                    <a:pt x="1394" y="1315"/>
                    <a:pt x="1396" y="1315"/>
                    <a:pt x="1399" y="1315"/>
                  </a:cubicBezTo>
                  <a:cubicBezTo>
                    <a:pt x="1407" y="1315"/>
                    <a:pt x="1414" y="1316"/>
                    <a:pt x="1422" y="1316"/>
                  </a:cubicBezTo>
                  <a:cubicBezTo>
                    <a:pt x="1430" y="1317"/>
                    <a:pt x="1437" y="1318"/>
                    <a:pt x="1445" y="1318"/>
                  </a:cubicBezTo>
                  <a:cubicBezTo>
                    <a:pt x="1453" y="1319"/>
                    <a:pt x="1461" y="1319"/>
                    <a:pt x="1468" y="1320"/>
                  </a:cubicBezTo>
                  <a:cubicBezTo>
                    <a:pt x="1476" y="1320"/>
                    <a:pt x="1484" y="1321"/>
                    <a:pt x="1491" y="1322"/>
                  </a:cubicBezTo>
                  <a:cubicBezTo>
                    <a:pt x="1499" y="1322"/>
                    <a:pt x="1507" y="1323"/>
                    <a:pt x="1514" y="1324"/>
                  </a:cubicBezTo>
                  <a:cubicBezTo>
                    <a:pt x="1522" y="1324"/>
                    <a:pt x="1530" y="1325"/>
                    <a:pt x="1538" y="1326"/>
                  </a:cubicBezTo>
                  <a:cubicBezTo>
                    <a:pt x="1545" y="1326"/>
                    <a:pt x="1553" y="1327"/>
                    <a:pt x="1561" y="1328"/>
                  </a:cubicBezTo>
                  <a:cubicBezTo>
                    <a:pt x="1564" y="1328"/>
                    <a:pt x="1568" y="1329"/>
                    <a:pt x="1572" y="1329"/>
                  </a:cubicBezTo>
                  <a:cubicBezTo>
                    <a:pt x="1576" y="1329"/>
                    <a:pt x="1580" y="1330"/>
                    <a:pt x="1583" y="1330"/>
                  </a:cubicBezTo>
                  <a:cubicBezTo>
                    <a:pt x="1591" y="1331"/>
                    <a:pt x="1599" y="1332"/>
                    <a:pt x="1606" y="1333"/>
                  </a:cubicBezTo>
                  <a:cubicBezTo>
                    <a:pt x="1614" y="1334"/>
                    <a:pt x="1622" y="1335"/>
                    <a:pt x="1629" y="1336"/>
                  </a:cubicBezTo>
                  <a:cubicBezTo>
                    <a:pt x="1637" y="1337"/>
                    <a:pt x="1644" y="1338"/>
                    <a:pt x="1652" y="1339"/>
                  </a:cubicBezTo>
                  <a:cubicBezTo>
                    <a:pt x="1655" y="1339"/>
                    <a:pt x="1658" y="1339"/>
                    <a:pt x="1660" y="1340"/>
                  </a:cubicBezTo>
                  <a:cubicBezTo>
                    <a:pt x="1665" y="1341"/>
                    <a:pt x="1670" y="1341"/>
                    <a:pt x="1675" y="1342"/>
                  </a:cubicBezTo>
                  <a:cubicBezTo>
                    <a:pt x="1682" y="1343"/>
                    <a:pt x="1690" y="1344"/>
                    <a:pt x="1697" y="1346"/>
                  </a:cubicBezTo>
                  <a:cubicBezTo>
                    <a:pt x="1705" y="1347"/>
                    <a:pt x="1713" y="1348"/>
                    <a:pt x="1720" y="1350"/>
                  </a:cubicBezTo>
                  <a:cubicBezTo>
                    <a:pt x="1728" y="1351"/>
                    <a:pt x="1735" y="1353"/>
                    <a:pt x="1742" y="1354"/>
                  </a:cubicBezTo>
                  <a:cubicBezTo>
                    <a:pt x="1744" y="1355"/>
                    <a:pt x="1746" y="1355"/>
                    <a:pt x="1747" y="1355"/>
                  </a:cubicBezTo>
                  <a:cubicBezTo>
                    <a:pt x="1753" y="1356"/>
                    <a:pt x="1759" y="1358"/>
                    <a:pt x="1765" y="1359"/>
                  </a:cubicBezTo>
                  <a:cubicBezTo>
                    <a:pt x="1772" y="1361"/>
                    <a:pt x="1780" y="1363"/>
                    <a:pt x="1787" y="1364"/>
                  </a:cubicBezTo>
                  <a:cubicBezTo>
                    <a:pt x="1795" y="1366"/>
                    <a:pt x="1802" y="1368"/>
                    <a:pt x="1809" y="1370"/>
                  </a:cubicBezTo>
                  <a:cubicBezTo>
                    <a:pt x="1817" y="1372"/>
                    <a:pt x="1824" y="1374"/>
                    <a:pt x="1831" y="1377"/>
                  </a:cubicBezTo>
                  <a:cubicBezTo>
                    <a:pt x="1839" y="1379"/>
                    <a:pt x="1846" y="1381"/>
                    <a:pt x="1853" y="1384"/>
                  </a:cubicBezTo>
                  <a:cubicBezTo>
                    <a:pt x="1860" y="1386"/>
                    <a:pt x="1868" y="1389"/>
                    <a:pt x="1875" y="1391"/>
                  </a:cubicBezTo>
                  <a:cubicBezTo>
                    <a:pt x="1882" y="1394"/>
                    <a:pt x="1889" y="1397"/>
                    <a:pt x="1896" y="1400"/>
                  </a:cubicBezTo>
                  <a:cubicBezTo>
                    <a:pt x="1902" y="1402"/>
                    <a:pt x="1907" y="1404"/>
                    <a:pt x="1912" y="1406"/>
                  </a:cubicBezTo>
                  <a:cubicBezTo>
                    <a:pt x="1914" y="1407"/>
                    <a:pt x="1916" y="1408"/>
                    <a:pt x="1918" y="1409"/>
                  </a:cubicBezTo>
                  <a:cubicBezTo>
                    <a:pt x="1922" y="1411"/>
                    <a:pt x="1927" y="1413"/>
                    <a:pt x="1931" y="1415"/>
                  </a:cubicBezTo>
                  <a:cubicBezTo>
                    <a:pt x="1939" y="1419"/>
                    <a:pt x="1939" y="1419"/>
                    <a:pt x="1939" y="1419"/>
                  </a:cubicBezTo>
                  <a:cubicBezTo>
                    <a:pt x="1940" y="1420"/>
                    <a:pt x="1940" y="1420"/>
                    <a:pt x="1940" y="1420"/>
                  </a:cubicBezTo>
                  <a:cubicBezTo>
                    <a:pt x="1950" y="1425"/>
                    <a:pt x="1950" y="1425"/>
                    <a:pt x="1950" y="1425"/>
                  </a:cubicBezTo>
                  <a:cubicBezTo>
                    <a:pt x="1954" y="1428"/>
                    <a:pt x="1954" y="1428"/>
                    <a:pt x="1954" y="1428"/>
                  </a:cubicBezTo>
                  <a:cubicBezTo>
                    <a:pt x="1957" y="1429"/>
                    <a:pt x="1957" y="1429"/>
                    <a:pt x="1957" y="1429"/>
                  </a:cubicBezTo>
                  <a:cubicBezTo>
                    <a:pt x="1959" y="1430"/>
                    <a:pt x="1959" y="1430"/>
                    <a:pt x="1959" y="1430"/>
                  </a:cubicBezTo>
                  <a:cubicBezTo>
                    <a:pt x="1960" y="1431"/>
                    <a:pt x="1960" y="1431"/>
                    <a:pt x="1960" y="1431"/>
                  </a:cubicBezTo>
                  <a:cubicBezTo>
                    <a:pt x="1968" y="1436"/>
                    <a:pt x="1968" y="1436"/>
                    <a:pt x="1968" y="1436"/>
                  </a:cubicBezTo>
                  <a:cubicBezTo>
                    <a:pt x="1972" y="1438"/>
                    <a:pt x="1976" y="1440"/>
                    <a:pt x="1980" y="1443"/>
                  </a:cubicBezTo>
                  <a:cubicBezTo>
                    <a:pt x="1982" y="1444"/>
                    <a:pt x="1984" y="1445"/>
                    <a:pt x="1986" y="1446"/>
                  </a:cubicBezTo>
                  <a:cubicBezTo>
                    <a:pt x="1991" y="1449"/>
                    <a:pt x="1991" y="1449"/>
                    <a:pt x="1991" y="1449"/>
                  </a:cubicBezTo>
                  <a:cubicBezTo>
                    <a:pt x="1995" y="1452"/>
                    <a:pt x="1995" y="1452"/>
                    <a:pt x="1995" y="1452"/>
                  </a:cubicBezTo>
                  <a:cubicBezTo>
                    <a:pt x="2001" y="1456"/>
                    <a:pt x="2001" y="1456"/>
                    <a:pt x="2001" y="1456"/>
                  </a:cubicBezTo>
                  <a:cubicBezTo>
                    <a:pt x="2004" y="1458"/>
                    <a:pt x="2004" y="1458"/>
                    <a:pt x="2004" y="1458"/>
                  </a:cubicBezTo>
                  <a:cubicBezTo>
                    <a:pt x="2010" y="1462"/>
                    <a:pt x="2015" y="1465"/>
                    <a:pt x="2021" y="1469"/>
                  </a:cubicBezTo>
                  <a:cubicBezTo>
                    <a:pt x="2021" y="1469"/>
                    <a:pt x="2021" y="1469"/>
                    <a:pt x="2021" y="1469"/>
                  </a:cubicBezTo>
                  <a:cubicBezTo>
                    <a:pt x="2027" y="1473"/>
                    <a:pt x="2033" y="1477"/>
                    <a:pt x="2038" y="1482"/>
                  </a:cubicBezTo>
                  <a:cubicBezTo>
                    <a:pt x="2039" y="1482"/>
                    <a:pt x="2040" y="1483"/>
                    <a:pt x="2041" y="1484"/>
                  </a:cubicBezTo>
                  <a:cubicBezTo>
                    <a:pt x="2046" y="1487"/>
                    <a:pt x="2050" y="1490"/>
                    <a:pt x="2055" y="1494"/>
                  </a:cubicBezTo>
                  <a:cubicBezTo>
                    <a:pt x="2057" y="1496"/>
                    <a:pt x="2059" y="1498"/>
                    <a:pt x="2061" y="1499"/>
                  </a:cubicBezTo>
                  <a:cubicBezTo>
                    <a:pt x="2064" y="1502"/>
                    <a:pt x="2067" y="1505"/>
                    <a:pt x="2071" y="1507"/>
                  </a:cubicBezTo>
                  <a:cubicBezTo>
                    <a:pt x="2073" y="1509"/>
                    <a:pt x="2076" y="1512"/>
                    <a:pt x="2078" y="1514"/>
                  </a:cubicBezTo>
                  <a:cubicBezTo>
                    <a:pt x="2081" y="1516"/>
                    <a:pt x="2081" y="1516"/>
                    <a:pt x="2081" y="1516"/>
                  </a:cubicBezTo>
                  <a:cubicBezTo>
                    <a:pt x="2086" y="1521"/>
                    <a:pt x="2086" y="1521"/>
                    <a:pt x="2086" y="1521"/>
                  </a:cubicBezTo>
                  <a:cubicBezTo>
                    <a:pt x="2090" y="1525"/>
                    <a:pt x="2095" y="1529"/>
                    <a:pt x="2099" y="1533"/>
                  </a:cubicBezTo>
                  <a:cubicBezTo>
                    <a:pt x="2103" y="1537"/>
                    <a:pt x="2107" y="1542"/>
                    <a:pt x="2111" y="1546"/>
                  </a:cubicBezTo>
                  <a:cubicBezTo>
                    <a:pt x="2116" y="1551"/>
                    <a:pt x="2116" y="1551"/>
                    <a:pt x="2116" y="1551"/>
                  </a:cubicBezTo>
                  <a:cubicBezTo>
                    <a:pt x="2118" y="1553"/>
                    <a:pt x="2118" y="1553"/>
                    <a:pt x="2118" y="1553"/>
                  </a:cubicBezTo>
                  <a:cubicBezTo>
                    <a:pt x="2120" y="1556"/>
                    <a:pt x="2122" y="1558"/>
                    <a:pt x="2124" y="1561"/>
                  </a:cubicBezTo>
                  <a:cubicBezTo>
                    <a:pt x="2128" y="1565"/>
                    <a:pt x="2131" y="1569"/>
                    <a:pt x="2135" y="1573"/>
                  </a:cubicBezTo>
                  <a:cubicBezTo>
                    <a:pt x="2135" y="1574"/>
                    <a:pt x="2136" y="1575"/>
                    <a:pt x="2137" y="1577"/>
                  </a:cubicBezTo>
                  <a:cubicBezTo>
                    <a:pt x="2141" y="1582"/>
                    <a:pt x="2145" y="1587"/>
                    <a:pt x="2149" y="1593"/>
                  </a:cubicBezTo>
                  <a:cubicBezTo>
                    <a:pt x="2152" y="1598"/>
                    <a:pt x="2152" y="1598"/>
                    <a:pt x="2152" y="1598"/>
                  </a:cubicBezTo>
                  <a:cubicBezTo>
                    <a:pt x="2155" y="1601"/>
                    <a:pt x="2155" y="1601"/>
                    <a:pt x="2155" y="1601"/>
                  </a:cubicBezTo>
                  <a:cubicBezTo>
                    <a:pt x="2156" y="1604"/>
                    <a:pt x="2158" y="1607"/>
                    <a:pt x="2160" y="1610"/>
                  </a:cubicBezTo>
                  <a:cubicBezTo>
                    <a:pt x="2163" y="1615"/>
                    <a:pt x="2166" y="1620"/>
                    <a:pt x="2169" y="1626"/>
                  </a:cubicBezTo>
                  <a:cubicBezTo>
                    <a:pt x="2170" y="1626"/>
                    <a:pt x="2170" y="1626"/>
                    <a:pt x="2170" y="1627"/>
                  </a:cubicBezTo>
                  <a:cubicBezTo>
                    <a:pt x="2173" y="1633"/>
                    <a:pt x="2176" y="1639"/>
                    <a:pt x="2179" y="1644"/>
                  </a:cubicBezTo>
                  <a:cubicBezTo>
                    <a:pt x="2181" y="1649"/>
                    <a:pt x="2183" y="1654"/>
                    <a:pt x="2185" y="1658"/>
                  </a:cubicBezTo>
                  <a:cubicBezTo>
                    <a:pt x="2186" y="1660"/>
                    <a:pt x="2186" y="1661"/>
                    <a:pt x="2187" y="1662"/>
                  </a:cubicBezTo>
                  <a:cubicBezTo>
                    <a:pt x="2189" y="1669"/>
                    <a:pt x="2192" y="1675"/>
                    <a:pt x="2194" y="1681"/>
                  </a:cubicBezTo>
                  <a:cubicBezTo>
                    <a:pt x="2196" y="1686"/>
                    <a:pt x="2198" y="1692"/>
                    <a:pt x="2199" y="1698"/>
                  </a:cubicBezTo>
                  <a:cubicBezTo>
                    <a:pt x="2200" y="1698"/>
                    <a:pt x="2200" y="1699"/>
                    <a:pt x="2200" y="1699"/>
                  </a:cubicBezTo>
                  <a:cubicBezTo>
                    <a:pt x="2202" y="1706"/>
                    <a:pt x="2203" y="1712"/>
                    <a:pt x="2205" y="1718"/>
                  </a:cubicBezTo>
                  <a:cubicBezTo>
                    <a:pt x="2205" y="1722"/>
                    <a:pt x="2206" y="1725"/>
                    <a:pt x="2207" y="1728"/>
                  </a:cubicBezTo>
                  <a:cubicBezTo>
                    <a:pt x="2208" y="1737"/>
                    <a:pt x="2208" y="1737"/>
                    <a:pt x="2208" y="1737"/>
                  </a:cubicBezTo>
                  <a:cubicBezTo>
                    <a:pt x="2210" y="1747"/>
                    <a:pt x="2210" y="1747"/>
                    <a:pt x="2210" y="1747"/>
                  </a:cubicBezTo>
                  <a:cubicBezTo>
                    <a:pt x="2211" y="1750"/>
                    <a:pt x="2211" y="1750"/>
                    <a:pt x="2211" y="1750"/>
                  </a:cubicBezTo>
                  <a:cubicBezTo>
                    <a:pt x="2211" y="1752"/>
                    <a:pt x="2211" y="1752"/>
                    <a:pt x="2211" y="1752"/>
                  </a:cubicBezTo>
                  <a:cubicBezTo>
                    <a:pt x="2211" y="1757"/>
                    <a:pt x="2211" y="1757"/>
                    <a:pt x="2211" y="1757"/>
                  </a:cubicBezTo>
                  <a:cubicBezTo>
                    <a:pt x="2212" y="1763"/>
                    <a:pt x="2212" y="1769"/>
                    <a:pt x="2213" y="1776"/>
                  </a:cubicBezTo>
                  <a:cubicBezTo>
                    <a:pt x="2214" y="1782"/>
                    <a:pt x="2213" y="1789"/>
                    <a:pt x="2214" y="1795"/>
                  </a:cubicBezTo>
                  <a:cubicBezTo>
                    <a:pt x="2214" y="1805"/>
                    <a:pt x="2214" y="1805"/>
                    <a:pt x="2214" y="1805"/>
                  </a:cubicBezTo>
                  <a:cubicBezTo>
                    <a:pt x="2214" y="1814"/>
                    <a:pt x="2214" y="1814"/>
                    <a:pt x="2214" y="1814"/>
                  </a:cubicBezTo>
                  <a:cubicBezTo>
                    <a:pt x="2213" y="1820"/>
                    <a:pt x="2213" y="1827"/>
                    <a:pt x="2213" y="1833"/>
                  </a:cubicBezTo>
                  <a:cubicBezTo>
                    <a:pt x="2212" y="1837"/>
                    <a:pt x="2212" y="1842"/>
                    <a:pt x="2211" y="1846"/>
                  </a:cubicBezTo>
                  <a:cubicBezTo>
                    <a:pt x="2211" y="1854"/>
                    <a:pt x="2210" y="1863"/>
                    <a:pt x="2208" y="1871"/>
                  </a:cubicBezTo>
                  <a:cubicBezTo>
                    <a:pt x="2207" y="1877"/>
                    <a:pt x="2207" y="1883"/>
                    <a:pt x="2205" y="1889"/>
                  </a:cubicBezTo>
                  <a:cubicBezTo>
                    <a:pt x="2204" y="1896"/>
                    <a:pt x="2203" y="1902"/>
                    <a:pt x="2201" y="1908"/>
                  </a:cubicBezTo>
                  <a:cubicBezTo>
                    <a:pt x="2200" y="1914"/>
                    <a:pt x="2198" y="1920"/>
                    <a:pt x="2197" y="1926"/>
                  </a:cubicBezTo>
                  <a:cubicBezTo>
                    <a:pt x="2195" y="1932"/>
                    <a:pt x="2194" y="1938"/>
                    <a:pt x="2192" y="1944"/>
                  </a:cubicBezTo>
                  <a:cubicBezTo>
                    <a:pt x="2190" y="1950"/>
                    <a:pt x="2188" y="1956"/>
                    <a:pt x="2186" y="1962"/>
                  </a:cubicBezTo>
                  <a:cubicBezTo>
                    <a:pt x="2184" y="1971"/>
                    <a:pt x="2184" y="1971"/>
                    <a:pt x="2184" y="1971"/>
                  </a:cubicBezTo>
                  <a:cubicBezTo>
                    <a:pt x="2181" y="1979"/>
                    <a:pt x="2181" y="1979"/>
                    <a:pt x="2181" y="1979"/>
                  </a:cubicBezTo>
                  <a:cubicBezTo>
                    <a:pt x="2180" y="1981"/>
                    <a:pt x="2180" y="1982"/>
                    <a:pt x="2179" y="1984"/>
                  </a:cubicBezTo>
                  <a:cubicBezTo>
                    <a:pt x="2177" y="1988"/>
                    <a:pt x="2176" y="1992"/>
                    <a:pt x="2174" y="1997"/>
                  </a:cubicBezTo>
                  <a:cubicBezTo>
                    <a:pt x="2174" y="1998"/>
                    <a:pt x="2174" y="1998"/>
                    <a:pt x="2173" y="1999"/>
                  </a:cubicBezTo>
                  <a:cubicBezTo>
                    <a:pt x="2197" y="1999"/>
                    <a:pt x="2197" y="1999"/>
                    <a:pt x="2197" y="1999"/>
                  </a:cubicBezTo>
                  <a:cubicBezTo>
                    <a:pt x="2198" y="1996"/>
                    <a:pt x="2199" y="1992"/>
                    <a:pt x="2200" y="1989"/>
                  </a:cubicBezTo>
                  <a:lnTo>
                    <a:pt x="2204" y="1980"/>
                  </a:ln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1" name="Freeform 8"/>
            <p:cNvSpPr>
              <a:spLocks/>
            </p:cNvSpPr>
            <p:nvPr/>
          </p:nvSpPr>
          <p:spPr bwMode="auto">
            <a:xfrm>
              <a:off x="968375" y="3740150"/>
              <a:ext cx="146050" cy="474663"/>
            </a:xfrm>
            <a:custGeom>
              <a:avLst/>
              <a:gdLst>
                <a:gd name="T0" fmla="*/ 50 w 57"/>
                <a:gd name="T1" fmla="*/ 170 h 187"/>
                <a:gd name="T2" fmla="*/ 43 w 57"/>
                <a:gd name="T3" fmla="*/ 160 h 187"/>
                <a:gd name="T4" fmla="*/ 37 w 57"/>
                <a:gd name="T5" fmla="*/ 149 h 187"/>
                <a:gd name="T6" fmla="*/ 36 w 57"/>
                <a:gd name="T7" fmla="*/ 147 h 187"/>
                <a:gd name="T8" fmla="*/ 36 w 57"/>
                <a:gd name="T9" fmla="*/ 146 h 187"/>
                <a:gd name="T10" fmla="*/ 31 w 57"/>
                <a:gd name="T11" fmla="*/ 136 h 187"/>
                <a:gd name="T12" fmla="*/ 27 w 57"/>
                <a:gd name="T13" fmla="*/ 125 h 187"/>
                <a:gd name="T14" fmla="*/ 26 w 57"/>
                <a:gd name="T15" fmla="*/ 121 h 187"/>
                <a:gd name="T16" fmla="*/ 23 w 57"/>
                <a:gd name="T17" fmla="*/ 113 h 187"/>
                <a:gd name="T18" fmla="*/ 22 w 57"/>
                <a:gd name="T19" fmla="*/ 108 h 187"/>
                <a:gd name="T20" fmla="*/ 21 w 57"/>
                <a:gd name="T21" fmla="*/ 102 h 187"/>
                <a:gd name="T22" fmla="*/ 21 w 57"/>
                <a:gd name="T23" fmla="*/ 101 h 187"/>
                <a:gd name="T24" fmla="*/ 18 w 57"/>
                <a:gd name="T25" fmla="*/ 78 h 187"/>
                <a:gd name="T26" fmla="*/ 18 w 57"/>
                <a:gd name="T27" fmla="*/ 51 h 187"/>
                <a:gd name="T28" fmla="*/ 33 w 57"/>
                <a:gd name="T29" fmla="*/ 0 h 187"/>
                <a:gd name="T30" fmla="*/ 27 w 57"/>
                <a:gd name="T31" fmla="*/ 0 h 187"/>
                <a:gd name="T32" fmla="*/ 25 w 57"/>
                <a:gd name="T33" fmla="*/ 0 h 187"/>
                <a:gd name="T34" fmla="*/ 18 w 57"/>
                <a:gd name="T35" fmla="*/ 0 h 187"/>
                <a:gd name="T36" fmla="*/ 14 w 57"/>
                <a:gd name="T37" fmla="*/ 0 h 187"/>
                <a:gd name="T38" fmla="*/ 2 w 57"/>
                <a:gd name="T39" fmla="*/ 49 h 187"/>
                <a:gd name="T40" fmla="*/ 1 w 57"/>
                <a:gd name="T41" fmla="*/ 73 h 187"/>
                <a:gd name="T42" fmla="*/ 3 w 57"/>
                <a:gd name="T43" fmla="*/ 95 h 187"/>
                <a:gd name="T44" fmla="*/ 3 w 57"/>
                <a:gd name="T45" fmla="*/ 100 h 187"/>
                <a:gd name="T46" fmla="*/ 4 w 57"/>
                <a:gd name="T47" fmla="*/ 104 h 187"/>
                <a:gd name="T48" fmla="*/ 7 w 57"/>
                <a:gd name="T49" fmla="*/ 117 h 187"/>
                <a:gd name="T50" fmla="*/ 8 w 57"/>
                <a:gd name="T51" fmla="*/ 119 h 187"/>
                <a:gd name="T52" fmla="*/ 11 w 57"/>
                <a:gd name="T53" fmla="*/ 130 h 187"/>
                <a:gd name="T54" fmla="*/ 13 w 57"/>
                <a:gd name="T55" fmla="*/ 136 h 187"/>
                <a:gd name="T56" fmla="*/ 15 w 57"/>
                <a:gd name="T57" fmla="*/ 140 h 187"/>
                <a:gd name="T58" fmla="*/ 19 w 57"/>
                <a:gd name="T59" fmla="*/ 150 h 187"/>
                <a:gd name="T60" fmla="*/ 21 w 57"/>
                <a:gd name="T61" fmla="*/ 154 h 187"/>
                <a:gd name="T62" fmla="*/ 25 w 57"/>
                <a:gd name="T63" fmla="*/ 162 h 187"/>
                <a:gd name="T64" fmla="*/ 30 w 57"/>
                <a:gd name="T65" fmla="*/ 171 h 187"/>
                <a:gd name="T66" fmla="*/ 31 w 57"/>
                <a:gd name="T67" fmla="*/ 172 h 187"/>
                <a:gd name="T68" fmla="*/ 38 w 57"/>
                <a:gd name="T69" fmla="*/ 182 h 187"/>
                <a:gd name="T70" fmla="*/ 42 w 57"/>
                <a:gd name="T71" fmla="*/ 187 h 187"/>
                <a:gd name="T72" fmla="*/ 47 w 57"/>
                <a:gd name="T73" fmla="*/ 184 h 187"/>
                <a:gd name="T74" fmla="*/ 50 w 57"/>
                <a:gd name="T75" fmla="*/ 182 h 187"/>
                <a:gd name="T76" fmla="*/ 57 w 57"/>
                <a:gd name="T77" fmla="*/ 179 h 187"/>
                <a:gd name="T78" fmla="*/ 52 w 57"/>
                <a:gd name="T79" fmla="*/ 173 h 187"/>
                <a:gd name="T80" fmla="*/ 50 w 57"/>
                <a:gd name="T81" fmla="*/ 17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 h="187">
                  <a:moveTo>
                    <a:pt x="50" y="170"/>
                  </a:moveTo>
                  <a:cubicBezTo>
                    <a:pt x="48" y="167"/>
                    <a:pt x="45" y="163"/>
                    <a:pt x="43" y="160"/>
                  </a:cubicBezTo>
                  <a:cubicBezTo>
                    <a:pt x="41" y="156"/>
                    <a:pt x="39" y="153"/>
                    <a:pt x="37" y="149"/>
                  </a:cubicBezTo>
                  <a:cubicBezTo>
                    <a:pt x="37" y="148"/>
                    <a:pt x="36" y="148"/>
                    <a:pt x="36" y="147"/>
                  </a:cubicBezTo>
                  <a:cubicBezTo>
                    <a:pt x="36" y="147"/>
                    <a:pt x="36" y="147"/>
                    <a:pt x="36" y="146"/>
                  </a:cubicBezTo>
                  <a:cubicBezTo>
                    <a:pt x="34" y="143"/>
                    <a:pt x="32" y="140"/>
                    <a:pt x="31" y="136"/>
                  </a:cubicBezTo>
                  <a:cubicBezTo>
                    <a:pt x="29" y="132"/>
                    <a:pt x="28" y="129"/>
                    <a:pt x="27" y="125"/>
                  </a:cubicBezTo>
                  <a:cubicBezTo>
                    <a:pt x="26" y="123"/>
                    <a:pt x="26" y="122"/>
                    <a:pt x="26" y="121"/>
                  </a:cubicBezTo>
                  <a:cubicBezTo>
                    <a:pt x="25" y="118"/>
                    <a:pt x="24" y="116"/>
                    <a:pt x="23" y="113"/>
                  </a:cubicBezTo>
                  <a:cubicBezTo>
                    <a:pt x="23" y="111"/>
                    <a:pt x="23" y="110"/>
                    <a:pt x="22" y="108"/>
                  </a:cubicBezTo>
                  <a:cubicBezTo>
                    <a:pt x="22" y="106"/>
                    <a:pt x="21" y="104"/>
                    <a:pt x="21" y="102"/>
                  </a:cubicBezTo>
                  <a:cubicBezTo>
                    <a:pt x="21" y="102"/>
                    <a:pt x="21" y="101"/>
                    <a:pt x="21" y="101"/>
                  </a:cubicBezTo>
                  <a:cubicBezTo>
                    <a:pt x="19" y="93"/>
                    <a:pt x="18" y="85"/>
                    <a:pt x="18" y="78"/>
                  </a:cubicBezTo>
                  <a:cubicBezTo>
                    <a:pt x="17" y="69"/>
                    <a:pt x="17" y="60"/>
                    <a:pt x="18" y="51"/>
                  </a:cubicBezTo>
                  <a:cubicBezTo>
                    <a:pt x="20" y="34"/>
                    <a:pt x="25" y="17"/>
                    <a:pt x="33" y="0"/>
                  </a:cubicBezTo>
                  <a:cubicBezTo>
                    <a:pt x="27" y="0"/>
                    <a:pt x="27" y="0"/>
                    <a:pt x="27" y="0"/>
                  </a:cubicBezTo>
                  <a:cubicBezTo>
                    <a:pt x="25" y="0"/>
                    <a:pt x="25" y="0"/>
                    <a:pt x="25" y="0"/>
                  </a:cubicBezTo>
                  <a:cubicBezTo>
                    <a:pt x="18" y="0"/>
                    <a:pt x="18" y="0"/>
                    <a:pt x="18" y="0"/>
                  </a:cubicBezTo>
                  <a:cubicBezTo>
                    <a:pt x="14" y="0"/>
                    <a:pt x="14" y="0"/>
                    <a:pt x="14" y="0"/>
                  </a:cubicBezTo>
                  <a:cubicBezTo>
                    <a:pt x="8" y="16"/>
                    <a:pt x="3" y="32"/>
                    <a:pt x="2" y="49"/>
                  </a:cubicBezTo>
                  <a:cubicBezTo>
                    <a:pt x="1" y="57"/>
                    <a:pt x="0" y="65"/>
                    <a:pt x="1" y="73"/>
                  </a:cubicBezTo>
                  <a:cubicBezTo>
                    <a:pt x="1" y="80"/>
                    <a:pt x="2" y="88"/>
                    <a:pt x="3" y="95"/>
                  </a:cubicBezTo>
                  <a:cubicBezTo>
                    <a:pt x="3" y="97"/>
                    <a:pt x="3" y="98"/>
                    <a:pt x="3" y="100"/>
                  </a:cubicBezTo>
                  <a:cubicBezTo>
                    <a:pt x="4" y="101"/>
                    <a:pt x="4" y="103"/>
                    <a:pt x="4" y="104"/>
                  </a:cubicBezTo>
                  <a:cubicBezTo>
                    <a:pt x="5" y="108"/>
                    <a:pt x="6" y="113"/>
                    <a:pt x="7" y="117"/>
                  </a:cubicBezTo>
                  <a:cubicBezTo>
                    <a:pt x="7" y="118"/>
                    <a:pt x="8" y="118"/>
                    <a:pt x="8" y="119"/>
                  </a:cubicBezTo>
                  <a:cubicBezTo>
                    <a:pt x="9" y="123"/>
                    <a:pt x="10" y="127"/>
                    <a:pt x="11" y="130"/>
                  </a:cubicBezTo>
                  <a:cubicBezTo>
                    <a:pt x="12" y="132"/>
                    <a:pt x="12" y="134"/>
                    <a:pt x="13" y="136"/>
                  </a:cubicBezTo>
                  <a:cubicBezTo>
                    <a:pt x="14" y="137"/>
                    <a:pt x="14" y="139"/>
                    <a:pt x="15" y="140"/>
                  </a:cubicBezTo>
                  <a:cubicBezTo>
                    <a:pt x="16" y="143"/>
                    <a:pt x="17" y="147"/>
                    <a:pt x="19" y="150"/>
                  </a:cubicBezTo>
                  <a:cubicBezTo>
                    <a:pt x="19" y="151"/>
                    <a:pt x="20" y="152"/>
                    <a:pt x="21" y="154"/>
                  </a:cubicBezTo>
                  <a:cubicBezTo>
                    <a:pt x="22" y="156"/>
                    <a:pt x="23" y="159"/>
                    <a:pt x="25" y="162"/>
                  </a:cubicBezTo>
                  <a:cubicBezTo>
                    <a:pt x="27" y="165"/>
                    <a:pt x="28" y="168"/>
                    <a:pt x="30" y="171"/>
                  </a:cubicBezTo>
                  <a:cubicBezTo>
                    <a:pt x="31" y="171"/>
                    <a:pt x="31" y="172"/>
                    <a:pt x="31" y="172"/>
                  </a:cubicBezTo>
                  <a:cubicBezTo>
                    <a:pt x="34" y="176"/>
                    <a:pt x="36" y="179"/>
                    <a:pt x="38" y="182"/>
                  </a:cubicBezTo>
                  <a:cubicBezTo>
                    <a:pt x="39" y="183"/>
                    <a:pt x="41" y="185"/>
                    <a:pt x="42" y="187"/>
                  </a:cubicBezTo>
                  <a:cubicBezTo>
                    <a:pt x="44" y="186"/>
                    <a:pt x="45" y="185"/>
                    <a:pt x="47" y="184"/>
                  </a:cubicBezTo>
                  <a:cubicBezTo>
                    <a:pt x="48" y="184"/>
                    <a:pt x="49" y="183"/>
                    <a:pt x="50" y="182"/>
                  </a:cubicBezTo>
                  <a:cubicBezTo>
                    <a:pt x="52" y="181"/>
                    <a:pt x="55" y="180"/>
                    <a:pt x="57" y="179"/>
                  </a:cubicBezTo>
                  <a:cubicBezTo>
                    <a:pt x="55" y="177"/>
                    <a:pt x="54" y="175"/>
                    <a:pt x="52" y="173"/>
                  </a:cubicBezTo>
                  <a:cubicBezTo>
                    <a:pt x="52" y="172"/>
                    <a:pt x="51" y="171"/>
                    <a:pt x="50" y="170"/>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2" name="Freeform 9"/>
            <p:cNvSpPr>
              <a:spLocks/>
            </p:cNvSpPr>
            <p:nvPr/>
          </p:nvSpPr>
          <p:spPr bwMode="auto">
            <a:xfrm>
              <a:off x="1119188" y="3303588"/>
              <a:ext cx="454025" cy="268288"/>
            </a:xfrm>
            <a:custGeom>
              <a:avLst/>
              <a:gdLst>
                <a:gd name="T0" fmla="*/ 74 w 179"/>
                <a:gd name="T1" fmla="*/ 66 h 106"/>
                <a:gd name="T2" fmla="*/ 83 w 179"/>
                <a:gd name="T3" fmla="*/ 60 h 106"/>
                <a:gd name="T4" fmla="*/ 85 w 179"/>
                <a:gd name="T5" fmla="*/ 59 h 106"/>
                <a:gd name="T6" fmla="*/ 95 w 179"/>
                <a:gd name="T7" fmla="*/ 53 h 106"/>
                <a:gd name="T8" fmla="*/ 106 w 179"/>
                <a:gd name="T9" fmla="*/ 47 h 106"/>
                <a:gd name="T10" fmla="*/ 110 w 179"/>
                <a:gd name="T11" fmla="*/ 45 h 106"/>
                <a:gd name="T12" fmla="*/ 116 w 179"/>
                <a:gd name="T13" fmla="*/ 41 h 106"/>
                <a:gd name="T14" fmla="*/ 127 w 179"/>
                <a:gd name="T15" fmla="*/ 35 h 106"/>
                <a:gd name="T16" fmla="*/ 135 w 179"/>
                <a:gd name="T17" fmla="*/ 31 h 106"/>
                <a:gd name="T18" fmla="*/ 137 w 179"/>
                <a:gd name="T19" fmla="*/ 30 h 106"/>
                <a:gd name="T20" fmla="*/ 147 w 179"/>
                <a:gd name="T21" fmla="*/ 25 h 106"/>
                <a:gd name="T22" fmla="*/ 153 w 179"/>
                <a:gd name="T23" fmla="*/ 22 h 106"/>
                <a:gd name="T24" fmla="*/ 157 w 179"/>
                <a:gd name="T25" fmla="*/ 20 h 106"/>
                <a:gd name="T26" fmla="*/ 161 w 179"/>
                <a:gd name="T27" fmla="*/ 18 h 106"/>
                <a:gd name="T28" fmla="*/ 168 w 179"/>
                <a:gd name="T29" fmla="*/ 15 h 106"/>
                <a:gd name="T30" fmla="*/ 178 w 179"/>
                <a:gd name="T31" fmla="*/ 11 h 106"/>
                <a:gd name="T32" fmla="*/ 179 w 179"/>
                <a:gd name="T33" fmla="*/ 10 h 106"/>
                <a:gd name="T34" fmla="*/ 178 w 179"/>
                <a:gd name="T35" fmla="*/ 9 h 106"/>
                <a:gd name="T36" fmla="*/ 173 w 179"/>
                <a:gd name="T37" fmla="*/ 5 h 106"/>
                <a:gd name="T38" fmla="*/ 170 w 179"/>
                <a:gd name="T39" fmla="*/ 4 h 106"/>
                <a:gd name="T40" fmla="*/ 165 w 179"/>
                <a:gd name="T41" fmla="*/ 1 h 106"/>
                <a:gd name="T42" fmla="*/ 162 w 179"/>
                <a:gd name="T43" fmla="*/ 0 h 106"/>
                <a:gd name="T44" fmla="*/ 161 w 179"/>
                <a:gd name="T45" fmla="*/ 0 h 106"/>
                <a:gd name="T46" fmla="*/ 152 w 179"/>
                <a:gd name="T47" fmla="*/ 3 h 106"/>
                <a:gd name="T48" fmla="*/ 146 w 179"/>
                <a:gd name="T49" fmla="*/ 6 h 106"/>
                <a:gd name="T50" fmla="*/ 142 w 179"/>
                <a:gd name="T51" fmla="*/ 8 h 106"/>
                <a:gd name="T52" fmla="*/ 141 w 179"/>
                <a:gd name="T53" fmla="*/ 9 h 106"/>
                <a:gd name="T54" fmla="*/ 132 w 179"/>
                <a:gd name="T55" fmla="*/ 13 h 106"/>
                <a:gd name="T56" fmla="*/ 122 w 179"/>
                <a:gd name="T57" fmla="*/ 18 h 106"/>
                <a:gd name="T58" fmla="*/ 115 w 179"/>
                <a:gd name="T59" fmla="*/ 22 h 106"/>
                <a:gd name="T60" fmla="*/ 111 w 179"/>
                <a:gd name="T61" fmla="*/ 24 h 106"/>
                <a:gd name="T62" fmla="*/ 101 w 179"/>
                <a:gd name="T63" fmla="*/ 30 h 106"/>
                <a:gd name="T64" fmla="*/ 90 w 179"/>
                <a:gd name="T65" fmla="*/ 36 h 106"/>
                <a:gd name="T66" fmla="*/ 89 w 179"/>
                <a:gd name="T67" fmla="*/ 37 h 106"/>
                <a:gd name="T68" fmla="*/ 80 w 179"/>
                <a:gd name="T69" fmla="*/ 42 h 106"/>
                <a:gd name="T70" fmla="*/ 69 w 179"/>
                <a:gd name="T71" fmla="*/ 49 h 106"/>
                <a:gd name="T72" fmla="*/ 62 w 179"/>
                <a:gd name="T73" fmla="*/ 54 h 106"/>
                <a:gd name="T74" fmla="*/ 59 w 179"/>
                <a:gd name="T75" fmla="*/ 56 h 106"/>
                <a:gd name="T76" fmla="*/ 48 w 179"/>
                <a:gd name="T77" fmla="*/ 64 h 106"/>
                <a:gd name="T78" fmla="*/ 37 w 179"/>
                <a:gd name="T79" fmla="*/ 72 h 106"/>
                <a:gd name="T80" fmla="*/ 36 w 179"/>
                <a:gd name="T81" fmla="*/ 72 h 106"/>
                <a:gd name="T82" fmla="*/ 35 w 179"/>
                <a:gd name="T83" fmla="*/ 74 h 106"/>
                <a:gd name="T84" fmla="*/ 25 w 179"/>
                <a:gd name="T85" fmla="*/ 82 h 106"/>
                <a:gd name="T86" fmla="*/ 14 w 179"/>
                <a:gd name="T87" fmla="*/ 92 h 106"/>
                <a:gd name="T88" fmla="*/ 6 w 179"/>
                <a:gd name="T89" fmla="*/ 99 h 106"/>
                <a:gd name="T90" fmla="*/ 2 w 179"/>
                <a:gd name="T91" fmla="*/ 103 h 106"/>
                <a:gd name="T92" fmla="*/ 0 w 179"/>
                <a:gd name="T93" fmla="*/ 105 h 106"/>
                <a:gd name="T94" fmla="*/ 2 w 179"/>
                <a:gd name="T95" fmla="*/ 105 h 106"/>
                <a:gd name="T96" fmla="*/ 5 w 179"/>
                <a:gd name="T97" fmla="*/ 106 h 106"/>
                <a:gd name="T98" fmla="*/ 8 w 179"/>
                <a:gd name="T99" fmla="*/ 106 h 106"/>
                <a:gd name="T100" fmla="*/ 11 w 179"/>
                <a:gd name="T101" fmla="*/ 105 h 106"/>
                <a:gd name="T102" fmla="*/ 20 w 179"/>
                <a:gd name="T103" fmla="*/ 103 h 106"/>
                <a:gd name="T104" fmla="*/ 22 w 179"/>
                <a:gd name="T105" fmla="*/ 103 h 106"/>
                <a:gd name="T106" fmla="*/ 28 w 179"/>
                <a:gd name="T107" fmla="*/ 102 h 106"/>
                <a:gd name="T108" fmla="*/ 28 w 179"/>
                <a:gd name="T109" fmla="*/ 102 h 106"/>
                <a:gd name="T110" fmla="*/ 30 w 179"/>
                <a:gd name="T111" fmla="*/ 100 h 106"/>
                <a:gd name="T112" fmla="*/ 41 w 179"/>
                <a:gd name="T113" fmla="*/ 90 h 106"/>
                <a:gd name="T114" fmla="*/ 47 w 179"/>
                <a:gd name="T115" fmla="*/ 86 h 106"/>
                <a:gd name="T116" fmla="*/ 53 w 179"/>
                <a:gd name="T117" fmla="*/ 82 h 106"/>
                <a:gd name="T118" fmla="*/ 56 w 179"/>
                <a:gd name="T119" fmla="*/ 79 h 106"/>
                <a:gd name="T120" fmla="*/ 63 w 179"/>
                <a:gd name="T121" fmla="*/ 74 h 106"/>
                <a:gd name="T122" fmla="*/ 74 w 179"/>
                <a:gd name="T123" fmla="*/ 6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 h="106">
                  <a:moveTo>
                    <a:pt x="74" y="66"/>
                  </a:moveTo>
                  <a:cubicBezTo>
                    <a:pt x="77" y="64"/>
                    <a:pt x="80" y="62"/>
                    <a:pt x="83" y="60"/>
                  </a:cubicBezTo>
                  <a:cubicBezTo>
                    <a:pt x="84" y="60"/>
                    <a:pt x="84" y="60"/>
                    <a:pt x="85" y="59"/>
                  </a:cubicBezTo>
                  <a:cubicBezTo>
                    <a:pt x="88" y="57"/>
                    <a:pt x="92" y="55"/>
                    <a:pt x="95" y="53"/>
                  </a:cubicBezTo>
                  <a:cubicBezTo>
                    <a:pt x="99" y="51"/>
                    <a:pt x="102" y="49"/>
                    <a:pt x="106" y="47"/>
                  </a:cubicBezTo>
                  <a:cubicBezTo>
                    <a:pt x="107" y="46"/>
                    <a:pt x="108" y="45"/>
                    <a:pt x="110" y="45"/>
                  </a:cubicBezTo>
                  <a:cubicBezTo>
                    <a:pt x="112" y="43"/>
                    <a:pt x="114" y="42"/>
                    <a:pt x="116" y="41"/>
                  </a:cubicBezTo>
                  <a:cubicBezTo>
                    <a:pt x="120" y="39"/>
                    <a:pt x="123" y="37"/>
                    <a:pt x="127" y="35"/>
                  </a:cubicBezTo>
                  <a:cubicBezTo>
                    <a:pt x="130" y="34"/>
                    <a:pt x="133" y="32"/>
                    <a:pt x="135" y="31"/>
                  </a:cubicBezTo>
                  <a:cubicBezTo>
                    <a:pt x="136" y="31"/>
                    <a:pt x="136" y="30"/>
                    <a:pt x="137" y="30"/>
                  </a:cubicBezTo>
                  <a:cubicBezTo>
                    <a:pt x="140" y="28"/>
                    <a:pt x="144" y="27"/>
                    <a:pt x="147" y="25"/>
                  </a:cubicBezTo>
                  <a:cubicBezTo>
                    <a:pt x="149" y="24"/>
                    <a:pt x="151" y="23"/>
                    <a:pt x="153" y="22"/>
                  </a:cubicBezTo>
                  <a:cubicBezTo>
                    <a:pt x="155" y="21"/>
                    <a:pt x="156" y="21"/>
                    <a:pt x="157" y="20"/>
                  </a:cubicBezTo>
                  <a:cubicBezTo>
                    <a:pt x="159" y="20"/>
                    <a:pt x="160" y="19"/>
                    <a:pt x="161" y="18"/>
                  </a:cubicBezTo>
                  <a:cubicBezTo>
                    <a:pt x="163" y="17"/>
                    <a:pt x="165" y="16"/>
                    <a:pt x="168" y="15"/>
                  </a:cubicBezTo>
                  <a:cubicBezTo>
                    <a:pt x="171" y="14"/>
                    <a:pt x="174" y="12"/>
                    <a:pt x="178" y="11"/>
                  </a:cubicBezTo>
                  <a:cubicBezTo>
                    <a:pt x="178" y="11"/>
                    <a:pt x="179" y="10"/>
                    <a:pt x="179" y="10"/>
                  </a:cubicBezTo>
                  <a:cubicBezTo>
                    <a:pt x="179" y="10"/>
                    <a:pt x="178" y="9"/>
                    <a:pt x="178" y="9"/>
                  </a:cubicBezTo>
                  <a:cubicBezTo>
                    <a:pt x="176" y="7"/>
                    <a:pt x="177" y="8"/>
                    <a:pt x="173" y="5"/>
                  </a:cubicBezTo>
                  <a:cubicBezTo>
                    <a:pt x="172" y="5"/>
                    <a:pt x="171" y="4"/>
                    <a:pt x="170" y="4"/>
                  </a:cubicBezTo>
                  <a:cubicBezTo>
                    <a:pt x="169" y="3"/>
                    <a:pt x="167" y="2"/>
                    <a:pt x="165" y="1"/>
                  </a:cubicBezTo>
                  <a:cubicBezTo>
                    <a:pt x="164" y="1"/>
                    <a:pt x="163" y="1"/>
                    <a:pt x="162" y="0"/>
                  </a:cubicBezTo>
                  <a:cubicBezTo>
                    <a:pt x="162" y="0"/>
                    <a:pt x="161" y="0"/>
                    <a:pt x="161" y="0"/>
                  </a:cubicBezTo>
                  <a:cubicBezTo>
                    <a:pt x="158" y="1"/>
                    <a:pt x="155" y="2"/>
                    <a:pt x="152" y="3"/>
                  </a:cubicBezTo>
                  <a:cubicBezTo>
                    <a:pt x="150" y="4"/>
                    <a:pt x="148" y="5"/>
                    <a:pt x="146" y="6"/>
                  </a:cubicBezTo>
                  <a:cubicBezTo>
                    <a:pt x="145" y="7"/>
                    <a:pt x="143" y="8"/>
                    <a:pt x="142" y="8"/>
                  </a:cubicBezTo>
                  <a:cubicBezTo>
                    <a:pt x="142" y="8"/>
                    <a:pt x="141" y="9"/>
                    <a:pt x="141" y="9"/>
                  </a:cubicBezTo>
                  <a:cubicBezTo>
                    <a:pt x="138" y="10"/>
                    <a:pt x="135" y="12"/>
                    <a:pt x="132" y="13"/>
                  </a:cubicBezTo>
                  <a:cubicBezTo>
                    <a:pt x="128" y="15"/>
                    <a:pt x="125" y="17"/>
                    <a:pt x="122" y="18"/>
                  </a:cubicBezTo>
                  <a:cubicBezTo>
                    <a:pt x="119" y="20"/>
                    <a:pt x="117" y="21"/>
                    <a:pt x="115" y="22"/>
                  </a:cubicBezTo>
                  <a:cubicBezTo>
                    <a:pt x="114" y="23"/>
                    <a:pt x="113" y="23"/>
                    <a:pt x="111" y="24"/>
                  </a:cubicBezTo>
                  <a:cubicBezTo>
                    <a:pt x="108" y="26"/>
                    <a:pt x="104" y="28"/>
                    <a:pt x="101" y="30"/>
                  </a:cubicBezTo>
                  <a:cubicBezTo>
                    <a:pt x="97" y="32"/>
                    <a:pt x="94" y="34"/>
                    <a:pt x="90" y="36"/>
                  </a:cubicBezTo>
                  <a:cubicBezTo>
                    <a:pt x="90" y="36"/>
                    <a:pt x="89" y="36"/>
                    <a:pt x="89" y="37"/>
                  </a:cubicBezTo>
                  <a:cubicBezTo>
                    <a:pt x="86" y="39"/>
                    <a:pt x="83" y="40"/>
                    <a:pt x="80" y="42"/>
                  </a:cubicBezTo>
                  <a:cubicBezTo>
                    <a:pt x="76" y="44"/>
                    <a:pt x="73" y="47"/>
                    <a:pt x="69" y="49"/>
                  </a:cubicBezTo>
                  <a:cubicBezTo>
                    <a:pt x="67" y="51"/>
                    <a:pt x="64" y="52"/>
                    <a:pt x="62" y="54"/>
                  </a:cubicBezTo>
                  <a:cubicBezTo>
                    <a:pt x="61" y="55"/>
                    <a:pt x="60" y="55"/>
                    <a:pt x="59" y="56"/>
                  </a:cubicBezTo>
                  <a:cubicBezTo>
                    <a:pt x="55" y="59"/>
                    <a:pt x="51" y="61"/>
                    <a:pt x="48" y="64"/>
                  </a:cubicBezTo>
                  <a:cubicBezTo>
                    <a:pt x="44" y="67"/>
                    <a:pt x="40" y="69"/>
                    <a:pt x="37" y="72"/>
                  </a:cubicBezTo>
                  <a:cubicBezTo>
                    <a:pt x="37" y="72"/>
                    <a:pt x="37" y="72"/>
                    <a:pt x="36" y="72"/>
                  </a:cubicBezTo>
                  <a:cubicBezTo>
                    <a:pt x="36" y="73"/>
                    <a:pt x="35" y="73"/>
                    <a:pt x="35" y="74"/>
                  </a:cubicBezTo>
                  <a:cubicBezTo>
                    <a:pt x="32" y="76"/>
                    <a:pt x="28" y="79"/>
                    <a:pt x="25" y="82"/>
                  </a:cubicBezTo>
                  <a:cubicBezTo>
                    <a:pt x="22" y="85"/>
                    <a:pt x="18" y="88"/>
                    <a:pt x="14" y="92"/>
                  </a:cubicBezTo>
                  <a:cubicBezTo>
                    <a:pt x="11" y="94"/>
                    <a:pt x="9" y="97"/>
                    <a:pt x="6" y="99"/>
                  </a:cubicBezTo>
                  <a:cubicBezTo>
                    <a:pt x="5" y="101"/>
                    <a:pt x="3" y="102"/>
                    <a:pt x="2" y="103"/>
                  </a:cubicBezTo>
                  <a:cubicBezTo>
                    <a:pt x="2" y="104"/>
                    <a:pt x="1" y="105"/>
                    <a:pt x="0" y="105"/>
                  </a:cubicBezTo>
                  <a:cubicBezTo>
                    <a:pt x="1" y="105"/>
                    <a:pt x="1" y="105"/>
                    <a:pt x="2" y="105"/>
                  </a:cubicBezTo>
                  <a:cubicBezTo>
                    <a:pt x="3" y="106"/>
                    <a:pt x="4" y="106"/>
                    <a:pt x="5" y="106"/>
                  </a:cubicBezTo>
                  <a:cubicBezTo>
                    <a:pt x="6" y="106"/>
                    <a:pt x="7" y="106"/>
                    <a:pt x="8" y="106"/>
                  </a:cubicBezTo>
                  <a:cubicBezTo>
                    <a:pt x="9" y="106"/>
                    <a:pt x="10" y="105"/>
                    <a:pt x="11" y="105"/>
                  </a:cubicBezTo>
                  <a:cubicBezTo>
                    <a:pt x="14" y="105"/>
                    <a:pt x="17" y="104"/>
                    <a:pt x="20" y="103"/>
                  </a:cubicBezTo>
                  <a:cubicBezTo>
                    <a:pt x="21" y="103"/>
                    <a:pt x="21" y="103"/>
                    <a:pt x="22" y="103"/>
                  </a:cubicBezTo>
                  <a:cubicBezTo>
                    <a:pt x="24" y="102"/>
                    <a:pt x="26" y="102"/>
                    <a:pt x="28" y="102"/>
                  </a:cubicBezTo>
                  <a:cubicBezTo>
                    <a:pt x="28" y="102"/>
                    <a:pt x="28" y="102"/>
                    <a:pt x="28" y="102"/>
                  </a:cubicBezTo>
                  <a:cubicBezTo>
                    <a:pt x="29" y="101"/>
                    <a:pt x="29" y="101"/>
                    <a:pt x="30" y="100"/>
                  </a:cubicBezTo>
                  <a:cubicBezTo>
                    <a:pt x="34" y="97"/>
                    <a:pt x="38" y="94"/>
                    <a:pt x="41" y="90"/>
                  </a:cubicBezTo>
                  <a:cubicBezTo>
                    <a:pt x="43" y="89"/>
                    <a:pt x="45" y="87"/>
                    <a:pt x="47" y="86"/>
                  </a:cubicBezTo>
                  <a:cubicBezTo>
                    <a:pt x="49" y="84"/>
                    <a:pt x="51" y="83"/>
                    <a:pt x="53" y="82"/>
                  </a:cubicBezTo>
                  <a:cubicBezTo>
                    <a:pt x="54" y="81"/>
                    <a:pt x="55" y="80"/>
                    <a:pt x="56" y="79"/>
                  </a:cubicBezTo>
                  <a:cubicBezTo>
                    <a:pt x="59" y="77"/>
                    <a:pt x="61" y="75"/>
                    <a:pt x="63" y="74"/>
                  </a:cubicBezTo>
                  <a:cubicBezTo>
                    <a:pt x="67" y="71"/>
                    <a:pt x="71" y="69"/>
                    <a:pt x="74" y="66"/>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3" name="Freeform 10"/>
            <p:cNvSpPr>
              <a:spLocks/>
            </p:cNvSpPr>
            <p:nvPr/>
          </p:nvSpPr>
          <p:spPr bwMode="auto">
            <a:xfrm>
              <a:off x="438150" y="1652588"/>
              <a:ext cx="257175" cy="38100"/>
            </a:xfrm>
            <a:custGeom>
              <a:avLst/>
              <a:gdLst>
                <a:gd name="T0" fmla="*/ 88 w 101"/>
                <a:gd name="T1" fmla="*/ 2 h 15"/>
                <a:gd name="T2" fmla="*/ 86 w 101"/>
                <a:gd name="T3" fmla="*/ 2 h 15"/>
                <a:gd name="T4" fmla="*/ 77 w 101"/>
                <a:gd name="T5" fmla="*/ 1 h 15"/>
                <a:gd name="T6" fmla="*/ 68 w 101"/>
                <a:gd name="T7" fmla="*/ 1 h 15"/>
                <a:gd name="T8" fmla="*/ 66 w 101"/>
                <a:gd name="T9" fmla="*/ 1 h 15"/>
                <a:gd name="T10" fmla="*/ 59 w 101"/>
                <a:gd name="T11" fmla="*/ 1 h 15"/>
                <a:gd name="T12" fmla="*/ 50 w 101"/>
                <a:gd name="T13" fmla="*/ 1 h 15"/>
                <a:gd name="T14" fmla="*/ 43 w 101"/>
                <a:gd name="T15" fmla="*/ 1 h 15"/>
                <a:gd name="T16" fmla="*/ 41 w 101"/>
                <a:gd name="T17" fmla="*/ 1 h 15"/>
                <a:gd name="T18" fmla="*/ 32 w 101"/>
                <a:gd name="T19" fmla="*/ 0 h 15"/>
                <a:gd name="T20" fmla="*/ 31 w 101"/>
                <a:gd name="T21" fmla="*/ 0 h 15"/>
                <a:gd name="T22" fmla="*/ 23 w 101"/>
                <a:gd name="T23" fmla="*/ 0 h 15"/>
                <a:gd name="T24" fmla="*/ 21 w 101"/>
                <a:gd name="T25" fmla="*/ 0 h 15"/>
                <a:gd name="T26" fmla="*/ 14 w 101"/>
                <a:gd name="T27" fmla="*/ 0 h 15"/>
                <a:gd name="T28" fmla="*/ 5 w 101"/>
                <a:gd name="T29" fmla="*/ 0 h 15"/>
                <a:gd name="T30" fmla="*/ 3 w 101"/>
                <a:gd name="T31" fmla="*/ 0 h 15"/>
                <a:gd name="T32" fmla="*/ 0 w 101"/>
                <a:gd name="T33" fmla="*/ 12 h 15"/>
                <a:gd name="T34" fmla="*/ 3 w 101"/>
                <a:gd name="T35" fmla="*/ 12 h 15"/>
                <a:gd name="T36" fmla="*/ 12 w 101"/>
                <a:gd name="T37" fmla="*/ 12 h 15"/>
                <a:gd name="T38" fmla="*/ 18 w 101"/>
                <a:gd name="T39" fmla="*/ 12 h 15"/>
                <a:gd name="T40" fmla="*/ 21 w 101"/>
                <a:gd name="T41" fmla="*/ 12 h 15"/>
                <a:gd name="T42" fmla="*/ 30 w 101"/>
                <a:gd name="T43" fmla="*/ 12 h 15"/>
                <a:gd name="T44" fmla="*/ 31 w 101"/>
                <a:gd name="T45" fmla="*/ 13 h 15"/>
                <a:gd name="T46" fmla="*/ 38 w 101"/>
                <a:gd name="T47" fmla="*/ 13 h 15"/>
                <a:gd name="T48" fmla="*/ 41 w 101"/>
                <a:gd name="T49" fmla="*/ 13 h 15"/>
                <a:gd name="T50" fmla="*/ 47 w 101"/>
                <a:gd name="T51" fmla="*/ 13 h 15"/>
                <a:gd name="T52" fmla="*/ 56 w 101"/>
                <a:gd name="T53" fmla="*/ 13 h 15"/>
                <a:gd name="T54" fmla="*/ 63 w 101"/>
                <a:gd name="T55" fmla="*/ 13 h 15"/>
                <a:gd name="T56" fmla="*/ 65 w 101"/>
                <a:gd name="T57" fmla="*/ 14 h 15"/>
                <a:gd name="T58" fmla="*/ 74 w 101"/>
                <a:gd name="T59" fmla="*/ 14 h 15"/>
                <a:gd name="T60" fmla="*/ 83 w 101"/>
                <a:gd name="T61" fmla="*/ 14 h 15"/>
                <a:gd name="T62" fmla="*/ 86 w 101"/>
                <a:gd name="T63" fmla="*/ 14 h 15"/>
                <a:gd name="T64" fmla="*/ 92 w 101"/>
                <a:gd name="T65" fmla="*/ 14 h 15"/>
                <a:gd name="T66" fmla="*/ 100 w 101"/>
                <a:gd name="T67" fmla="*/ 15 h 15"/>
                <a:gd name="T68" fmla="*/ 101 w 101"/>
                <a:gd name="T69" fmla="*/ 2 h 15"/>
                <a:gd name="T70" fmla="*/ 95 w 101"/>
                <a:gd name="T71" fmla="*/ 2 h 15"/>
                <a:gd name="T72" fmla="*/ 88 w 101"/>
                <a:gd name="T7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 h="15">
                  <a:moveTo>
                    <a:pt x="88" y="2"/>
                  </a:moveTo>
                  <a:cubicBezTo>
                    <a:pt x="88" y="2"/>
                    <a:pt x="87" y="2"/>
                    <a:pt x="86" y="2"/>
                  </a:cubicBezTo>
                  <a:cubicBezTo>
                    <a:pt x="83" y="2"/>
                    <a:pt x="80" y="2"/>
                    <a:pt x="77" y="1"/>
                  </a:cubicBezTo>
                  <a:cubicBezTo>
                    <a:pt x="74" y="1"/>
                    <a:pt x="71" y="1"/>
                    <a:pt x="68" y="1"/>
                  </a:cubicBezTo>
                  <a:cubicBezTo>
                    <a:pt x="68" y="1"/>
                    <a:pt x="67" y="1"/>
                    <a:pt x="66" y="1"/>
                  </a:cubicBezTo>
                  <a:cubicBezTo>
                    <a:pt x="64" y="1"/>
                    <a:pt x="62" y="1"/>
                    <a:pt x="59" y="1"/>
                  </a:cubicBezTo>
                  <a:cubicBezTo>
                    <a:pt x="56" y="1"/>
                    <a:pt x="53" y="1"/>
                    <a:pt x="50" y="1"/>
                  </a:cubicBezTo>
                  <a:cubicBezTo>
                    <a:pt x="48" y="1"/>
                    <a:pt x="46" y="1"/>
                    <a:pt x="43" y="1"/>
                  </a:cubicBezTo>
                  <a:cubicBezTo>
                    <a:pt x="43" y="1"/>
                    <a:pt x="42" y="1"/>
                    <a:pt x="41" y="1"/>
                  </a:cubicBezTo>
                  <a:cubicBezTo>
                    <a:pt x="38" y="0"/>
                    <a:pt x="35" y="0"/>
                    <a:pt x="32" y="0"/>
                  </a:cubicBezTo>
                  <a:cubicBezTo>
                    <a:pt x="32" y="0"/>
                    <a:pt x="31" y="0"/>
                    <a:pt x="31" y="0"/>
                  </a:cubicBezTo>
                  <a:cubicBezTo>
                    <a:pt x="28" y="0"/>
                    <a:pt x="26" y="0"/>
                    <a:pt x="23" y="0"/>
                  </a:cubicBezTo>
                  <a:cubicBezTo>
                    <a:pt x="23" y="0"/>
                    <a:pt x="22" y="0"/>
                    <a:pt x="21" y="0"/>
                  </a:cubicBezTo>
                  <a:cubicBezTo>
                    <a:pt x="19" y="0"/>
                    <a:pt x="17" y="0"/>
                    <a:pt x="14" y="0"/>
                  </a:cubicBezTo>
                  <a:cubicBezTo>
                    <a:pt x="11" y="0"/>
                    <a:pt x="8" y="0"/>
                    <a:pt x="5" y="0"/>
                  </a:cubicBezTo>
                  <a:cubicBezTo>
                    <a:pt x="5" y="0"/>
                    <a:pt x="4" y="0"/>
                    <a:pt x="3" y="0"/>
                  </a:cubicBezTo>
                  <a:cubicBezTo>
                    <a:pt x="2" y="4"/>
                    <a:pt x="1" y="8"/>
                    <a:pt x="0" y="12"/>
                  </a:cubicBezTo>
                  <a:cubicBezTo>
                    <a:pt x="1" y="12"/>
                    <a:pt x="2" y="12"/>
                    <a:pt x="3" y="12"/>
                  </a:cubicBezTo>
                  <a:cubicBezTo>
                    <a:pt x="6" y="12"/>
                    <a:pt x="9" y="12"/>
                    <a:pt x="12" y="12"/>
                  </a:cubicBezTo>
                  <a:cubicBezTo>
                    <a:pt x="14" y="12"/>
                    <a:pt x="16" y="12"/>
                    <a:pt x="18" y="12"/>
                  </a:cubicBezTo>
                  <a:cubicBezTo>
                    <a:pt x="19" y="12"/>
                    <a:pt x="20" y="12"/>
                    <a:pt x="21" y="12"/>
                  </a:cubicBezTo>
                  <a:cubicBezTo>
                    <a:pt x="24" y="12"/>
                    <a:pt x="26" y="12"/>
                    <a:pt x="30" y="12"/>
                  </a:cubicBezTo>
                  <a:cubicBezTo>
                    <a:pt x="30" y="12"/>
                    <a:pt x="30" y="12"/>
                    <a:pt x="31" y="13"/>
                  </a:cubicBezTo>
                  <a:cubicBezTo>
                    <a:pt x="33" y="13"/>
                    <a:pt x="36" y="13"/>
                    <a:pt x="38" y="13"/>
                  </a:cubicBezTo>
                  <a:cubicBezTo>
                    <a:pt x="39" y="13"/>
                    <a:pt x="40" y="13"/>
                    <a:pt x="41" y="13"/>
                  </a:cubicBezTo>
                  <a:cubicBezTo>
                    <a:pt x="43" y="13"/>
                    <a:pt x="45" y="13"/>
                    <a:pt x="47" y="13"/>
                  </a:cubicBezTo>
                  <a:cubicBezTo>
                    <a:pt x="50" y="13"/>
                    <a:pt x="53" y="13"/>
                    <a:pt x="56" y="13"/>
                  </a:cubicBezTo>
                  <a:cubicBezTo>
                    <a:pt x="59" y="13"/>
                    <a:pt x="61" y="13"/>
                    <a:pt x="63" y="13"/>
                  </a:cubicBezTo>
                  <a:cubicBezTo>
                    <a:pt x="64" y="13"/>
                    <a:pt x="65" y="13"/>
                    <a:pt x="65" y="14"/>
                  </a:cubicBezTo>
                  <a:cubicBezTo>
                    <a:pt x="68" y="14"/>
                    <a:pt x="71" y="14"/>
                    <a:pt x="74" y="14"/>
                  </a:cubicBezTo>
                  <a:cubicBezTo>
                    <a:pt x="77" y="14"/>
                    <a:pt x="80" y="14"/>
                    <a:pt x="83" y="14"/>
                  </a:cubicBezTo>
                  <a:cubicBezTo>
                    <a:pt x="84" y="14"/>
                    <a:pt x="85" y="14"/>
                    <a:pt x="86" y="14"/>
                  </a:cubicBezTo>
                  <a:cubicBezTo>
                    <a:pt x="88" y="14"/>
                    <a:pt x="90" y="14"/>
                    <a:pt x="92" y="14"/>
                  </a:cubicBezTo>
                  <a:cubicBezTo>
                    <a:pt x="95" y="14"/>
                    <a:pt x="98" y="15"/>
                    <a:pt x="100" y="15"/>
                  </a:cubicBezTo>
                  <a:cubicBezTo>
                    <a:pt x="100" y="10"/>
                    <a:pt x="101" y="6"/>
                    <a:pt x="101" y="2"/>
                  </a:cubicBezTo>
                  <a:cubicBezTo>
                    <a:pt x="99" y="2"/>
                    <a:pt x="97" y="2"/>
                    <a:pt x="95" y="2"/>
                  </a:cubicBezTo>
                  <a:cubicBezTo>
                    <a:pt x="93" y="2"/>
                    <a:pt x="91" y="2"/>
                    <a:pt x="88" y="2"/>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4" name="Freeform 11"/>
            <p:cNvSpPr>
              <a:spLocks/>
            </p:cNvSpPr>
            <p:nvPr/>
          </p:nvSpPr>
          <p:spPr bwMode="auto">
            <a:xfrm>
              <a:off x="809625" y="1663700"/>
              <a:ext cx="280988" cy="50800"/>
            </a:xfrm>
            <a:custGeom>
              <a:avLst/>
              <a:gdLst>
                <a:gd name="T0" fmla="*/ 101 w 111"/>
                <a:gd name="T1" fmla="*/ 6 h 20"/>
                <a:gd name="T2" fmla="*/ 99 w 111"/>
                <a:gd name="T3" fmla="*/ 6 h 20"/>
                <a:gd name="T4" fmla="*/ 92 w 111"/>
                <a:gd name="T5" fmla="*/ 6 h 20"/>
                <a:gd name="T6" fmla="*/ 83 w 111"/>
                <a:gd name="T7" fmla="*/ 5 h 20"/>
                <a:gd name="T8" fmla="*/ 77 w 111"/>
                <a:gd name="T9" fmla="*/ 5 h 20"/>
                <a:gd name="T10" fmla="*/ 74 w 111"/>
                <a:gd name="T11" fmla="*/ 5 h 20"/>
                <a:gd name="T12" fmla="*/ 65 w 111"/>
                <a:gd name="T13" fmla="*/ 4 h 20"/>
                <a:gd name="T14" fmla="*/ 56 w 111"/>
                <a:gd name="T15" fmla="*/ 4 h 20"/>
                <a:gd name="T16" fmla="*/ 54 w 111"/>
                <a:gd name="T17" fmla="*/ 3 h 20"/>
                <a:gd name="T18" fmla="*/ 47 w 111"/>
                <a:gd name="T19" fmla="*/ 3 h 20"/>
                <a:gd name="T20" fmla="*/ 39 w 111"/>
                <a:gd name="T21" fmla="*/ 2 h 20"/>
                <a:gd name="T22" fmla="*/ 32 w 111"/>
                <a:gd name="T23" fmla="*/ 2 h 20"/>
                <a:gd name="T24" fmla="*/ 30 w 111"/>
                <a:gd name="T25" fmla="*/ 2 h 20"/>
                <a:gd name="T26" fmla="*/ 21 w 111"/>
                <a:gd name="T27" fmla="*/ 1 h 20"/>
                <a:gd name="T28" fmla="*/ 12 w 111"/>
                <a:gd name="T29" fmla="*/ 1 h 20"/>
                <a:gd name="T30" fmla="*/ 10 w 111"/>
                <a:gd name="T31" fmla="*/ 0 h 20"/>
                <a:gd name="T32" fmla="*/ 3 w 111"/>
                <a:gd name="T33" fmla="*/ 0 h 20"/>
                <a:gd name="T34" fmla="*/ 3 w 111"/>
                <a:gd name="T35" fmla="*/ 0 h 20"/>
                <a:gd name="T36" fmla="*/ 1 w 111"/>
                <a:gd name="T37" fmla="*/ 0 h 20"/>
                <a:gd name="T38" fmla="*/ 0 w 111"/>
                <a:gd name="T39" fmla="*/ 13 h 20"/>
                <a:gd name="T40" fmla="*/ 0 w 111"/>
                <a:gd name="T41" fmla="*/ 13 h 20"/>
                <a:gd name="T42" fmla="*/ 2 w 111"/>
                <a:gd name="T43" fmla="*/ 13 h 20"/>
                <a:gd name="T44" fmla="*/ 7 w 111"/>
                <a:gd name="T45" fmla="*/ 13 h 20"/>
                <a:gd name="T46" fmla="*/ 9 w 111"/>
                <a:gd name="T47" fmla="*/ 13 h 20"/>
                <a:gd name="T48" fmla="*/ 18 w 111"/>
                <a:gd name="T49" fmla="*/ 14 h 20"/>
                <a:gd name="T50" fmla="*/ 27 w 111"/>
                <a:gd name="T51" fmla="*/ 14 h 20"/>
                <a:gd name="T52" fmla="*/ 29 w 111"/>
                <a:gd name="T53" fmla="*/ 15 h 20"/>
                <a:gd name="T54" fmla="*/ 36 w 111"/>
                <a:gd name="T55" fmla="*/ 15 h 20"/>
                <a:gd name="T56" fmla="*/ 44 w 111"/>
                <a:gd name="T57" fmla="*/ 16 h 20"/>
                <a:gd name="T58" fmla="*/ 51 w 111"/>
                <a:gd name="T59" fmla="*/ 16 h 20"/>
                <a:gd name="T60" fmla="*/ 53 w 111"/>
                <a:gd name="T61" fmla="*/ 16 h 20"/>
                <a:gd name="T62" fmla="*/ 62 w 111"/>
                <a:gd name="T63" fmla="*/ 17 h 20"/>
                <a:gd name="T64" fmla="*/ 71 w 111"/>
                <a:gd name="T65" fmla="*/ 17 h 20"/>
                <a:gd name="T66" fmla="*/ 74 w 111"/>
                <a:gd name="T67" fmla="*/ 18 h 20"/>
                <a:gd name="T68" fmla="*/ 80 w 111"/>
                <a:gd name="T69" fmla="*/ 18 h 20"/>
                <a:gd name="T70" fmla="*/ 89 w 111"/>
                <a:gd name="T71" fmla="*/ 19 h 20"/>
                <a:gd name="T72" fmla="*/ 96 w 111"/>
                <a:gd name="T73" fmla="*/ 19 h 20"/>
                <a:gd name="T74" fmla="*/ 98 w 111"/>
                <a:gd name="T75" fmla="*/ 19 h 20"/>
                <a:gd name="T76" fmla="*/ 107 w 111"/>
                <a:gd name="T77" fmla="*/ 20 h 20"/>
                <a:gd name="T78" fmla="*/ 111 w 111"/>
                <a:gd name="T79" fmla="*/ 20 h 20"/>
                <a:gd name="T80" fmla="*/ 111 w 111"/>
                <a:gd name="T81" fmla="*/ 7 h 20"/>
                <a:gd name="T82" fmla="*/ 110 w 111"/>
                <a:gd name="T83" fmla="*/ 7 h 20"/>
                <a:gd name="T84" fmla="*/ 101 w 111"/>
                <a:gd name="T8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 h="20">
                  <a:moveTo>
                    <a:pt x="101" y="6"/>
                  </a:moveTo>
                  <a:cubicBezTo>
                    <a:pt x="100" y="6"/>
                    <a:pt x="100" y="6"/>
                    <a:pt x="99" y="6"/>
                  </a:cubicBezTo>
                  <a:cubicBezTo>
                    <a:pt x="97" y="6"/>
                    <a:pt x="94" y="6"/>
                    <a:pt x="92" y="6"/>
                  </a:cubicBezTo>
                  <a:cubicBezTo>
                    <a:pt x="89" y="6"/>
                    <a:pt x="86" y="5"/>
                    <a:pt x="83" y="5"/>
                  </a:cubicBezTo>
                  <a:cubicBezTo>
                    <a:pt x="81" y="5"/>
                    <a:pt x="79" y="5"/>
                    <a:pt x="77" y="5"/>
                  </a:cubicBezTo>
                  <a:cubicBezTo>
                    <a:pt x="76" y="5"/>
                    <a:pt x="75" y="5"/>
                    <a:pt x="74" y="5"/>
                  </a:cubicBezTo>
                  <a:cubicBezTo>
                    <a:pt x="71" y="5"/>
                    <a:pt x="68" y="4"/>
                    <a:pt x="65" y="4"/>
                  </a:cubicBezTo>
                  <a:cubicBezTo>
                    <a:pt x="62" y="4"/>
                    <a:pt x="59" y="4"/>
                    <a:pt x="56" y="4"/>
                  </a:cubicBezTo>
                  <a:cubicBezTo>
                    <a:pt x="56" y="4"/>
                    <a:pt x="55" y="4"/>
                    <a:pt x="54" y="3"/>
                  </a:cubicBezTo>
                  <a:cubicBezTo>
                    <a:pt x="52" y="3"/>
                    <a:pt x="50" y="3"/>
                    <a:pt x="47" y="3"/>
                  </a:cubicBezTo>
                  <a:cubicBezTo>
                    <a:pt x="44" y="3"/>
                    <a:pt x="42" y="3"/>
                    <a:pt x="39" y="2"/>
                  </a:cubicBezTo>
                  <a:cubicBezTo>
                    <a:pt x="36" y="2"/>
                    <a:pt x="34" y="2"/>
                    <a:pt x="32" y="2"/>
                  </a:cubicBezTo>
                  <a:cubicBezTo>
                    <a:pt x="31" y="2"/>
                    <a:pt x="30" y="2"/>
                    <a:pt x="30" y="2"/>
                  </a:cubicBezTo>
                  <a:cubicBezTo>
                    <a:pt x="27" y="2"/>
                    <a:pt x="24" y="1"/>
                    <a:pt x="21" y="1"/>
                  </a:cubicBezTo>
                  <a:cubicBezTo>
                    <a:pt x="18" y="1"/>
                    <a:pt x="15" y="1"/>
                    <a:pt x="12" y="1"/>
                  </a:cubicBezTo>
                  <a:cubicBezTo>
                    <a:pt x="11" y="1"/>
                    <a:pt x="10" y="1"/>
                    <a:pt x="10" y="0"/>
                  </a:cubicBezTo>
                  <a:cubicBezTo>
                    <a:pt x="8" y="0"/>
                    <a:pt x="5" y="0"/>
                    <a:pt x="3" y="0"/>
                  </a:cubicBezTo>
                  <a:cubicBezTo>
                    <a:pt x="3" y="0"/>
                    <a:pt x="3" y="0"/>
                    <a:pt x="3" y="0"/>
                  </a:cubicBezTo>
                  <a:cubicBezTo>
                    <a:pt x="2" y="0"/>
                    <a:pt x="2" y="0"/>
                    <a:pt x="1" y="0"/>
                  </a:cubicBezTo>
                  <a:cubicBezTo>
                    <a:pt x="1" y="4"/>
                    <a:pt x="0" y="8"/>
                    <a:pt x="0" y="13"/>
                  </a:cubicBezTo>
                  <a:cubicBezTo>
                    <a:pt x="0" y="13"/>
                    <a:pt x="0" y="13"/>
                    <a:pt x="0" y="13"/>
                  </a:cubicBezTo>
                  <a:cubicBezTo>
                    <a:pt x="1" y="13"/>
                    <a:pt x="2" y="13"/>
                    <a:pt x="2" y="13"/>
                  </a:cubicBezTo>
                  <a:cubicBezTo>
                    <a:pt x="4" y="13"/>
                    <a:pt x="5" y="13"/>
                    <a:pt x="7" y="13"/>
                  </a:cubicBezTo>
                  <a:cubicBezTo>
                    <a:pt x="7" y="13"/>
                    <a:pt x="8" y="13"/>
                    <a:pt x="9" y="13"/>
                  </a:cubicBezTo>
                  <a:cubicBezTo>
                    <a:pt x="12" y="13"/>
                    <a:pt x="15" y="14"/>
                    <a:pt x="18" y="14"/>
                  </a:cubicBezTo>
                  <a:cubicBezTo>
                    <a:pt x="21" y="14"/>
                    <a:pt x="24" y="14"/>
                    <a:pt x="27" y="14"/>
                  </a:cubicBezTo>
                  <a:cubicBezTo>
                    <a:pt x="27" y="15"/>
                    <a:pt x="28" y="15"/>
                    <a:pt x="29" y="15"/>
                  </a:cubicBezTo>
                  <a:cubicBezTo>
                    <a:pt x="31" y="15"/>
                    <a:pt x="33" y="15"/>
                    <a:pt x="36" y="15"/>
                  </a:cubicBezTo>
                  <a:cubicBezTo>
                    <a:pt x="39" y="15"/>
                    <a:pt x="42" y="16"/>
                    <a:pt x="44" y="16"/>
                  </a:cubicBezTo>
                  <a:cubicBezTo>
                    <a:pt x="47" y="16"/>
                    <a:pt x="49" y="16"/>
                    <a:pt x="51" y="16"/>
                  </a:cubicBezTo>
                  <a:cubicBezTo>
                    <a:pt x="52" y="16"/>
                    <a:pt x="53" y="16"/>
                    <a:pt x="53" y="16"/>
                  </a:cubicBezTo>
                  <a:cubicBezTo>
                    <a:pt x="56" y="17"/>
                    <a:pt x="59" y="17"/>
                    <a:pt x="62" y="17"/>
                  </a:cubicBezTo>
                  <a:cubicBezTo>
                    <a:pt x="65" y="17"/>
                    <a:pt x="68" y="17"/>
                    <a:pt x="71" y="17"/>
                  </a:cubicBezTo>
                  <a:cubicBezTo>
                    <a:pt x="72" y="18"/>
                    <a:pt x="73" y="18"/>
                    <a:pt x="74" y="18"/>
                  </a:cubicBezTo>
                  <a:cubicBezTo>
                    <a:pt x="76" y="18"/>
                    <a:pt x="78" y="18"/>
                    <a:pt x="80" y="18"/>
                  </a:cubicBezTo>
                  <a:cubicBezTo>
                    <a:pt x="83" y="18"/>
                    <a:pt x="86" y="18"/>
                    <a:pt x="89" y="19"/>
                  </a:cubicBezTo>
                  <a:cubicBezTo>
                    <a:pt x="91" y="19"/>
                    <a:pt x="94" y="19"/>
                    <a:pt x="96" y="19"/>
                  </a:cubicBezTo>
                  <a:cubicBezTo>
                    <a:pt x="97" y="19"/>
                    <a:pt x="97" y="19"/>
                    <a:pt x="98" y="19"/>
                  </a:cubicBezTo>
                  <a:cubicBezTo>
                    <a:pt x="101" y="19"/>
                    <a:pt x="104" y="20"/>
                    <a:pt x="107" y="20"/>
                  </a:cubicBezTo>
                  <a:cubicBezTo>
                    <a:pt x="108" y="20"/>
                    <a:pt x="109" y="20"/>
                    <a:pt x="111" y="20"/>
                  </a:cubicBezTo>
                  <a:cubicBezTo>
                    <a:pt x="111" y="16"/>
                    <a:pt x="111" y="11"/>
                    <a:pt x="111" y="7"/>
                  </a:cubicBezTo>
                  <a:cubicBezTo>
                    <a:pt x="110" y="7"/>
                    <a:pt x="110" y="7"/>
                    <a:pt x="110" y="7"/>
                  </a:cubicBezTo>
                  <a:cubicBezTo>
                    <a:pt x="107" y="7"/>
                    <a:pt x="104" y="6"/>
                    <a:pt x="101" y="6"/>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5" name="Freeform 12"/>
            <p:cNvSpPr>
              <a:spLocks/>
            </p:cNvSpPr>
            <p:nvPr/>
          </p:nvSpPr>
          <p:spPr bwMode="auto">
            <a:xfrm>
              <a:off x="1827213" y="3049588"/>
              <a:ext cx="449263" cy="177800"/>
            </a:xfrm>
            <a:custGeom>
              <a:avLst/>
              <a:gdLst>
                <a:gd name="T0" fmla="*/ 5 w 177"/>
                <a:gd name="T1" fmla="*/ 70 h 70"/>
                <a:gd name="T2" fmla="*/ 7 w 177"/>
                <a:gd name="T3" fmla="*/ 69 h 70"/>
                <a:gd name="T4" fmla="*/ 8 w 177"/>
                <a:gd name="T5" fmla="*/ 69 h 70"/>
                <a:gd name="T6" fmla="*/ 18 w 177"/>
                <a:gd name="T7" fmla="*/ 66 h 70"/>
                <a:gd name="T8" fmla="*/ 28 w 177"/>
                <a:gd name="T9" fmla="*/ 63 h 70"/>
                <a:gd name="T10" fmla="*/ 31 w 177"/>
                <a:gd name="T11" fmla="*/ 61 h 70"/>
                <a:gd name="T12" fmla="*/ 37 w 177"/>
                <a:gd name="T13" fmla="*/ 59 h 70"/>
                <a:gd name="T14" fmla="*/ 47 w 177"/>
                <a:gd name="T15" fmla="*/ 56 h 70"/>
                <a:gd name="T16" fmla="*/ 56 w 177"/>
                <a:gd name="T17" fmla="*/ 53 h 70"/>
                <a:gd name="T18" fmla="*/ 57 w 177"/>
                <a:gd name="T19" fmla="*/ 53 h 70"/>
                <a:gd name="T20" fmla="*/ 67 w 177"/>
                <a:gd name="T21" fmla="*/ 50 h 70"/>
                <a:gd name="T22" fmla="*/ 76 w 177"/>
                <a:gd name="T23" fmla="*/ 47 h 70"/>
                <a:gd name="T24" fmla="*/ 80 w 177"/>
                <a:gd name="T25" fmla="*/ 46 h 70"/>
                <a:gd name="T26" fmla="*/ 86 w 177"/>
                <a:gd name="T27" fmla="*/ 44 h 70"/>
                <a:gd name="T28" fmla="*/ 96 w 177"/>
                <a:gd name="T29" fmla="*/ 41 h 70"/>
                <a:gd name="T30" fmla="*/ 105 w 177"/>
                <a:gd name="T31" fmla="*/ 38 h 70"/>
                <a:gd name="T32" fmla="*/ 106 w 177"/>
                <a:gd name="T33" fmla="*/ 38 h 70"/>
                <a:gd name="T34" fmla="*/ 116 w 177"/>
                <a:gd name="T35" fmla="*/ 35 h 70"/>
                <a:gd name="T36" fmla="*/ 125 w 177"/>
                <a:gd name="T37" fmla="*/ 32 h 70"/>
                <a:gd name="T38" fmla="*/ 129 w 177"/>
                <a:gd name="T39" fmla="*/ 30 h 70"/>
                <a:gd name="T40" fmla="*/ 130 w 177"/>
                <a:gd name="T41" fmla="*/ 30 h 70"/>
                <a:gd name="T42" fmla="*/ 135 w 177"/>
                <a:gd name="T43" fmla="*/ 29 h 70"/>
                <a:gd name="T44" fmla="*/ 145 w 177"/>
                <a:gd name="T45" fmla="*/ 25 h 70"/>
                <a:gd name="T46" fmla="*/ 154 w 177"/>
                <a:gd name="T47" fmla="*/ 23 h 70"/>
                <a:gd name="T48" fmla="*/ 155 w 177"/>
                <a:gd name="T49" fmla="*/ 22 h 70"/>
                <a:gd name="T50" fmla="*/ 164 w 177"/>
                <a:gd name="T51" fmla="*/ 19 h 70"/>
                <a:gd name="T52" fmla="*/ 174 w 177"/>
                <a:gd name="T53" fmla="*/ 16 h 70"/>
                <a:gd name="T54" fmla="*/ 177 w 177"/>
                <a:gd name="T55" fmla="*/ 15 h 70"/>
                <a:gd name="T56" fmla="*/ 175 w 177"/>
                <a:gd name="T57" fmla="*/ 11 h 70"/>
                <a:gd name="T58" fmla="*/ 170 w 177"/>
                <a:gd name="T59" fmla="*/ 0 h 70"/>
                <a:gd name="T60" fmla="*/ 169 w 177"/>
                <a:gd name="T61" fmla="*/ 0 h 70"/>
                <a:gd name="T62" fmla="*/ 159 w 177"/>
                <a:gd name="T63" fmla="*/ 3 h 70"/>
                <a:gd name="T64" fmla="*/ 158 w 177"/>
                <a:gd name="T65" fmla="*/ 3 h 70"/>
                <a:gd name="T66" fmla="*/ 149 w 177"/>
                <a:gd name="T67" fmla="*/ 6 h 70"/>
                <a:gd name="T68" fmla="*/ 140 w 177"/>
                <a:gd name="T69" fmla="*/ 9 h 70"/>
                <a:gd name="T70" fmla="*/ 134 w 177"/>
                <a:gd name="T71" fmla="*/ 11 h 70"/>
                <a:gd name="T72" fmla="*/ 130 w 177"/>
                <a:gd name="T73" fmla="*/ 12 h 70"/>
                <a:gd name="T74" fmla="*/ 125 w 177"/>
                <a:gd name="T75" fmla="*/ 14 h 70"/>
                <a:gd name="T76" fmla="*/ 120 w 177"/>
                <a:gd name="T77" fmla="*/ 15 h 70"/>
                <a:gd name="T78" fmla="*/ 110 w 177"/>
                <a:gd name="T79" fmla="*/ 18 h 70"/>
                <a:gd name="T80" fmla="*/ 109 w 177"/>
                <a:gd name="T81" fmla="*/ 19 h 70"/>
                <a:gd name="T82" fmla="*/ 101 w 177"/>
                <a:gd name="T83" fmla="*/ 21 h 70"/>
                <a:gd name="T84" fmla="*/ 91 w 177"/>
                <a:gd name="T85" fmla="*/ 24 h 70"/>
                <a:gd name="T86" fmla="*/ 85 w 177"/>
                <a:gd name="T87" fmla="*/ 26 h 70"/>
                <a:gd name="T88" fmla="*/ 81 w 177"/>
                <a:gd name="T89" fmla="*/ 28 h 70"/>
                <a:gd name="T90" fmla="*/ 71 w 177"/>
                <a:gd name="T91" fmla="*/ 31 h 70"/>
                <a:gd name="T92" fmla="*/ 62 w 177"/>
                <a:gd name="T93" fmla="*/ 34 h 70"/>
                <a:gd name="T94" fmla="*/ 60 w 177"/>
                <a:gd name="T95" fmla="*/ 34 h 70"/>
                <a:gd name="T96" fmla="*/ 52 w 177"/>
                <a:gd name="T97" fmla="*/ 37 h 70"/>
                <a:gd name="T98" fmla="*/ 42 w 177"/>
                <a:gd name="T99" fmla="*/ 40 h 70"/>
                <a:gd name="T100" fmla="*/ 36 w 177"/>
                <a:gd name="T101" fmla="*/ 42 h 70"/>
                <a:gd name="T102" fmla="*/ 32 w 177"/>
                <a:gd name="T103" fmla="*/ 43 h 70"/>
                <a:gd name="T104" fmla="*/ 22 w 177"/>
                <a:gd name="T105" fmla="*/ 46 h 70"/>
                <a:gd name="T106" fmla="*/ 13 w 177"/>
                <a:gd name="T107" fmla="*/ 50 h 70"/>
                <a:gd name="T108" fmla="*/ 11 w 177"/>
                <a:gd name="T109" fmla="*/ 50 h 70"/>
                <a:gd name="T110" fmla="*/ 3 w 177"/>
                <a:gd name="T111" fmla="*/ 53 h 70"/>
                <a:gd name="T112" fmla="*/ 0 w 177"/>
                <a:gd name="T113" fmla="*/ 54 h 70"/>
                <a:gd name="T114" fmla="*/ 2 w 177"/>
                <a:gd name="T115" fmla="*/ 58 h 70"/>
                <a:gd name="T116" fmla="*/ 5 w 177"/>
                <a:gd name="T117"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7" h="70">
                  <a:moveTo>
                    <a:pt x="5" y="70"/>
                  </a:moveTo>
                  <a:cubicBezTo>
                    <a:pt x="6" y="70"/>
                    <a:pt x="6" y="70"/>
                    <a:pt x="7" y="69"/>
                  </a:cubicBezTo>
                  <a:cubicBezTo>
                    <a:pt x="7" y="69"/>
                    <a:pt x="8" y="69"/>
                    <a:pt x="8" y="69"/>
                  </a:cubicBezTo>
                  <a:cubicBezTo>
                    <a:pt x="11" y="68"/>
                    <a:pt x="15" y="67"/>
                    <a:pt x="18" y="66"/>
                  </a:cubicBezTo>
                  <a:cubicBezTo>
                    <a:pt x="21" y="65"/>
                    <a:pt x="24" y="64"/>
                    <a:pt x="28" y="63"/>
                  </a:cubicBezTo>
                  <a:cubicBezTo>
                    <a:pt x="29" y="62"/>
                    <a:pt x="30" y="62"/>
                    <a:pt x="31" y="61"/>
                  </a:cubicBezTo>
                  <a:cubicBezTo>
                    <a:pt x="33" y="61"/>
                    <a:pt x="35" y="60"/>
                    <a:pt x="37" y="59"/>
                  </a:cubicBezTo>
                  <a:cubicBezTo>
                    <a:pt x="41" y="58"/>
                    <a:pt x="44" y="57"/>
                    <a:pt x="47" y="56"/>
                  </a:cubicBezTo>
                  <a:cubicBezTo>
                    <a:pt x="50" y="55"/>
                    <a:pt x="53" y="54"/>
                    <a:pt x="56" y="53"/>
                  </a:cubicBezTo>
                  <a:cubicBezTo>
                    <a:pt x="56" y="53"/>
                    <a:pt x="57" y="53"/>
                    <a:pt x="57" y="53"/>
                  </a:cubicBezTo>
                  <a:cubicBezTo>
                    <a:pt x="60" y="52"/>
                    <a:pt x="63" y="51"/>
                    <a:pt x="67" y="50"/>
                  </a:cubicBezTo>
                  <a:cubicBezTo>
                    <a:pt x="70" y="49"/>
                    <a:pt x="73" y="48"/>
                    <a:pt x="76" y="47"/>
                  </a:cubicBezTo>
                  <a:cubicBezTo>
                    <a:pt x="78" y="46"/>
                    <a:pt x="79" y="46"/>
                    <a:pt x="80" y="46"/>
                  </a:cubicBezTo>
                  <a:cubicBezTo>
                    <a:pt x="82" y="45"/>
                    <a:pt x="84" y="44"/>
                    <a:pt x="86" y="44"/>
                  </a:cubicBezTo>
                  <a:cubicBezTo>
                    <a:pt x="89" y="43"/>
                    <a:pt x="93" y="42"/>
                    <a:pt x="96" y="41"/>
                  </a:cubicBezTo>
                  <a:cubicBezTo>
                    <a:pt x="99" y="40"/>
                    <a:pt x="102" y="39"/>
                    <a:pt x="105" y="38"/>
                  </a:cubicBezTo>
                  <a:cubicBezTo>
                    <a:pt x="105" y="38"/>
                    <a:pt x="105" y="38"/>
                    <a:pt x="106" y="38"/>
                  </a:cubicBezTo>
                  <a:cubicBezTo>
                    <a:pt x="109" y="37"/>
                    <a:pt x="112" y="36"/>
                    <a:pt x="116" y="35"/>
                  </a:cubicBezTo>
                  <a:cubicBezTo>
                    <a:pt x="119" y="34"/>
                    <a:pt x="122" y="33"/>
                    <a:pt x="125" y="32"/>
                  </a:cubicBezTo>
                  <a:cubicBezTo>
                    <a:pt x="127" y="31"/>
                    <a:pt x="128" y="31"/>
                    <a:pt x="129" y="30"/>
                  </a:cubicBezTo>
                  <a:cubicBezTo>
                    <a:pt x="129" y="30"/>
                    <a:pt x="130" y="30"/>
                    <a:pt x="130" y="30"/>
                  </a:cubicBezTo>
                  <a:cubicBezTo>
                    <a:pt x="131" y="30"/>
                    <a:pt x="133" y="29"/>
                    <a:pt x="135" y="29"/>
                  </a:cubicBezTo>
                  <a:cubicBezTo>
                    <a:pt x="138" y="28"/>
                    <a:pt x="142" y="26"/>
                    <a:pt x="145" y="25"/>
                  </a:cubicBezTo>
                  <a:cubicBezTo>
                    <a:pt x="148" y="25"/>
                    <a:pt x="151" y="24"/>
                    <a:pt x="154" y="23"/>
                  </a:cubicBezTo>
                  <a:cubicBezTo>
                    <a:pt x="154" y="23"/>
                    <a:pt x="154" y="22"/>
                    <a:pt x="155" y="22"/>
                  </a:cubicBezTo>
                  <a:cubicBezTo>
                    <a:pt x="158" y="21"/>
                    <a:pt x="161" y="20"/>
                    <a:pt x="164" y="19"/>
                  </a:cubicBezTo>
                  <a:cubicBezTo>
                    <a:pt x="168" y="18"/>
                    <a:pt x="171" y="17"/>
                    <a:pt x="174" y="16"/>
                  </a:cubicBezTo>
                  <a:cubicBezTo>
                    <a:pt x="175" y="16"/>
                    <a:pt x="176" y="15"/>
                    <a:pt x="177" y="15"/>
                  </a:cubicBezTo>
                  <a:cubicBezTo>
                    <a:pt x="177" y="14"/>
                    <a:pt x="176" y="12"/>
                    <a:pt x="175" y="11"/>
                  </a:cubicBezTo>
                  <a:cubicBezTo>
                    <a:pt x="174" y="7"/>
                    <a:pt x="172" y="3"/>
                    <a:pt x="170" y="0"/>
                  </a:cubicBezTo>
                  <a:cubicBezTo>
                    <a:pt x="170" y="0"/>
                    <a:pt x="169" y="0"/>
                    <a:pt x="169" y="0"/>
                  </a:cubicBezTo>
                  <a:cubicBezTo>
                    <a:pt x="166" y="1"/>
                    <a:pt x="162" y="2"/>
                    <a:pt x="159" y="3"/>
                  </a:cubicBezTo>
                  <a:cubicBezTo>
                    <a:pt x="159" y="3"/>
                    <a:pt x="158" y="3"/>
                    <a:pt x="158" y="3"/>
                  </a:cubicBezTo>
                  <a:cubicBezTo>
                    <a:pt x="155" y="4"/>
                    <a:pt x="152" y="5"/>
                    <a:pt x="149" y="6"/>
                  </a:cubicBezTo>
                  <a:cubicBezTo>
                    <a:pt x="146" y="7"/>
                    <a:pt x="143" y="8"/>
                    <a:pt x="140" y="9"/>
                  </a:cubicBezTo>
                  <a:cubicBezTo>
                    <a:pt x="138" y="10"/>
                    <a:pt x="136" y="11"/>
                    <a:pt x="134" y="11"/>
                  </a:cubicBezTo>
                  <a:cubicBezTo>
                    <a:pt x="132" y="12"/>
                    <a:pt x="131" y="12"/>
                    <a:pt x="130" y="12"/>
                  </a:cubicBezTo>
                  <a:cubicBezTo>
                    <a:pt x="128" y="13"/>
                    <a:pt x="126" y="13"/>
                    <a:pt x="125" y="14"/>
                  </a:cubicBezTo>
                  <a:cubicBezTo>
                    <a:pt x="123" y="14"/>
                    <a:pt x="122" y="15"/>
                    <a:pt x="120" y="15"/>
                  </a:cubicBezTo>
                  <a:cubicBezTo>
                    <a:pt x="117" y="16"/>
                    <a:pt x="114" y="17"/>
                    <a:pt x="110" y="18"/>
                  </a:cubicBezTo>
                  <a:cubicBezTo>
                    <a:pt x="110" y="19"/>
                    <a:pt x="110" y="19"/>
                    <a:pt x="109" y="19"/>
                  </a:cubicBezTo>
                  <a:cubicBezTo>
                    <a:pt x="106" y="20"/>
                    <a:pt x="103" y="21"/>
                    <a:pt x="101" y="21"/>
                  </a:cubicBezTo>
                  <a:cubicBezTo>
                    <a:pt x="97" y="22"/>
                    <a:pt x="94" y="23"/>
                    <a:pt x="91" y="24"/>
                  </a:cubicBezTo>
                  <a:cubicBezTo>
                    <a:pt x="89" y="25"/>
                    <a:pt x="87" y="26"/>
                    <a:pt x="85" y="26"/>
                  </a:cubicBezTo>
                  <a:cubicBezTo>
                    <a:pt x="84" y="27"/>
                    <a:pt x="82" y="27"/>
                    <a:pt x="81" y="28"/>
                  </a:cubicBezTo>
                  <a:cubicBezTo>
                    <a:pt x="78" y="29"/>
                    <a:pt x="75" y="30"/>
                    <a:pt x="71" y="31"/>
                  </a:cubicBezTo>
                  <a:cubicBezTo>
                    <a:pt x="68" y="32"/>
                    <a:pt x="65" y="33"/>
                    <a:pt x="62" y="34"/>
                  </a:cubicBezTo>
                  <a:cubicBezTo>
                    <a:pt x="61" y="34"/>
                    <a:pt x="61" y="34"/>
                    <a:pt x="60" y="34"/>
                  </a:cubicBezTo>
                  <a:cubicBezTo>
                    <a:pt x="58" y="35"/>
                    <a:pt x="55" y="36"/>
                    <a:pt x="52" y="37"/>
                  </a:cubicBezTo>
                  <a:cubicBezTo>
                    <a:pt x="48" y="38"/>
                    <a:pt x="45" y="39"/>
                    <a:pt x="42" y="40"/>
                  </a:cubicBezTo>
                  <a:cubicBezTo>
                    <a:pt x="40" y="41"/>
                    <a:pt x="38" y="41"/>
                    <a:pt x="36" y="42"/>
                  </a:cubicBezTo>
                  <a:cubicBezTo>
                    <a:pt x="35" y="42"/>
                    <a:pt x="33" y="43"/>
                    <a:pt x="32" y="43"/>
                  </a:cubicBezTo>
                  <a:cubicBezTo>
                    <a:pt x="29" y="44"/>
                    <a:pt x="26" y="45"/>
                    <a:pt x="22" y="46"/>
                  </a:cubicBezTo>
                  <a:cubicBezTo>
                    <a:pt x="19" y="47"/>
                    <a:pt x="16" y="48"/>
                    <a:pt x="13" y="50"/>
                  </a:cubicBezTo>
                  <a:cubicBezTo>
                    <a:pt x="12" y="50"/>
                    <a:pt x="12" y="50"/>
                    <a:pt x="11" y="50"/>
                  </a:cubicBezTo>
                  <a:cubicBezTo>
                    <a:pt x="9" y="51"/>
                    <a:pt x="6" y="52"/>
                    <a:pt x="3" y="53"/>
                  </a:cubicBezTo>
                  <a:cubicBezTo>
                    <a:pt x="2" y="53"/>
                    <a:pt x="1" y="53"/>
                    <a:pt x="0" y="54"/>
                  </a:cubicBezTo>
                  <a:cubicBezTo>
                    <a:pt x="0" y="55"/>
                    <a:pt x="1" y="57"/>
                    <a:pt x="2" y="58"/>
                  </a:cubicBezTo>
                  <a:cubicBezTo>
                    <a:pt x="3" y="62"/>
                    <a:pt x="4" y="66"/>
                    <a:pt x="5" y="70"/>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6" name="Freeform 13"/>
            <p:cNvSpPr>
              <a:spLocks/>
            </p:cNvSpPr>
            <p:nvPr/>
          </p:nvSpPr>
          <p:spPr bwMode="auto">
            <a:xfrm>
              <a:off x="1277938" y="4346575"/>
              <a:ext cx="503238" cy="238125"/>
            </a:xfrm>
            <a:custGeom>
              <a:avLst/>
              <a:gdLst>
                <a:gd name="T0" fmla="*/ 189 w 198"/>
                <a:gd name="T1" fmla="*/ 75 h 94"/>
                <a:gd name="T2" fmla="*/ 175 w 198"/>
                <a:gd name="T3" fmla="*/ 70 h 94"/>
                <a:gd name="T4" fmla="*/ 167 w 198"/>
                <a:gd name="T5" fmla="*/ 67 h 94"/>
                <a:gd name="T6" fmla="*/ 159 w 198"/>
                <a:gd name="T7" fmla="*/ 64 h 94"/>
                <a:gd name="T8" fmla="*/ 149 w 198"/>
                <a:gd name="T9" fmla="*/ 61 h 94"/>
                <a:gd name="T10" fmla="*/ 134 w 198"/>
                <a:gd name="T11" fmla="*/ 55 h 94"/>
                <a:gd name="T12" fmla="*/ 125 w 198"/>
                <a:gd name="T13" fmla="*/ 52 h 94"/>
                <a:gd name="T14" fmla="*/ 109 w 198"/>
                <a:gd name="T15" fmla="*/ 45 h 94"/>
                <a:gd name="T16" fmla="*/ 101 w 198"/>
                <a:gd name="T17" fmla="*/ 42 h 94"/>
                <a:gd name="T18" fmla="*/ 87 w 198"/>
                <a:gd name="T19" fmla="*/ 37 h 94"/>
                <a:gd name="T20" fmla="*/ 76 w 198"/>
                <a:gd name="T21" fmla="*/ 32 h 94"/>
                <a:gd name="T22" fmla="*/ 68 w 198"/>
                <a:gd name="T23" fmla="*/ 29 h 94"/>
                <a:gd name="T24" fmla="*/ 59 w 198"/>
                <a:gd name="T25" fmla="*/ 25 h 94"/>
                <a:gd name="T26" fmla="*/ 46 w 198"/>
                <a:gd name="T27" fmla="*/ 19 h 94"/>
                <a:gd name="T28" fmla="*/ 35 w 198"/>
                <a:gd name="T29" fmla="*/ 13 h 94"/>
                <a:gd name="T30" fmla="*/ 26 w 198"/>
                <a:gd name="T31" fmla="*/ 9 h 94"/>
                <a:gd name="T32" fmla="*/ 11 w 198"/>
                <a:gd name="T33" fmla="*/ 1 h 94"/>
                <a:gd name="T34" fmla="*/ 3 w 198"/>
                <a:gd name="T35" fmla="*/ 10 h 94"/>
                <a:gd name="T36" fmla="*/ 2 w 198"/>
                <a:gd name="T37" fmla="*/ 14 h 94"/>
                <a:gd name="T38" fmla="*/ 15 w 198"/>
                <a:gd name="T39" fmla="*/ 21 h 94"/>
                <a:gd name="T40" fmla="*/ 23 w 198"/>
                <a:gd name="T41" fmla="*/ 26 h 94"/>
                <a:gd name="T42" fmla="*/ 39 w 198"/>
                <a:gd name="T43" fmla="*/ 34 h 94"/>
                <a:gd name="T44" fmla="*/ 47 w 198"/>
                <a:gd name="T45" fmla="*/ 37 h 94"/>
                <a:gd name="T46" fmla="*/ 62 w 198"/>
                <a:gd name="T47" fmla="*/ 44 h 94"/>
                <a:gd name="T48" fmla="*/ 64 w 198"/>
                <a:gd name="T49" fmla="*/ 45 h 94"/>
                <a:gd name="T50" fmla="*/ 80 w 198"/>
                <a:gd name="T51" fmla="*/ 51 h 94"/>
                <a:gd name="T52" fmla="*/ 89 w 198"/>
                <a:gd name="T53" fmla="*/ 55 h 94"/>
                <a:gd name="T54" fmla="*/ 104 w 198"/>
                <a:gd name="T55" fmla="*/ 61 h 94"/>
                <a:gd name="T56" fmla="*/ 113 w 198"/>
                <a:gd name="T57" fmla="*/ 64 h 94"/>
                <a:gd name="T58" fmla="*/ 125 w 198"/>
                <a:gd name="T59" fmla="*/ 69 h 94"/>
                <a:gd name="T60" fmla="*/ 138 w 198"/>
                <a:gd name="T61" fmla="*/ 74 h 94"/>
                <a:gd name="T62" fmla="*/ 147 w 198"/>
                <a:gd name="T63" fmla="*/ 77 h 94"/>
                <a:gd name="T64" fmla="*/ 158 w 198"/>
                <a:gd name="T65" fmla="*/ 81 h 94"/>
                <a:gd name="T66" fmla="*/ 167 w 198"/>
                <a:gd name="T67" fmla="*/ 84 h 94"/>
                <a:gd name="T68" fmla="*/ 180 w 198"/>
                <a:gd name="T69" fmla="*/ 89 h 94"/>
                <a:gd name="T70" fmla="*/ 187 w 198"/>
                <a:gd name="T71" fmla="*/ 92 h 94"/>
                <a:gd name="T72" fmla="*/ 192 w 198"/>
                <a:gd name="T73" fmla="*/ 94 h 94"/>
                <a:gd name="T74" fmla="*/ 192 w 198"/>
                <a:gd name="T75" fmla="*/ 7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8" h="94">
                  <a:moveTo>
                    <a:pt x="191" y="76"/>
                  </a:moveTo>
                  <a:cubicBezTo>
                    <a:pt x="190" y="76"/>
                    <a:pt x="190" y="76"/>
                    <a:pt x="189" y="75"/>
                  </a:cubicBezTo>
                  <a:cubicBezTo>
                    <a:pt x="188" y="75"/>
                    <a:pt x="186" y="74"/>
                    <a:pt x="184" y="73"/>
                  </a:cubicBezTo>
                  <a:cubicBezTo>
                    <a:pt x="181" y="72"/>
                    <a:pt x="178" y="71"/>
                    <a:pt x="175" y="70"/>
                  </a:cubicBezTo>
                  <a:cubicBezTo>
                    <a:pt x="174" y="70"/>
                    <a:pt x="172" y="69"/>
                    <a:pt x="170" y="68"/>
                  </a:cubicBezTo>
                  <a:cubicBezTo>
                    <a:pt x="169" y="68"/>
                    <a:pt x="168" y="67"/>
                    <a:pt x="167" y="67"/>
                  </a:cubicBezTo>
                  <a:cubicBezTo>
                    <a:pt x="166" y="67"/>
                    <a:pt x="165" y="66"/>
                    <a:pt x="164" y="66"/>
                  </a:cubicBezTo>
                  <a:cubicBezTo>
                    <a:pt x="162" y="65"/>
                    <a:pt x="160" y="65"/>
                    <a:pt x="159" y="64"/>
                  </a:cubicBezTo>
                  <a:cubicBezTo>
                    <a:pt x="156" y="63"/>
                    <a:pt x="153" y="62"/>
                    <a:pt x="150" y="61"/>
                  </a:cubicBezTo>
                  <a:cubicBezTo>
                    <a:pt x="150" y="61"/>
                    <a:pt x="150" y="61"/>
                    <a:pt x="149" y="61"/>
                  </a:cubicBezTo>
                  <a:cubicBezTo>
                    <a:pt x="147" y="60"/>
                    <a:pt x="145" y="59"/>
                    <a:pt x="142" y="58"/>
                  </a:cubicBezTo>
                  <a:cubicBezTo>
                    <a:pt x="139" y="57"/>
                    <a:pt x="137" y="56"/>
                    <a:pt x="134" y="55"/>
                  </a:cubicBezTo>
                  <a:cubicBezTo>
                    <a:pt x="132" y="54"/>
                    <a:pt x="130" y="53"/>
                    <a:pt x="129" y="53"/>
                  </a:cubicBezTo>
                  <a:cubicBezTo>
                    <a:pt x="128" y="52"/>
                    <a:pt x="127" y="52"/>
                    <a:pt x="125" y="52"/>
                  </a:cubicBezTo>
                  <a:cubicBezTo>
                    <a:pt x="123" y="51"/>
                    <a:pt x="120" y="50"/>
                    <a:pt x="117" y="49"/>
                  </a:cubicBezTo>
                  <a:cubicBezTo>
                    <a:pt x="114" y="47"/>
                    <a:pt x="112" y="46"/>
                    <a:pt x="109" y="45"/>
                  </a:cubicBezTo>
                  <a:cubicBezTo>
                    <a:pt x="109" y="45"/>
                    <a:pt x="108" y="45"/>
                    <a:pt x="108" y="45"/>
                  </a:cubicBezTo>
                  <a:cubicBezTo>
                    <a:pt x="105" y="44"/>
                    <a:pt x="103" y="43"/>
                    <a:pt x="101" y="42"/>
                  </a:cubicBezTo>
                  <a:cubicBezTo>
                    <a:pt x="98" y="41"/>
                    <a:pt x="95" y="40"/>
                    <a:pt x="92" y="39"/>
                  </a:cubicBezTo>
                  <a:cubicBezTo>
                    <a:pt x="91" y="38"/>
                    <a:pt x="89" y="37"/>
                    <a:pt x="87" y="37"/>
                  </a:cubicBezTo>
                  <a:cubicBezTo>
                    <a:pt x="86" y="36"/>
                    <a:pt x="85" y="36"/>
                    <a:pt x="84" y="35"/>
                  </a:cubicBezTo>
                  <a:cubicBezTo>
                    <a:pt x="81" y="34"/>
                    <a:pt x="79" y="33"/>
                    <a:pt x="76" y="32"/>
                  </a:cubicBezTo>
                  <a:cubicBezTo>
                    <a:pt x="73" y="31"/>
                    <a:pt x="71" y="30"/>
                    <a:pt x="69" y="29"/>
                  </a:cubicBezTo>
                  <a:cubicBezTo>
                    <a:pt x="68" y="29"/>
                    <a:pt x="68" y="29"/>
                    <a:pt x="68" y="29"/>
                  </a:cubicBezTo>
                  <a:cubicBezTo>
                    <a:pt x="67" y="28"/>
                    <a:pt x="67" y="28"/>
                    <a:pt x="67" y="28"/>
                  </a:cubicBezTo>
                  <a:cubicBezTo>
                    <a:pt x="64" y="27"/>
                    <a:pt x="62" y="26"/>
                    <a:pt x="59" y="25"/>
                  </a:cubicBezTo>
                  <a:cubicBezTo>
                    <a:pt x="57" y="24"/>
                    <a:pt x="54" y="22"/>
                    <a:pt x="51" y="21"/>
                  </a:cubicBezTo>
                  <a:cubicBezTo>
                    <a:pt x="50" y="20"/>
                    <a:pt x="48" y="20"/>
                    <a:pt x="46" y="19"/>
                  </a:cubicBezTo>
                  <a:cubicBezTo>
                    <a:pt x="45" y="18"/>
                    <a:pt x="44" y="18"/>
                    <a:pt x="43" y="17"/>
                  </a:cubicBezTo>
                  <a:cubicBezTo>
                    <a:pt x="41" y="16"/>
                    <a:pt x="38" y="15"/>
                    <a:pt x="35" y="13"/>
                  </a:cubicBezTo>
                  <a:cubicBezTo>
                    <a:pt x="32" y="12"/>
                    <a:pt x="30" y="11"/>
                    <a:pt x="27" y="9"/>
                  </a:cubicBezTo>
                  <a:cubicBezTo>
                    <a:pt x="27" y="9"/>
                    <a:pt x="26" y="9"/>
                    <a:pt x="26" y="9"/>
                  </a:cubicBezTo>
                  <a:cubicBezTo>
                    <a:pt x="24" y="8"/>
                    <a:pt x="21" y="6"/>
                    <a:pt x="19" y="5"/>
                  </a:cubicBezTo>
                  <a:cubicBezTo>
                    <a:pt x="16" y="4"/>
                    <a:pt x="14" y="2"/>
                    <a:pt x="11" y="1"/>
                  </a:cubicBezTo>
                  <a:cubicBezTo>
                    <a:pt x="11" y="0"/>
                    <a:pt x="10" y="0"/>
                    <a:pt x="10" y="0"/>
                  </a:cubicBezTo>
                  <a:cubicBezTo>
                    <a:pt x="8" y="3"/>
                    <a:pt x="5" y="6"/>
                    <a:pt x="3" y="10"/>
                  </a:cubicBezTo>
                  <a:cubicBezTo>
                    <a:pt x="2" y="11"/>
                    <a:pt x="1" y="12"/>
                    <a:pt x="0" y="13"/>
                  </a:cubicBezTo>
                  <a:cubicBezTo>
                    <a:pt x="1" y="14"/>
                    <a:pt x="1" y="14"/>
                    <a:pt x="2" y="14"/>
                  </a:cubicBezTo>
                  <a:cubicBezTo>
                    <a:pt x="4" y="15"/>
                    <a:pt x="5" y="16"/>
                    <a:pt x="7" y="17"/>
                  </a:cubicBezTo>
                  <a:cubicBezTo>
                    <a:pt x="10" y="19"/>
                    <a:pt x="12" y="20"/>
                    <a:pt x="15" y="21"/>
                  </a:cubicBezTo>
                  <a:cubicBezTo>
                    <a:pt x="17" y="23"/>
                    <a:pt x="20" y="24"/>
                    <a:pt x="22" y="25"/>
                  </a:cubicBezTo>
                  <a:cubicBezTo>
                    <a:pt x="22" y="25"/>
                    <a:pt x="23" y="25"/>
                    <a:pt x="23" y="26"/>
                  </a:cubicBezTo>
                  <a:cubicBezTo>
                    <a:pt x="26" y="27"/>
                    <a:pt x="29" y="28"/>
                    <a:pt x="31" y="30"/>
                  </a:cubicBezTo>
                  <a:cubicBezTo>
                    <a:pt x="34" y="31"/>
                    <a:pt x="37" y="32"/>
                    <a:pt x="39" y="34"/>
                  </a:cubicBezTo>
                  <a:cubicBezTo>
                    <a:pt x="40" y="34"/>
                    <a:pt x="41" y="35"/>
                    <a:pt x="42" y="35"/>
                  </a:cubicBezTo>
                  <a:cubicBezTo>
                    <a:pt x="44" y="36"/>
                    <a:pt x="46" y="37"/>
                    <a:pt x="47" y="37"/>
                  </a:cubicBezTo>
                  <a:cubicBezTo>
                    <a:pt x="50" y="39"/>
                    <a:pt x="53" y="40"/>
                    <a:pt x="56" y="41"/>
                  </a:cubicBezTo>
                  <a:cubicBezTo>
                    <a:pt x="58" y="42"/>
                    <a:pt x="60" y="43"/>
                    <a:pt x="62" y="44"/>
                  </a:cubicBezTo>
                  <a:cubicBezTo>
                    <a:pt x="62" y="44"/>
                    <a:pt x="63" y="44"/>
                    <a:pt x="63" y="44"/>
                  </a:cubicBezTo>
                  <a:cubicBezTo>
                    <a:pt x="63" y="44"/>
                    <a:pt x="63" y="44"/>
                    <a:pt x="64" y="45"/>
                  </a:cubicBezTo>
                  <a:cubicBezTo>
                    <a:pt x="67" y="46"/>
                    <a:pt x="69" y="47"/>
                    <a:pt x="72" y="48"/>
                  </a:cubicBezTo>
                  <a:cubicBezTo>
                    <a:pt x="75" y="49"/>
                    <a:pt x="78" y="50"/>
                    <a:pt x="80" y="51"/>
                  </a:cubicBezTo>
                  <a:cubicBezTo>
                    <a:pt x="81" y="52"/>
                    <a:pt x="82" y="52"/>
                    <a:pt x="83" y="53"/>
                  </a:cubicBezTo>
                  <a:cubicBezTo>
                    <a:pt x="85" y="53"/>
                    <a:pt x="87" y="54"/>
                    <a:pt x="89" y="55"/>
                  </a:cubicBezTo>
                  <a:cubicBezTo>
                    <a:pt x="91" y="56"/>
                    <a:pt x="94" y="57"/>
                    <a:pt x="97" y="58"/>
                  </a:cubicBezTo>
                  <a:cubicBezTo>
                    <a:pt x="99" y="59"/>
                    <a:pt x="102" y="60"/>
                    <a:pt x="104" y="61"/>
                  </a:cubicBezTo>
                  <a:cubicBezTo>
                    <a:pt x="104" y="61"/>
                    <a:pt x="105" y="61"/>
                    <a:pt x="105" y="61"/>
                  </a:cubicBezTo>
                  <a:cubicBezTo>
                    <a:pt x="108" y="62"/>
                    <a:pt x="111" y="63"/>
                    <a:pt x="113" y="64"/>
                  </a:cubicBezTo>
                  <a:cubicBezTo>
                    <a:pt x="116" y="65"/>
                    <a:pt x="119" y="66"/>
                    <a:pt x="122" y="67"/>
                  </a:cubicBezTo>
                  <a:cubicBezTo>
                    <a:pt x="123" y="68"/>
                    <a:pt x="124" y="68"/>
                    <a:pt x="125" y="69"/>
                  </a:cubicBezTo>
                  <a:cubicBezTo>
                    <a:pt x="127" y="69"/>
                    <a:pt x="128" y="70"/>
                    <a:pt x="130" y="71"/>
                  </a:cubicBezTo>
                  <a:cubicBezTo>
                    <a:pt x="133" y="72"/>
                    <a:pt x="136" y="73"/>
                    <a:pt x="138" y="74"/>
                  </a:cubicBezTo>
                  <a:cubicBezTo>
                    <a:pt x="141" y="75"/>
                    <a:pt x="143" y="75"/>
                    <a:pt x="146" y="76"/>
                  </a:cubicBezTo>
                  <a:cubicBezTo>
                    <a:pt x="146" y="76"/>
                    <a:pt x="146" y="77"/>
                    <a:pt x="147" y="77"/>
                  </a:cubicBezTo>
                  <a:cubicBezTo>
                    <a:pt x="150" y="78"/>
                    <a:pt x="152" y="79"/>
                    <a:pt x="155" y="80"/>
                  </a:cubicBezTo>
                  <a:cubicBezTo>
                    <a:pt x="156" y="80"/>
                    <a:pt x="157" y="80"/>
                    <a:pt x="158" y="81"/>
                  </a:cubicBezTo>
                  <a:cubicBezTo>
                    <a:pt x="160" y="82"/>
                    <a:pt x="162" y="82"/>
                    <a:pt x="163" y="83"/>
                  </a:cubicBezTo>
                  <a:cubicBezTo>
                    <a:pt x="164" y="83"/>
                    <a:pt x="165" y="84"/>
                    <a:pt x="167" y="84"/>
                  </a:cubicBezTo>
                  <a:cubicBezTo>
                    <a:pt x="168" y="85"/>
                    <a:pt x="170" y="85"/>
                    <a:pt x="172" y="86"/>
                  </a:cubicBezTo>
                  <a:cubicBezTo>
                    <a:pt x="175" y="87"/>
                    <a:pt x="177" y="88"/>
                    <a:pt x="180" y="89"/>
                  </a:cubicBezTo>
                  <a:cubicBezTo>
                    <a:pt x="181" y="89"/>
                    <a:pt x="182" y="90"/>
                    <a:pt x="183" y="90"/>
                  </a:cubicBezTo>
                  <a:cubicBezTo>
                    <a:pt x="185" y="91"/>
                    <a:pt x="186" y="91"/>
                    <a:pt x="187" y="92"/>
                  </a:cubicBezTo>
                  <a:cubicBezTo>
                    <a:pt x="188" y="92"/>
                    <a:pt x="188" y="92"/>
                    <a:pt x="188" y="92"/>
                  </a:cubicBezTo>
                  <a:cubicBezTo>
                    <a:pt x="191" y="93"/>
                    <a:pt x="192" y="94"/>
                    <a:pt x="192" y="94"/>
                  </a:cubicBezTo>
                  <a:cubicBezTo>
                    <a:pt x="198" y="79"/>
                    <a:pt x="198" y="79"/>
                    <a:pt x="198" y="79"/>
                  </a:cubicBezTo>
                  <a:cubicBezTo>
                    <a:pt x="198" y="79"/>
                    <a:pt x="196" y="78"/>
                    <a:pt x="192" y="76"/>
                  </a:cubicBezTo>
                  <a:cubicBezTo>
                    <a:pt x="192" y="76"/>
                    <a:pt x="191" y="76"/>
                    <a:pt x="191" y="76"/>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7" name="Freeform 14"/>
            <p:cNvSpPr>
              <a:spLocks/>
            </p:cNvSpPr>
            <p:nvPr/>
          </p:nvSpPr>
          <p:spPr bwMode="auto">
            <a:xfrm>
              <a:off x="1735138" y="1722438"/>
              <a:ext cx="373063" cy="80963"/>
            </a:xfrm>
            <a:custGeom>
              <a:avLst/>
              <a:gdLst>
                <a:gd name="T0" fmla="*/ 135 w 147"/>
                <a:gd name="T1" fmla="*/ 16 h 32"/>
                <a:gd name="T2" fmla="*/ 134 w 147"/>
                <a:gd name="T3" fmla="*/ 15 h 32"/>
                <a:gd name="T4" fmla="*/ 126 w 147"/>
                <a:gd name="T5" fmla="*/ 14 h 32"/>
                <a:gd name="T6" fmla="*/ 117 w 147"/>
                <a:gd name="T7" fmla="*/ 13 h 32"/>
                <a:gd name="T8" fmla="*/ 112 w 147"/>
                <a:gd name="T9" fmla="*/ 12 h 32"/>
                <a:gd name="T10" fmla="*/ 109 w 147"/>
                <a:gd name="T11" fmla="*/ 12 h 32"/>
                <a:gd name="T12" fmla="*/ 100 w 147"/>
                <a:gd name="T13" fmla="*/ 11 h 32"/>
                <a:gd name="T14" fmla="*/ 91 w 147"/>
                <a:gd name="T15" fmla="*/ 10 h 32"/>
                <a:gd name="T16" fmla="*/ 90 w 147"/>
                <a:gd name="T17" fmla="*/ 9 h 32"/>
                <a:gd name="T18" fmla="*/ 82 w 147"/>
                <a:gd name="T19" fmla="*/ 9 h 32"/>
                <a:gd name="T20" fmla="*/ 74 w 147"/>
                <a:gd name="T21" fmla="*/ 8 h 32"/>
                <a:gd name="T22" fmla="*/ 68 w 147"/>
                <a:gd name="T23" fmla="*/ 7 h 32"/>
                <a:gd name="T24" fmla="*/ 65 w 147"/>
                <a:gd name="T25" fmla="*/ 6 h 32"/>
                <a:gd name="T26" fmla="*/ 56 w 147"/>
                <a:gd name="T27" fmla="*/ 6 h 32"/>
                <a:gd name="T28" fmla="*/ 47 w 147"/>
                <a:gd name="T29" fmla="*/ 5 h 32"/>
                <a:gd name="T30" fmla="*/ 46 w 147"/>
                <a:gd name="T31" fmla="*/ 4 h 32"/>
                <a:gd name="T32" fmla="*/ 38 w 147"/>
                <a:gd name="T33" fmla="*/ 4 h 32"/>
                <a:gd name="T34" fmla="*/ 37 w 147"/>
                <a:gd name="T35" fmla="*/ 3 h 32"/>
                <a:gd name="T36" fmla="*/ 30 w 147"/>
                <a:gd name="T37" fmla="*/ 3 h 32"/>
                <a:gd name="T38" fmla="*/ 24 w 147"/>
                <a:gd name="T39" fmla="*/ 2 h 32"/>
                <a:gd name="T40" fmla="*/ 21 w 147"/>
                <a:gd name="T41" fmla="*/ 2 h 32"/>
                <a:gd name="T42" fmla="*/ 12 w 147"/>
                <a:gd name="T43" fmla="*/ 1 h 32"/>
                <a:gd name="T44" fmla="*/ 3 w 147"/>
                <a:gd name="T45" fmla="*/ 0 h 32"/>
                <a:gd name="T46" fmla="*/ 2 w 147"/>
                <a:gd name="T47" fmla="*/ 0 h 32"/>
                <a:gd name="T48" fmla="*/ 0 w 147"/>
                <a:gd name="T49" fmla="*/ 0 h 32"/>
                <a:gd name="T50" fmla="*/ 0 w 147"/>
                <a:gd name="T51" fmla="*/ 8 h 32"/>
                <a:gd name="T52" fmla="*/ 0 w 147"/>
                <a:gd name="T53" fmla="*/ 14 h 32"/>
                <a:gd name="T54" fmla="*/ 0 w 147"/>
                <a:gd name="T55" fmla="*/ 14 h 32"/>
                <a:gd name="T56" fmla="*/ 9 w 147"/>
                <a:gd name="T57" fmla="*/ 15 h 32"/>
                <a:gd name="T58" fmla="*/ 17 w 147"/>
                <a:gd name="T59" fmla="*/ 16 h 32"/>
                <a:gd name="T60" fmla="*/ 20 w 147"/>
                <a:gd name="T61" fmla="*/ 16 h 32"/>
                <a:gd name="T62" fmla="*/ 26 w 147"/>
                <a:gd name="T63" fmla="*/ 17 h 32"/>
                <a:gd name="T64" fmla="*/ 35 w 147"/>
                <a:gd name="T65" fmla="*/ 18 h 32"/>
                <a:gd name="T66" fmla="*/ 35 w 147"/>
                <a:gd name="T67" fmla="*/ 18 h 32"/>
                <a:gd name="T68" fmla="*/ 43 w 147"/>
                <a:gd name="T69" fmla="*/ 18 h 32"/>
                <a:gd name="T70" fmla="*/ 44 w 147"/>
                <a:gd name="T71" fmla="*/ 18 h 32"/>
                <a:gd name="T72" fmla="*/ 53 w 147"/>
                <a:gd name="T73" fmla="*/ 19 h 32"/>
                <a:gd name="T74" fmla="*/ 61 w 147"/>
                <a:gd name="T75" fmla="*/ 20 h 32"/>
                <a:gd name="T76" fmla="*/ 65 w 147"/>
                <a:gd name="T77" fmla="*/ 21 h 32"/>
                <a:gd name="T78" fmla="*/ 70 w 147"/>
                <a:gd name="T79" fmla="*/ 21 h 32"/>
                <a:gd name="T80" fmla="*/ 79 w 147"/>
                <a:gd name="T81" fmla="*/ 23 h 32"/>
                <a:gd name="T82" fmla="*/ 87 w 147"/>
                <a:gd name="T83" fmla="*/ 24 h 32"/>
                <a:gd name="T84" fmla="*/ 88 w 147"/>
                <a:gd name="T85" fmla="*/ 24 h 32"/>
                <a:gd name="T86" fmla="*/ 97 w 147"/>
                <a:gd name="T87" fmla="*/ 25 h 32"/>
                <a:gd name="T88" fmla="*/ 105 w 147"/>
                <a:gd name="T89" fmla="*/ 26 h 32"/>
                <a:gd name="T90" fmla="*/ 109 w 147"/>
                <a:gd name="T91" fmla="*/ 26 h 32"/>
                <a:gd name="T92" fmla="*/ 114 w 147"/>
                <a:gd name="T93" fmla="*/ 27 h 32"/>
                <a:gd name="T94" fmla="*/ 123 w 147"/>
                <a:gd name="T95" fmla="*/ 28 h 32"/>
                <a:gd name="T96" fmla="*/ 130 w 147"/>
                <a:gd name="T97" fmla="*/ 30 h 32"/>
                <a:gd name="T98" fmla="*/ 132 w 147"/>
                <a:gd name="T99" fmla="*/ 30 h 32"/>
                <a:gd name="T100" fmla="*/ 140 w 147"/>
                <a:gd name="T101" fmla="*/ 31 h 32"/>
                <a:gd name="T102" fmla="*/ 144 w 147"/>
                <a:gd name="T103" fmla="*/ 32 h 32"/>
                <a:gd name="T104" fmla="*/ 147 w 147"/>
                <a:gd name="T105" fmla="*/ 17 h 32"/>
                <a:gd name="T106" fmla="*/ 144 w 147"/>
                <a:gd name="T107" fmla="*/ 17 h 32"/>
                <a:gd name="T108" fmla="*/ 135 w 147"/>
                <a:gd name="T10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7" h="32">
                  <a:moveTo>
                    <a:pt x="135" y="16"/>
                  </a:moveTo>
                  <a:cubicBezTo>
                    <a:pt x="135" y="16"/>
                    <a:pt x="134" y="15"/>
                    <a:pt x="134" y="15"/>
                  </a:cubicBezTo>
                  <a:cubicBezTo>
                    <a:pt x="131" y="15"/>
                    <a:pt x="129" y="15"/>
                    <a:pt x="126" y="14"/>
                  </a:cubicBezTo>
                  <a:cubicBezTo>
                    <a:pt x="123" y="14"/>
                    <a:pt x="120" y="13"/>
                    <a:pt x="117" y="13"/>
                  </a:cubicBezTo>
                  <a:cubicBezTo>
                    <a:pt x="116" y="13"/>
                    <a:pt x="114" y="13"/>
                    <a:pt x="112" y="12"/>
                  </a:cubicBezTo>
                  <a:cubicBezTo>
                    <a:pt x="111" y="12"/>
                    <a:pt x="110" y="12"/>
                    <a:pt x="109" y="12"/>
                  </a:cubicBezTo>
                  <a:cubicBezTo>
                    <a:pt x="106" y="12"/>
                    <a:pt x="103" y="11"/>
                    <a:pt x="100" y="11"/>
                  </a:cubicBezTo>
                  <a:cubicBezTo>
                    <a:pt x="97" y="10"/>
                    <a:pt x="94" y="10"/>
                    <a:pt x="91" y="10"/>
                  </a:cubicBezTo>
                  <a:cubicBezTo>
                    <a:pt x="91" y="10"/>
                    <a:pt x="90" y="10"/>
                    <a:pt x="90" y="9"/>
                  </a:cubicBezTo>
                  <a:cubicBezTo>
                    <a:pt x="87" y="9"/>
                    <a:pt x="85" y="9"/>
                    <a:pt x="82" y="9"/>
                  </a:cubicBezTo>
                  <a:cubicBezTo>
                    <a:pt x="79" y="8"/>
                    <a:pt x="77" y="8"/>
                    <a:pt x="74" y="8"/>
                  </a:cubicBezTo>
                  <a:cubicBezTo>
                    <a:pt x="72" y="7"/>
                    <a:pt x="70" y="7"/>
                    <a:pt x="68" y="7"/>
                  </a:cubicBezTo>
                  <a:cubicBezTo>
                    <a:pt x="67" y="7"/>
                    <a:pt x="66" y="7"/>
                    <a:pt x="65" y="6"/>
                  </a:cubicBezTo>
                  <a:cubicBezTo>
                    <a:pt x="62" y="6"/>
                    <a:pt x="59" y="6"/>
                    <a:pt x="56" y="6"/>
                  </a:cubicBezTo>
                  <a:cubicBezTo>
                    <a:pt x="53" y="5"/>
                    <a:pt x="50" y="5"/>
                    <a:pt x="47" y="5"/>
                  </a:cubicBezTo>
                  <a:cubicBezTo>
                    <a:pt x="47" y="5"/>
                    <a:pt x="46" y="4"/>
                    <a:pt x="46" y="4"/>
                  </a:cubicBezTo>
                  <a:cubicBezTo>
                    <a:pt x="43" y="4"/>
                    <a:pt x="41" y="4"/>
                    <a:pt x="38" y="4"/>
                  </a:cubicBezTo>
                  <a:cubicBezTo>
                    <a:pt x="38" y="4"/>
                    <a:pt x="37" y="3"/>
                    <a:pt x="37" y="3"/>
                  </a:cubicBezTo>
                  <a:cubicBezTo>
                    <a:pt x="34" y="3"/>
                    <a:pt x="32" y="3"/>
                    <a:pt x="30" y="3"/>
                  </a:cubicBezTo>
                  <a:cubicBezTo>
                    <a:pt x="28" y="3"/>
                    <a:pt x="26" y="2"/>
                    <a:pt x="24" y="2"/>
                  </a:cubicBezTo>
                  <a:cubicBezTo>
                    <a:pt x="23" y="2"/>
                    <a:pt x="22" y="2"/>
                    <a:pt x="21" y="2"/>
                  </a:cubicBezTo>
                  <a:cubicBezTo>
                    <a:pt x="18" y="2"/>
                    <a:pt x="15" y="1"/>
                    <a:pt x="12" y="1"/>
                  </a:cubicBezTo>
                  <a:cubicBezTo>
                    <a:pt x="9" y="1"/>
                    <a:pt x="6" y="1"/>
                    <a:pt x="3" y="0"/>
                  </a:cubicBezTo>
                  <a:cubicBezTo>
                    <a:pt x="3" y="0"/>
                    <a:pt x="2" y="0"/>
                    <a:pt x="2" y="0"/>
                  </a:cubicBezTo>
                  <a:cubicBezTo>
                    <a:pt x="1" y="0"/>
                    <a:pt x="0" y="0"/>
                    <a:pt x="0" y="0"/>
                  </a:cubicBezTo>
                  <a:cubicBezTo>
                    <a:pt x="0" y="3"/>
                    <a:pt x="0" y="5"/>
                    <a:pt x="0" y="8"/>
                  </a:cubicBezTo>
                  <a:cubicBezTo>
                    <a:pt x="0" y="10"/>
                    <a:pt x="0" y="12"/>
                    <a:pt x="0" y="14"/>
                  </a:cubicBezTo>
                  <a:cubicBezTo>
                    <a:pt x="0" y="14"/>
                    <a:pt x="0" y="14"/>
                    <a:pt x="0" y="14"/>
                  </a:cubicBezTo>
                  <a:cubicBezTo>
                    <a:pt x="3" y="14"/>
                    <a:pt x="6" y="15"/>
                    <a:pt x="9" y="15"/>
                  </a:cubicBezTo>
                  <a:cubicBezTo>
                    <a:pt x="12" y="15"/>
                    <a:pt x="14" y="16"/>
                    <a:pt x="17" y="16"/>
                  </a:cubicBezTo>
                  <a:cubicBezTo>
                    <a:pt x="18" y="16"/>
                    <a:pt x="19" y="16"/>
                    <a:pt x="20" y="16"/>
                  </a:cubicBezTo>
                  <a:cubicBezTo>
                    <a:pt x="22" y="16"/>
                    <a:pt x="24" y="16"/>
                    <a:pt x="26" y="17"/>
                  </a:cubicBezTo>
                  <a:cubicBezTo>
                    <a:pt x="29" y="17"/>
                    <a:pt x="32" y="17"/>
                    <a:pt x="35" y="18"/>
                  </a:cubicBezTo>
                  <a:cubicBezTo>
                    <a:pt x="35" y="18"/>
                    <a:pt x="35" y="18"/>
                    <a:pt x="35" y="18"/>
                  </a:cubicBezTo>
                  <a:cubicBezTo>
                    <a:pt x="38" y="18"/>
                    <a:pt x="40" y="18"/>
                    <a:pt x="43" y="18"/>
                  </a:cubicBezTo>
                  <a:cubicBezTo>
                    <a:pt x="43" y="18"/>
                    <a:pt x="43" y="18"/>
                    <a:pt x="44" y="18"/>
                  </a:cubicBezTo>
                  <a:cubicBezTo>
                    <a:pt x="47" y="19"/>
                    <a:pt x="50" y="19"/>
                    <a:pt x="53" y="19"/>
                  </a:cubicBezTo>
                  <a:cubicBezTo>
                    <a:pt x="56" y="20"/>
                    <a:pt x="59" y="20"/>
                    <a:pt x="61" y="20"/>
                  </a:cubicBezTo>
                  <a:cubicBezTo>
                    <a:pt x="63" y="21"/>
                    <a:pt x="64" y="21"/>
                    <a:pt x="65" y="21"/>
                  </a:cubicBezTo>
                  <a:cubicBezTo>
                    <a:pt x="66" y="21"/>
                    <a:pt x="68" y="21"/>
                    <a:pt x="70" y="21"/>
                  </a:cubicBezTo>
                  <a:cubicBezTo>
                    <a:pt x="73" y="22"/>
                    <a:pt x="76" y="22"/>
                    <a:pt x="79" y="23"/>
                  </a:cubicBezTo>
                  <a:cubicBezTo>
                    <a:pt x="82" y="23"/>
                    <a:pt x="84" y="23"/>
                    <a:pt x="87" y="24"/>
                  </a:cubicBezTo>
                  <a:cubicBezTo>
                    <a:pt x="87" y="24"/>
                    <a:pt x="87" y="24"/>
                    <a:pt x="88" y="24"/>
                  </a:cubicBezTo>
                  <a:cubicBezTo>
                    <a:pt x="91" y="24"/>
                    <a:pt x="94" y="24"/>
                    <a:pt x="97" y="25"/>
                  </a:cubicBezTo>
                  <a:cubicBezTo>
                    <a:pt x="100" y="25"/>
                    <a:pt x="102" y="26"/>
                    <a:pt x="105" y="26"/>
                  </a:cubicBezTo>
                  <a:cubicBezTo>
                    <a:pt x="106" y="26"/>
                    <a:pt x="107" y="26"/>
                    <a:pt x="109" y="26"/>
                  </a:cubicBezTo>
                  <a:cubicBezTo>
                    <a:pt x="110" y="27"/>
                    <a:pt x="112" y="27"/>
                    <a:pt x="114" y="27"/>
                  </a:cubicBezTo>
                  <a:cubicBezTo>
                    <a:pt x="117" y="28"/>
                    <a:pt x="120" y="28"/>
                    <a:pt x="123" y="28"/>
                  </a:cubicBezTo>
                  <a:cubicBezTo>
                    <a:pt x="125" y="29"/>
                    <a:pt x="128" y="29"/>
                    <a:pt x="130" y="30"/>
                  </a:cubicBezTo>
                  <a:cubicBezTo>
                    <a:pt x="131" y="30"/>
                    <a:pt x="131" y="30"/>
                    <a:pt x="132" y="30"/>
                  </a:cubicBezTo>
                  <a:cubicBezTo>
                    <a:pt x="134" y="30"/>
                    <a:pt x="137" y="31"/>
                    <a:pt x="140" y="31"/>
                  </a:cubicBezTo>
                  <a:cubicBezTo>
                    <a:pt x="142" y="31"/>
                    <a:pt x="143" y="31"/>
                    <a:pt x="144" y="32"/>
                  </a:cubicBezTo>
                  <a:cubicBezTo>
                    <a:pt x="145" y="27"/>
                    <a:pt x="146" y="22"/>
                    <a:pt x="147" y="17"/>
                  </a:cubicBezTo>
                  <a:cubicBezTo>
                    <a:pt x="146" y="17"/>
                    <a:pt x="145" y="17"/>
                    <a:pt x="144" y="17"/>
                  </a:cubicBezTo>
                  <a:cubicBezTo>
                    <a:pt x="141" y="16"/>
                    <a:pt x="138" y="16"/>
                    <a:pt x="135" y="16"/>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8" name="Freeform 15"/>
            <p:cNvSpPr>
              <a:spLocks/>
            </p:cNvSpPr>
            <p:nvPr/>
          </p:nvSpPr>
          <p:spPr bwMode="auto">
            <a:xfrm>
              <a:off x="1208088" y="1685925"/>
              <a:ext cx="411163" cy="61913"/>
            </a:xfrm>
            <a:custGeom>
              <a:avLst/>
              <a:gdLst>
                <a:gd name="T0" fmla="*/ 149 w 162"/>
                <a:gd name="T1" fmla="*/ 9 h 24"/>
                <a:gd name="T2" fmla="*/ 143 w 162"/>
                <a:gd name="T3" fmla="*/ 9 h 24"/>
                <a:gd name="T4" fmla="*/ 140 w 162"/>
                <a:gd name="T5" fmla="*/ 9 h 24"/>
                <a:gd name="T6" fmla="*/ 131 w 162"/>
                <a:gd name="T7" fmla="*/ 8 h 24"/>
                <a:gd name="T8" fmla="*/ 122 w 162"/>
                <a:gd name="T9" fmla="*/ 8 h 24"/>
                <a:gd name="T10" fmla="*/ 121 w 162"/>
                <a:gd name="T11" fmla="*/ 7 h 24"/>
                <a:gd name="T12" fmla="*/ 113 w 162"/>
                <a:gd name="T13" fmla="*/ 7 h 24"/>
                <a:gd name="T14" fmla="*/ 104 w 162"/>
                <a:gd name="T15" fmla="*/ 6 h 24"/>
                <a:gd name="T16" fmla="*/ 98 w 162"/>
                <a:gd name="T17" fmla="*/ 6 h 24"/>
                <a:gd name="T18" fmla="*/ 96 w 162"/>
                <a:gd name="T19" fmla="*/ 6 h 24"/>
                <a:gd name="T20" fmla="*/ 87 w 162"/>
                <a:gd name="T21" fmla="*/ 5 h 24"/>
                <a:gd name="T22" fmla="*/ 78 w 162"/>
                <a:gd name="T23" fmla="*/ 5 h 24"/>
                <a:gd name="T24" fmla="*/ 76 w 162"/>
                <a:gd name="T25" fmla="*/ 5 h 24"/>
                <a:gd name="T26" fmla="*/ 69 w 162"/>
                <a:gd name="T27" fmla="*/ 4 h 24"/>
                <a:gd name="T28" fmla="*/ 60 w 162"/>
                <a:gd name="T29" fmla="*/ 4 h 24"/>
                <a:gd name="T30" fmla="*/ 54 w 162"/>
                <a:gd name="T31" fmla="*/ 3 h 24"/>
                <a:gd name="T32" fmla="*/ 51 w 162"/>
                <a:gd name="T33" fmla="*/ 3 h 24"/>
                <a:gd name="T34" fmla="*/ 42 w 162"/>
                <a:gd name="T35" fmla="*/ 3 h 24"/>
                <a:gd name="T36" fmla="*/ 33 w 162"/>
                <a:gd name="T37" fmla="*/ 2 h 24"/>
                <a:gd name="T38" fmla="*/ 31 w 162"/>
                <a:gd name="T39" fmla="*/ 2 h 24"/>
                <a:gd name="T40" fmla="*/ 24 w 162"/>
                <a:gd name="T41" fmla="*/ 2 h 24"/>
                <a:gd name="T42" fmla="*/ 15 w 162"/>
                <a:gd name="T43" fmla="*/ 1 h 24"/>
                <a:gd name="T44" fmla="*/ 9 w 162"/>
                <a:gd name="T45" fmla="*/ 1 h 24"/>
                <a:gd name="T46" fmla="*/ 6 w 162"/>
                <a:gd name="T47" fmla="*/ 1 h 24"/>
                <a:gd name="T48" fmla="*/ 0 w 162"/>
                <a:gd name="T49" fmla="*/ 0 h 24"/>
                <a:gd name="T50" fmla="*/ 0 w 162"/>
                <a:gd name="T51" fmla="*/ 14 h 24"/>
                <a:gd name="T52" fmla="*/ 3 w 162"/>
                <a:gd name="T53" fmla="*/ 14 h 24"/>
                <a:gd name="T54" fmla="*/ 6 w 162"/>
                <a:gd name="T55" fmla="*/ 14 h 24"/>
                <a:gd name="T56" fmla="*/ 12 w 162"/>
                <a:gd name="T57" fmla="*/ 14 h 24"/>
                <a:gd name="T58" fmla="*/ 21 w 162"/>
                <a:gd name="T59" fmla="*/ 15 h 24"/>
                <a:gd name="T60" fmla="*/ 28 w 162"/>
                <a:gd name="T61" fmla="*/ 15 h 24"/>
                <a:gd name="T62" fmla="*/ 30 w 162"/>
                <a:gd name="T63" fmla="*/ 15 h 24"/>
                <a:gd name="T64" fmla="*/ 39 w 162"/>
                <a:gd name="T65" fmla="*/ 16 h 24"/>
                <a:gd name="T66" fmla="*/ 48 w 162"/>
                <a:gd name="T67" fmla="*/ 17 h 24"/>
                <a:gd name="T68" fmla="*/ 51 w 162"/>
                <a:gd name="T69" fmla="*/ 17 h 24"/>
                <a:gd name="T70" fmla="*/ 57 w 162"/>
                <a:gd name="T71" fmla="*/ 17 h 24"/>
                <a:gd name="T72" fmla="*/ 66 w 162"/>
                <a:gd name="T73" fmla="*/ 18 h 24"/>
                <a:gd name="T74" fmla="*/ 73 w 162"/>
                <a:gd name="T75" fmla="*/ 18 h 24"/>
                <a:gd name="T76" fmla="*/ 75 w 162"/>
                <a:gd name="T77" fmla="*/ 18 h 24"/>
                <a:gd name="T78" fmla="*/ 83 w 162"/>
                <a:gd name="T79" fmla="*/ 19 h 24"/>
                <a:gd name="T80" fmla="*/ 92 w 162"/>
                <a:gd name="T81" fmla="*/ 19 h 24"/>
                <a:gd name="T82" fmla="*/ 95 w 162"/>
                <a:gd name="T83" fmla="*/ 19 h 24"/>
                <a:gd name="T84" fmla="*/ 101 w 162"/>
                <a:gd name="T85" fmla="*/ 20 h 24"/>
                <a:gd name="T86" fmla="*/ 110 w 162"/>
                <a:gd name="T87" fmla="*/ 20 h 24"/>
                <a:gd name="T88" fmla="*/ 117 w 162"/>
                <a:gd name="T89" fmla="*/ 21 h 24"/>
                <a:gd name="T90" fmla="*/ 119 w 162"/>
                <a:gd name="T91" fmla="*/ 21 h 24"/>
                <a:gd name="T92" fmla="*/ 128 w 162"/>
                <a:gd name="T93" fmla="*/ 22 h 24"/>
                <a:gd name="T94" fmla="*/ 137 w 162"/>
                <a:gd name="T95" fmla="*/ 22 h 24"/>
                <a:gd name="T96" fmla="*/ 140 w 162"/>
                <a:gd name="T97" fmla="*/ 23 h 24"/>
                <a:gd name="T98" fmla="*/ 146 w 162"/>
                <a:gd name="T99" fmla="*/ 23 h 24"/>
                <a:gd name="T100" fmla="*/ 155 w 162"/>
                <a:gd name="T101" fmla="*/ 24 h 24"/>
                <a:gd name="T102" fmla="*/ 162 w 162"/>
                <a:gd name="T103" fmla="*/ 24 h 24"/>
                <a:gd name="T104" fmla="*/ 162 w 162"/>
                <a:gd name="T105" fmla="*/ 10 h 24"/>
                <a:gd name="T106" fmla="*/ 158 w 162"/>
                <a:gd name="T107" fmla="*/ 10 h 24"/>
                <a:gd name="T108" fmla="*/ 149 w 162"/>
                <a:gd name="T109"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24">
                  <a:moveTo>
                    <a:pt x="149" y="9"/>
                  </a:moveTo>
                  <a:cubicBezTo>
                    <a:pt x="147" y="9"/>
                    <a:pt x="145" y="9"/>
                    <a:pt x="143" y="9"/>
                  </a:cubicBezTo>
                  <a:cubicBezTo>
                    <a:pt x="142" y="9"/>
                    <a:pt x="141" y="9"/>
                    <a:pt x="140" y="9"/>
                  </a:cubicBezTo>
                  <a:cubicBezTo>
                    <a:pt x="137" y="9"/>
                    <a:pt x="134" y="8"/>
                    <a:pt x="131" y="8"/>
                  </a:cubicBezTo>
                  <a:cubicBezTo>
                    <a:pt x="128" y="8"/>
                    <a:pt x="125" y="8"/>
                    <a:pt x="122" y="8"/>
                  </a:cubicBezTo>
                  <a:cubicBezTo>
                    <a:pt x="122" y="8"/>
                    <a:pt x="121" y="7"/>
                    <a:pt x="121" y="7"/>
                  </a:cubicBezTo>
                  <a:cubicBezTo>
                    <a:pt x="118" y="7"/>
                    <a:pt x="116" y="7"/>
                    <a:pt x="113" y="7"/>
                  </a:cubicBezTo>
                  <a:cubicBezTo>
                    <a:pt x="110" y="7"/>
                    <a:pt x="107" y="7"/>
                    <a:pt x="104" y="6"/>
                  </a:cubicBezTo>
                  <a:cubicBezTo>
                    <a:pt x="102" y="6"/>
                    <a:pt x="100" y="6"/>
                    <a:pt x="98" y="6"/>
                  </a:cubicBezTo>
                  <a:cubicBezTo>
                    <a:pt x="97" y="6"/>
                    <a:pt x="96" y="6"/>
                    <a:pt x="96" y="6"/>
                  </a:cubicBezTo>
                  <a:cubicBezTo>
                    <a:pt x="93" y="6"/>
                    <a:pt x="90" y="5"/>
                    <a:pt x="87" y="5"/>
                  </a:cubicBezTo>
                  <a:cubicBezTo>
                    <a:pt x="84" y="5"/>
                    <a:pt x="81" y="5"/>
                    <a:pt x="78" y="5"/>
                  </a:cubicBezTo>
                  <a:cubicBezTo>
                    <a:pt x="77" y="5"/>
                    <a:pt x="77" y="5"/>
                    <a:pt x="76" y="5"/>
                  </a:cubicBezTo>
                  <a:cubicBezTo>
                    <a:pt x="74" y="5"/>
                    <a:pt x="71" y="4"/>
                    <a:pt x="69" y="4"/>
                  </a:cubicBezTo>
                  <a:cubicBezTo>
                    <a:pt x="66" y="4"/>
                    <a:pt x="63" y="4"/>
                    <a:pt x="60" y="4"/>
                  </a:cubicBezTo>
                  <a:cubicBezTo>
                    <a:pt x="58" y="4"/>
                    <a:pt x="56" y="4"/>
                    <a:pt x="54" y="3"/>
                  </a:cubicBezTo>
                  <a:cubicBezTo>
                    <a:pt x="53" y="3"/>
                    <a:pt x="52" y="3"/>
                    <a:pt x="51" y="3"/>
                  </a:cubicBezTo>
                  <a:cubicBezTo>
                    <a:pt x="48" y="3"/>
                    <a:pt x="45" y="3"/>
                    <a:pt x="42" y="3"/>
                  </a:cubicBezTo>
                  <a:cubicBezTo>
                    <a:pt x="39" y="3"/>
                    <a:pt x="36" y="2"/>
                    <a:pt x="33" y="2"/>
                  </a:cubicBezTo>
                  <a:cubicBezTo>
                    <a:pt x="33" y="2"/>
                    <a:pt x="32" y="2"/>
                    <a:pt x="31" y="2"/>
                  </a:cubicBezTo>
                  <a:cubicBezTo>
                    <a:pt x="29" y="2"/>
                    <a:pt x="27" y="2"/>
                    <a:pt x="24" y="2"/>
                  </a:cubicBezTo>
                  <a:cubicBezTo>
                    <a:pt x="21" y="2"/>
                    <a:pt x="18" y="1"/>
                    <a:pt x="15" y="1"/>
                  </a:cubicBezTo>
                  <a:cubicBezTo>
                    <a:pt x="13" y="1"/>
                    <a:pt x="11" y="1"/>
                    <a:pt x="9" y="1"/>
                  </a:cubicBezTo>
                  <a:cubicBezTo>
                    <a:pt x="8" y="1"/>
                    <a:pt x="7" y="1"/>
                    <a:pt x="6" y="1"/>
                  </a:cubicBezTo>
                  <a:cubicBezTo>
                    <a:pt x="4" y="1"/>
                    <a:pt x="2" y="1"/>
                    <a:pt x="0" y="0"/>
                  </a:cubicBezTo>
                  <a:cubicBezTo>
                    <a:pt x="0" y="5"/>
                    <a:pt x="0" y="9"/>
                    <a:pt x="0" y="14"/>
                  </a:cubicBezTo>
                  <a:cubicBezTo>
                    <a:pt x="1" y="14"/>
                    <a:pt x="2" y="14"/>
                    <a:pt x="3" y="14"/>
                  </a:cubicBezTo>
                  <a:cubicBezTo>
                    <a:pt x="4" y="14"/>
                    <a:pt x="5" y="14"/>
                    <a:pt x="6" y="14"/>
                  </a:cubicBezTo>
                  <a:cubicBezTo>
                    <a:pt x="8" y="14"/>
                    <a:pt x="10" y="14"/>
                    <a:pt x="12" y="14"/>
                  </a:cubicBezTo>
                  <a:cubicBezTo>
                    <a:pt x="15" y="15"/>
                    <a:pt x="18" y="15"/>
                    <a:pt x="21" y="15"/>
                  </a:cubicBezTo>
                  <a:cubicBezTo>
                    <a:pt x="23" y="15"/>
                    <a:pt x="26" y="15"/>
                    <a:pt x="28" y="15"/>
                  </a:cubicBezTo>
                  <a:cubicBezTo>
                    <a:pt x="29" y="15"/>
                    <a:pt x="29" y="15"/>
                    <a:pt x="30" y="15"/>
                  </a:cubicBezTo>
                  <a:cubicBezTo>
                    <a:pt x="33" y="16"/>
                    <a:pt x="36" y="16"/>
                    <a:pt x="39" y="16"/>
                  </a:cubicBezTo>
                  <a:cubicBezTo>
                    <a:pt x="42" y="16"/>
                    <a:pt x="45" y="16"/>
                    <a:pt x="48" y="17"/>
                  </a:cubicBezTo>
                  <a:cubicBezTo>
                    <a:pt x="49" y="17"/>
                    <a:pt x="50" y="17"/>
                    <a:pt x="51" y="17"/>
                  </a:cubicBezTo>
                  <a:cubicBezTo>
                    <a:pt x="53" y="17"/>
                    <a:pt x="55" y="17"/>
                    <a:pt x="57" y="17"/>
                  </a:cubicBezTo>
                  <a:cubicBezTo>
                    <a:pt x="60" y="17"/>
                    <a:pt x="63" y="17"/>
                    <a:pt x="66" y="18"/>
                  </a:cubicBezTo>
                  <a:cubicBezTo>
                    <a:pt x="68" y="18"/>
                    <a:pt x="70" y="18"/>
                    <a:pt x="73" y="18"/>
                  </a:cubicBezTo>
                  <a:cubicBezTo>
                    <a:pt x="73" y="18"/>
                    <a:pt x="74" y="18"/>
                    <a:pt x="75" y="18"/>
                  </a:cubicBezTo>
                  <a:cubicBezTo>
                    <a:pt x="78" y="18"/>
                    <a:pt x="80" y="19"/>
                    <a:pt x="83" y="19"/>
                  </a:cubicBezTo>
                  <a:cubicBezTo>
                    <a:pt x="86" y="19"/>
                    <a:pt x="89" y="19"/>
                    <a:pt x="92" y="19"/>
                  </a:cubicBezTo>
                  <a:cubicBezTo>
                    <a:pt x="93" y="19"/>
                    <a:pt x="94" y="19"/>
                    <a:pt x="95" y="19"/>
                  </a:cubicBezTo>
                  <a:cubicBezTo>
                    <a:pt x="97" y="20"/>
                    <a:pt x="99" y="20"/>
                    <a:pt x="101" y="20"/>
                  </a:cubicBezTo>
                  <a:cubicBezTo>
                    <a:pt x="104" y="20"/>
                    <a:pt x="107" y="20"/>
                    <a:pt x="110" y="20"/>
                  </a:cubicBezTo>
                  <a:cubicBezTo>
                    <a:pt x="113" y="21"/>
                    <a:pt x="115" y="21"/>
                    <a:pt x="117" y="21"/>
                  </a:cubicBezTo>
                  <a:cubicBezTo>
                    <a:pt x="118" y="21"/>
                    <a:pt x="118" y="21"/>
                    <a:pt x="119" y="21"/>
                  </a:cubicBezTo>
                  <a:cubicBezTo>
                    <a:pt x="122" y="21"/>
                    <a:pt x="125" y="21"/>
                    <a:pt x="128" y="22"/>
                  </a:cubicBezTo>
                  <a:cubicBezTo>
                    <a:pt x="131" y="22"/>
                    <a:pt x="134" y="22"/>
                    <a:pt x="137" y="22"/>
                  </a:cubicBezTo>
                  <a:cubicBezTo>
                    <a:pt x="138" y="22"/>
                    <a:pt x="139" y="22"/>
                    <a:pt x="140" y="23"/>
                  </a:cubicBezTo>
                  <a:cubicBezTo>
                    <a:pt x="142" y="23"/>
                    <a:pt x="144" y="23"/>
                    <a:pt x="146" y="23"/>
                  </a:cubicBezTo>
                  <a:cubicBezTo>
                    <a:pt x="149" y="23"/>
                    <a:pt x="152" y="23"/>
                    <a:pt x="155" y="24"/>
                  </a:cubicBezTo>
                  <a:cubicBezTo>
                    <a:pt x="157" y="24"/>
                    <a:pt x="159" y="24"/>
                    <a:pt x="162" y="24"/>
                  </a:cubicBezTo>
                  <a:cubicBezTo>
                    <a:pt x="162" y="20"/>
                    <a:pt x="162" y="15"/>
                    <a:pt x="162" y="10"/>
                  </a:cubicBezTo>
                  <a:cubicBezTo>
                    <a:pt x="160" y="10"/>
                    <a:pt x="159" y="10"/>
                    <a:pt x="158" y="10"/>
                  </a:cubicBezTo>
                  <a:cubicBezTo>
                    <a:pt x="155" y="10"/>
                    <a:pt x="152" y="10"/>
                    <a:pt x="149" y="9"/>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19" name="Freeform 16"/>
            <p:cNvSpPr>
              <a:spLocks/>
            </p:cNvSpPr>
            <p:nvPr/>
          </p:nvSpPr>
          <p:spPr bwMode="auto">
            <a:xfrm>
              <a:off x="2217738" y="1785938"/>
              <a:ext cx="438150" cy="136525"/>
            </a:xfrm>
            <a:custGeom>
              <a:avLst/>
              <a:gdLst>
                <a:gd name="T0" fmla="*/ 160 w 173"/>
                <a:gd name="T1" fmla="*/ 35 h 54"/>
                <a:gd name="T2" fmla="*/ 160 w 173"/>
                <a:gd name="T3" fmla="*/ 35 h 54"/>
                <a:gd name="T4" fmla="*/ 152 w 173"/>
                <a:gd name="T5" fmla="*/ 33 h 54"/>
                <a:gd name="T6" fmla="*/ 143 w 173"/>
                <a:gd name="T7" fmla="*/ 31 h 54"/>
                <a:gd name="T8" fmla="*/ 138 w 173"/>
                <a:gd name="T9" fmla="*/ 29 h 54"/>
                <a:gd name="T10" fmla="*/ 135 w 173"/>
                <a:gd name="T11" fmla="*/ 28 h 54"/>
                <a:gd name="T12" fmla="*/ 135 w 173"/>
                <a:gd name="T13" fmla="*/ 28 h 54"/>
                <a:gd name="T14" fmla="*/ 126 w 173"/>
                <a:gd name="T15" fmla="*/ 26 h 54"/>
                <a:gd name="T16" fmla="*/ 118 w 173"/>
                <a:gd name="T17" fmla="*/ 24 h 54"/>
                <a:gd name="T18" fmla="*/ 117 w 173"/>
                <a:gd name="T19" fmla="*/ 24 h 54"/>
                <a:gd name="T20" fmla="*/ 109 w 173"/>
                <a:gd name="T21" fmla="*/ 22 h 54"/>
                <a:gd name="T22" fmla="*/ 101 w 173"/>
                <a:gd name="T23" fmla="*/ 20 h 54"/>
                <a:gd name="T24" fmla="*/ 96 w 173"/>
                <a:gd name="T25" fmla="*/ 18 h 54"/>
                <a:gd name="T26" fmla="*/ 92 w 173"/>
                <a:gd name="T27" fmla="*/ 18 h 54"/>
                <a:gd name="T28" fmla="*/ 84 w 173"/>
                <a:gd name="T29" fmla="*/ 16 h 54"/>
                <a:gd name="T30" fmla="*/ 75 w 173"/>
                <a:gd name="T31" fmla="*/ 14 h 54"/>
                <a:gd name="T32" fmla="*/ 74 w 173"/>
                <a:gd name="T33" fmla="*/ 14 h 54"/>
                <a:gd name="T34" fmla="*/ 66 w 173"/>
                <a:gd name="T35" fmla="*/ 12 h 54"/>
                <a:gd name="T36" fmla="*/ 58 w 173"/>
                <a:gd name="T37" fmla="*/ 10 h 54"/>
                <a:gd name="T38" fmla="*/ 53 w 173"/>
                <a:gd name="T39" fmla="*/ 9 h 54"/>
                <a:gd name="T40" fmla="*/ 49 w 173"/>
                <a:gd name="T41" fmla="*/ 8 h 54"/>
                <a:gd name="T42" fmla="*/ 41 w 173"/>
                <a:gd name="T43" fmla="*/ 7 h 54"/>
                <a:gd name="T44" fmla="*/ 32 w 173"/>
                <a:gd name="T45" fmla="*/ 5 h 54"/>
                <a:gd name="T46" fmla="*/ 31 w 173"/>
                <a:gd name="T47" fmla="*/ 5 h 54"/>
                <a:gd name="T48" fmla="*/ 23 w 173"/>
                <a:gd name="T49" fmla="*/ 3 h 54"/>
                <a:gd name="T50" fmla="*/ 15 w 173"/>
                <a:gd name="T51" fmla="*/ 2 h 54"/>
                <a:gd name="T52" fmla="*/ 9 w 173"/>
                <a:gd name="T53" fmla="*/ 1 h 54"/>
                <a:gd name="T54" fmla="*/ 6 w 173"/>
                <a:gd name="T55" fmla="*/ 0 h 54"/>
                <a:gd name="T56" fmla="*/ 2 w 173"/>
                <a:gd name="T57" fmla="*/ 0 h 54"/>
                <a:gd name="T58" fmla="*/ 0 w 173"/>
                <a:gd name="T59" fmla="*/ 14 h 54"/>
                <a:gd name="T60" fmla="*/ 3 w 173"/>
                <a:gd name="T61" fmla="*/ 15 h 54"/>
                <a:gd name="T62" fmla="*/ 6 w 173"/>
                <a:gd name="T63" fmla="*/ 15 h 54"/>
                <a:gd name="T64" fmla="*/ 11 w 173"/>
                <a:gd name="T65" fmla="*/ 16 h 54"/>
                <a:gd name="T66" fmla="*/ 20 w 173"/>
                <a:gd name="T67" fmla="*/ 18 h 54"/>
                <a:gd name="T68" fmla="*/ 27 w 173"/>
                <a:gd name="T69" fmla="*/ 19 h 54"/>
                <a:gd name="T70" fmla="*/ 28 w 173"/>
                <a:gd name="T71" fmla="*/ 19 h 54"/>
                <a:gd name="T72" fmla="*/ 37 w 173"/>
                <a:gd name="T73" fmla="*/ 21 h 54"/>
                <a:gd name="T74" fmla="*/ 46 w 173"/>
                <a:gd name="T75" fmla="*/ 23 h 54"/>
                <a:gd name="T76" fmla="*/ 49 w 173"/>
                <a:gd name="T77" fmla="*/ 24 h 54"/>
                <a:gd name="T78" fmla="*/ 54 w 173"/>
                <a:gd name="T79" fmla="*/ 25 h 54"/>
                <a:gd name="T80" fmla="*/ 63 w 173"/>
                <a:gd name="T81" fmla="*/ 26 h 54"/>
                <a:gd name="T82" fmla="*/ 71 w 173"/>
                <a:gd name="T83" fmla="*/ 28 h 54"/>
                <a:gd name="T84" fmla="*/ 72 w 173"/>
                <a:gd name="T85" fmla="*/ 28 h 54"/>
                <a:gd name="T86" fmla="*/ 80 w 173"/>
                <a:gd name="T87" fmla="*/ 30 h 54"/>
                <a:gd name="T88" fmla="*/ 89 w 173"/>
                <a:gd name="T89" fmla="*/ 32 h 54"/>
                <a:gd name="T90" fmla="*/ 92 w 173"/>
                <a:gd name="T91" fmla="*/ 33 h 54"/>
                <a:gd name="T92" fmla="*/ 97 w 173"/>
                <a:gd name="T93" fmla="*/ 34 h 54"/>
                <a:gd name="T94" fmla="*/ 106 w 173"/>
                <a:gd name="T95" fmla="*/ 36 h 54"/>
                <a:gd name="T96" fmla="*/ 114 w 173"/>
                <a:gd name="T97" fmla="*/ 38 h 54"/>
                <a:gd name="T98" fmla="*/ 114 w 173"/>
                <a:gd name="T99" fmla="*/ 39 h 54"/>
                <a:gd name="T100" fmla="*/ 123 w 173"/>
                <a:gd name="T101" fmla="*/ 41 h 54"/>
                <a:gd name="T102" fmla="*/ 131 w 173"/>
                <a:gd name="T103" fmla="*/ 43 h 54"/>
                <a:gd name="T104" fmla="*/ 131 w 173"/>
                <a:gd name="T105" fmla="*/ 43 h 54"/>
                <a:gd name="T106" fmla="*/ 135 w 173"/>
                <a:gd name="T107" fmla="*/ 44 h 54"/>
                <a:gd name="T108" fmla="*/ 140 w 173"/>
                <a:gd name="T109" fmla="*/ 45 h 54"/>
                <a:gd name="T110" fmla="*/ 148 w 173"/>
                <a:gd name="T111" fmla="*/ 48 h 54"/>
                <a:gd name="T112" fmla="*/ 156 w 173"/>
                <a:gd name="T113" fmla="*/ 50 h 54"/>
                <a:gd name="T114" fmla="*/ 157 w 173"/>
                <a:gd name="T115" fmla="*/ 50 h 54"/>
                <a:gd name="T116" fmla="*/ 165 w 173"/>
                <a:gd name="T117" fmla="*/ 53 h 54"/>
                <a:gd name="T118" fmla="*/ 170 w 173"/>
                <a:gd name="T119" fmla="*/ 54 h 54"/>
                <a:gd name="T120" fmla="*/ 173 w 173"/>
                <a:gd name="T121" fmla="*/ 39 h 54"/>
                <a:gd name="T122" fmla="*/ 169 w 173"/>
                <a:gd name="T123" fmla="*/ 38 h 54"/>
                <a:gd name="T124" fmla="*/ 160 w 173"/>
                <a:gd name="T125"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 h="54">
                  <a:moveTo>
                    <a:pt x="160" y="35"/>
                  </a:moveTo>
                  <a:cubicBezTo>
                    <a:pt x="160" y="35"/>
                    <a:pt x="160" y="35"/>
                    <a:pt x="160" y="35"/>
                  </a:cubicBezTo>
                  <a:cubicBezTo>
                    <a:pt x="157" y="34"/>
                    <a:pt x="154" y="34"/>
                    <a:pt x="152" y="33"/>
                  </a:cubicBezTo>
                  <a:cubicBezTo>
                    <a:pt x="149" y="32"/>
                    <a:pt x="146" y="31"/>
                    <a:pt x="143" y="31"/>
                  </a:cubicBezTo>
                  <a:cubicBezTo>
                    <a:pt x="142" y="30"/>
                    <a:pt x="140" y="30"/>
                    <a:pt x="138" y="29"/>
                  </a:cubicBezTo>
                  <a:cubicBezTo>
                    <a:pt x="137" y="29"/>
                    <a:pt x="136" y="28"/>
                    <a:pt x="135" y="28"/>
                  </a:cubicBezTo>
                  <a:cubicBezTo>
                    <a:pt x="135" y="28"/>
                    <a:pt x="135" y="28"/>
                    <a:pt x="135" y="28"/>
                  </a:cubicBezTo>
                  <a:cubicBezTo>
                    <a:pt x="132" y="27"/>
                    <a:pt x="129" y="27"/>
                    <a:pt x="126" y="26"/>
                  </a:cubicBezTo>
                  <a:cubicBezTo>
                    <a:pt x="124" y="25"/>
                    <a:pt x="121" y="24"/>
                    <a:pt x="118" y="24"/>
                  </a:cubicBezTo>
                  <a:cubicBezTo>
                    <a:pt x="118" y="24"/>
                    <a:pt x="117" y="24"/>
                    <a:pt x="117" y="24"/>
                  </a:cubicBezTo>
                  <a:cubicBezTo>
                    <a:pt x="114" y="23"/>
                    <a:pt x="112" y="22"/>
                    <a:pt x="109" y="22"/>
                  </a:cubicBezTo>
                  <a:cubicBezTo>
                    <a:pt x="106" y="21"/>
                    <a:pt x="104" y="20"/>
                    <a:pt x="101" y="20"/>
                  </a:cubicBezTo>
                  <a:cubicBezTo>
                    <a:pt x="99" y="19"/>
                    <a:pt x="97" y="19"/>
                    <a:pt x="96" y="18"/>
                  </a:cubicBezTo>
                  <a:cubicBezTo>
                    <a:pt x="94" y="18"/>
                    <a:pt x="93" y="18"/>
                    <a:pt x="92" y="18"/>
                  </a:cubicBezTo>
                  <a:cubicBezTo>
                    <a:pt x="89" y="17"/>
                    <a:pt x="86" y="16"/>
                    <a:pt x="84" y="16"/>
                  </a:cubicBezTo>
                  <a:cubicBezTo>
                    <a:pt x="81" y="15"/>
                    <a:pt x="78" y="14"/>
                    <a:pt x="75" y="14"/>
                  </a:cubicBezTo>
                  <a:cubicBezTo>
                    <a:pt x="75" y="14"/>
                    <a:pt x="74" y="14"/>
                    <a:pt x="74" y="14"/>
                  </a:cubicBezTo>
                  <a:cubicBezTo>
                    <a:pt x="72" y="13"/>
                    <a:pt x="69" y="12"/>
                    <a:pt x="66" y="12"/>
                  </a:cubicBezTo>
                  <a:cubicBezTo>
                    <a:pt x="64" y="11"/>
                    <a:pt x="61" y="11"/>
                    <a:pt x="58" y="10"/>
                  </a:cubicBezTo>
                  <a:cubicBezTo>
                    <a:pt x="56" y="10"/>
                    <a:pt x="54" y="9"/>
                    <a:pt x="53" y="9"/>
                  </a:cubicBezTo>
                  <a:cubicBezTo>
                    <a:pt x="51" y="9"/>
                    <a:pt x="50" y="9"/>
                    <a:pt x="49" y="8"/>
                  </a:cubicBezTo>
                  <a:cubicBezTo>
                    <a:pt x="46" y="8"/>
                    <a:pt x="43" y="7"/>
                    <a:pt x="41" y="7"/>
                  </a:cubicBezTo>
                  <a:cubicBezTo>
                    <a:pt x="38" y="6"/>
                    <a:pt x="35" y="6"/>
                    <a:pt x="32" y="5"/>
                  </a:cubicBezTo>
                  <a:cubicBezTo>
                    <a:pt x="32" y="5"/>
                    <a:pt x="31" y="5"/>
                    <a:pt x="31" y="5"/>
                  </a:cubicBezTo>
                  <a:cubicBezTo>
                    <a:pt x="28" y="4"/>
                    <a:pt x="26" y="4"/>
                    <a:pt x="23" y="3"/>
                  </a:cubicBezTo>
                  <a:cubicBezTo>
                    <a:pt x="20" y="3"/>
                    <a:pt x="17" y="2"/>
                    <a:pt x="15" y="2"/>
                  </a:cubicBezTo>
                  <a:cubicBezTo>
                    <a:pt x="13" y="1"/>
                    <a:pt x="11" y="1"/>
                    <a:pt x="9" y="1"/>
                  </a:cubicBezTo>
                  <a:cubicBezTo>
                    <a:pt x="8" y="1"/>
                    <a:pt x="7" y="0"/>
                    <a:pt x="6" y="0"/>
                  </a:cubicBezTo>
                  <a:cubicBezTo>
                    <a:pt x="5" y="0"/>
                    <a:pt x="4" y="0"/>
                    <a:pt x="2" y="0"/>
                  </a:cubicBezTo>
                  <a:cubicBezTo>
                    <a:pt x="2" y="4"/>
                    <a:pt x="1" y="9"/>
                    <a:pt x="0" y="14"/>
                  </a:cubicBezTo>
                  <a:cubicBezTo>
                    <a:pt x="1" y="14"/>
                    <a:pt x="2" y="14"/>
                    <a:pt x="3" y="15"/>
                  </a:cubicBezTo>
                  <a:cubicBezTo>
                    <a:pt x="4" y="15"/>
                    <a:pt x="5" y="15"/>
                    <a:pt x="6" y="15"/>
                  </a:cubicBezTo>
                  <a:cubicBezTo>
                    <a:pt x="8" y="16"/>
                    <a:pt x="9" y="16"/>
                    <a:pt x="11" y="16"/>
                  </a:cubicBezTo>
                  <a:cubicBezTo>
                    <a:pt x="14" y="17"/>
                    <a:pt x="17" y="17"/>
                    <a:pt x="20" y="18"/>
                  </a:cubicBezTo>
                  <a:cubicBezTo>
                    <a:pt x="22" y="18"/>
                    <a:pt x="25" y="19"/>
                    <a:pt x="27" y="19"/>
                  </a:cubicBezTo>
                  <a:cubicBezTo>
                    <a:pt x="28" y="19"/>
                    <a:pt x="28" y="19"/>
                    <a:pt x="28" y="19"/>
                  </a:cubicBezTo>
                  <a:cubicBezTo>
                    <a:pt x="31" y="20"/>
                    <a:pt x="34" y="21"/>
                    <a:pt x="37" y="21"/>
                  </a:cubicBezTo>
                  <a:cubicBezTo>
                    <a:pt x="40" y="22"/>
                    <a:pt x="43" y="22"/>
                    <a:pt x="46" y="23"/>
                  </a:cubicBezTo>
                  <a:cubicBezTo>
                    <a:pt x="47" y="23"/>
                    <a:pt x="48" y="23"/>
                    <a:pt x="49" y="24"/>
                  </a:cubicBezTo>
                  <a:cubicBezTo>
                    <a:pt x="51" y="24"/>
                    <a:pt x="53" y="24"/>
                    <a:pt x="54" y="25"/>
                  </a:cubicBezTo>
                  <a:cubicBezTo>
                    <a:pt x="57" y="25"/>
                    <a:pt x="60" y="26"/>
                    <a:pt x="63" y="26"/>
                  </a:cubicBezTo>
                  <a:cubicBezTo>
                    <a:pt x="66" y="27"/>
                    <a:pt x="68" y="28"/>
                    <a:pt x="71" y="28"/>
                  </a:cubicBezTo>
                  <a:cubicBezTo>
                    <a:pt x="71" y="28"/>
                    <a:pt x="71" y="28"/>
                    <a:pt x="72" y="28"/>
                  </a:cubicBezTo>
                  <a:cubicBezTo>
                    <a:pt x="74" y="29"/>
                    <a:pt x="77" y="30"/>
                    <a:pt x="80" y="30"/>
                  </a:cubicBezTo>
                  <a:cubicBezTo>
                    <a:pt x="83" y="31"/>
                    <a:pt x="86" y="32"/>
                    <a:pt x="89" y="32"/>
                  </a:cubicBezTo>
                  <a:cubicBezTo>
                    <a:pt x="90" y="33"/>
                    <a:pt x="91" y="33"/>
                    <a:pt x="92" y="33"/>
                  </a:cubicBezTo>
                  <a:cubicBezTo>
                    <a:pt x="94" y="33"/>
                    <a:pt x="96" y="34"/>
                    <a:pt x="97" y="34"/>
                  </a:cubicBezTo>
                  <a:cubicBezTo>
                    <a:pt x="100" y="35"/>
                    <a:pt x="103" y="36"/>
                    <a:pt x="106" y="36"/>
                  </a:cubicBezTo>
                  <a:cubicBezTo>
                    <a:pt x="108" y="37"/>
                    <a:pt x="111" y="38"/>
                    <a:pt x="114" y="38"/>
                  </a:cubicBezTo>
                  <a:cubicBezTo>
                    <a:pt x="114" y="38"/>
                    <a:pt x="114" y="38"/>
                    <a:pt x="114" y="39"/>
                  </a:cubicBezTo>
                  <a:cubicBezTo>
                    <a:pt x="117" y="39"/>
                    <a:pt x="120" y="40"/>
                    <a:pt x="123" y="41"/>
                  </a:cubicBezTo>
                  <a:cubicBezTo>
                    <a:pt x="126" y="41"/>
                    <a:pt x="128" y="42"/>
                    <a:pt x="131" y="43"/>
                  </a:cubicBezTo>
                  <a:cubicBezTo>
                    <a:pt x="131" y="43"/>
                    <a:pt x="131" y="43"/>
                    <a:pt x="131" y="43"/>
                  </a:cubicBezTo>
                  <a:cubicBezTo>
                    <a:pt x="133" y="43"/>
                    <a:pt x="134" y="44"/>
                    <a:pt x="135" y="44"/>
                  </a:cubicBezTo>
                  <a:cubicBezTo>
                    <a:pt x="137" y="44"/>
                    <a:pt x="138" y="45"/>
                    <a:pt x="140" y="45"/>
                  </a:cubicBezTo>
                  <a:cubicBezTo>
                    <a:pt x="143" y="46"/>
                    <a:pt x="145" y="47"/>
                    <a:pt x="148" y="48"/>
                  </a:cubicBezTo>
                  <a:cubicBezTo>
                    <a:pt x="151" y="49"/>
                    <a:pt x="153" y="49"/>
                    <a:pt x="156" y="50"/>
                  </a:cubicBezTo>
                  <a:cubicBezTo>
                    <a:pt x="156" y="50"/>
                    <a:pt x="157" y="50"/>
                    <a:pt x="157" y="50"/>
                  </a:cubicBezTo>
                  <a:cubicBezTo>
                    <a:pt x="160" y="51"/>
                    <a:pt x="162" y="52"/>
                    <a:pt x="165" y="53"/>
                  </a:cubicBezTo>
                  <a:cubicBezTo>
                    <a:pt x="167" y="53"/>
                    <a:pt x="168" y="54"/>
                    <a:pt x="170" y="54"/>
                  </a:cubicBezTo>
                  <a:cubicBezTo>
                    <a:pt x="171" y="49"/>
                    <a:pt x="172" y="44"/>
                    <a:pt x="173" y="39"/>
                  </a:cubicBezTo>
                  <a:cubicBezTo>
                    <a:pt x="172" y="39"/>
                    <a:pt x="170" y="38"/>
                    <a:pt x="169" y="38"/>
                  </a:cubicBezTo>
                  <a:cubicBezTo>
                    <a:pt x="166" y="37"/>
                    <a:pt x="163" y="36"/>
                    <a:pt x="160" y="35"/>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0" name="Freeform 17"/>
            <p:cNvSpPr>
              <a:spLocks/>
            </p:cNvSpPr>
            <p:nvPr/>
          </p:nvSpPr>
          <p:spPr bwMode="auto">
            <a:xfrm>
              <a:off x="2473325" y="2813050"/>
              <a:ext cx="403225" cy="200025"/>
            </a:xfrm>
            <a:custGeom>
              <a:avLst/>
              <a:gdLst>
                <a:gd name="T0" fmla="*/ 2 w 159"/>
                <a:gd name="T1" fmla="*/ 66 h 79"/>
                <a:gd name="T2" fmla="*/ 8 w 159"/>
                <a:gd name="T3" fmla="*/ 78 h 79"/>
                <a:gd name="T4" fmla="*/ 8 w 159"/>
                <a:gd name="T5" fmla="*/ 79 h 79"/>
                <a:gd name="T6" fmla="*/ 12 w 159"/>
                <a:gd name="T7" fmla="*/ 77 h 79"/>
                <a:gd name="T8" fmla="*/ 17 w 159"/>
                <a:gd name="T9" fmla="*/ 75 h 79"/>
                <a:gd name="T10" fmla="*/ 22 w 159"/>
                <a:gd name="T11" fmla="*/ 74 h 79"/>
                <a:gd name="T12" fmla="*/ 27 w 159"/>
                <a:gd name="T13" fmla="*/ 71 h 79"/>
                <a:gd name="T14" fmla="*/ 37 w 159"/>
                <a:gd name="T15" fmla="*/ 67 h 79"/>
                <a:gd name="T16" fmla="*/ 47 w 159"/>
                <a:gd name="T17" fmla="*/ 64 h 79"/>
                <a:gd name="T18" fmla="*/ 47 w 159"/>
                <a:gd name="T19" fmla="*/ 63 h 79"/>
                <a:gd name="T20" fmla="*/ 57 w 159"/>
                <a:gd name="T21" fmla="*/ 59 h 79"/>
                <a:gd name="T22" fmla="*/ 67 w 159"/>
                <a:gd name="T23" fmla="*/ 55 h 79"/>
                <a:gd name="T24" fmla="*/ 72 w 159"/>
                <a:gd name="T25" fmla="*/ 53 h 79"/>
                <a:gd name="T26" fmla="*/ 78 w 159"/>
                <a:gd name="T27" fmla="*/ 50 h 79"/>
                <a:gd name="T28" fmla="*/ 88 w 159"/>
                <a:gd name="T29" fmla="*/ 46 h 79"/>
                <a:gd name="T30" fmla="*/ 97 w 159"/>
                <a:gd name="T31" fmla="*/ 41 h 79"/>
                <a:gd name="T32" fmla="*/ 98 w 159"/>
                <a:gd name="T33" fmla="*/ 41 h 79"/>
                <a:gd name="T34" fmla="*/ 108 w 159"/>
                <a:gd name="T35" fmla="*/ 36 h 79"/>
                <a:gd name="T36" fmla="*/ 118 w 159"/>
                <a:gd name="T37" fmla="*/ 31 h 79"/>
                <a:gd name="T38" fmla="*/ 123 w 159"/>
                <a:gd name="T39" fmla="*/ 29 h 79"/>
                <a:gd name="T40" fmla="*/ 129 w 159"/>
                <a:gd name="T41" fmla="*/ 26 h 79"/>
                <a:gd name="T42" fmla="*/ 139 w 159"/>
                <a:gd name="T43" fmla="*/ 20 h 79"/>
                <a:gd name="T44" fmla="*/ 147 w 159"/>
                <a:gd name="T45" fmla="*/ 16 h 79"/>
                <a:gd name="T46" fmla="*/ 149 w 159"/>
                <a:gd name="T47" fmla="*/ 15 h 79"/>
                <a:gd name="T48" fmla="*/ 149 w 159"/>
                <a:gd name="T49" fmla="*/ 14 h 79"/>
                <a:gd name="T50" fmla="*/ 159 w 159"/>
                <a:gd name="T51" fmla="*/ 9 h 79"/>
                <a:gd name="T52" fmla="*/ 152 w 159"/>
                <a:gd name="T53" fmla="*/ 5 h 79"/>
                <a:gd name="T54" fmla="*/ 151 w 159"/>
                <a:gd name="T55" fmla="*/ 5 h 79"/>
                <a:gd name="T56" fmla="*/ 144 w 159"/>
                <a:gd name="T57" fmla="*/ 1 h 79"/>
                <a:gd name="T58" fmla="*/ 142 w 159"/>
                <a:gd name="T59" fmla="*/ 0 h 79"/>
                <a:gd name="T60" fmla="*/ 139 w 159"/>
                <a:gd name="T61" fmla="*/ 1 h 79"/>
                <a:gd name="T62" fmla="*/ 134 w 159"/>
                <a:gd name="T63" fmla="*/ 4 h 79"/>
                <a:gd name="T64" fmla="*/ 128 w 159"/>
                <a:gd name="T65" fmla="*/ 7 h 79"/>
                <a:gd name="T66" fmla="*/ 123 w 159"/>
                <a:gd name="T67" fmla="*/ 10 h 79"/>
                <a:gd name="T68" fmla="*/ 113 w 159"/>
                <a:gd name="T69" fmla="*/ 15 h 79"/>
                <a:gd name="T70" fmla="*/ 103 w 159"/>
                <a:gd name="T71" fmla="*/ 20 h 79"/>
                <a:gd name="T72" fmla="*/ 102 w 159"/>
                <a:gd name="T73" fmla="*/ 20 h 79"/>
                <a:gd name="T74" fmla="*/ 93 w 159"/>
                <a:gd name="T75" fmla="*/ 25 h 79"/>
                <a:gd name="T76" fmla="*/ 82 w 159"/>
                <a:gd name="T77" fmla="*/ 30 h 79"/>
                <a:gd name="T78" fmla="*/ 77 w 159"/>
                <a:gd name="T79" fmla="*/ 32 h 79"/>
                <a:gd name="T80" fmla="*/ 72 w 159"/>
                <a:gd name="T81" fmla="*/ 34 h 79"/>
                <a:gd name="T82" fmla="*/ 62 w 159"/>
                <a:gd name="T83" fmla="*/ 39 h 79"/>
                <a:gd name="T84" fmla="*/ 52 w 159"/>
                <a:gd name="T85" fmla="*/ 43 h 79"/>
                <a:gd name="T86" fmla="*/ 51 w 159"/>
                <a:gd name="T87" fmla="*/ 43 h 79"/>
                <a:gd name="T88" fmla="*/ 42 w 159"/>
                <a:gd name="T89" fmla="*/ 47 h 79"/>
                <a:gd name="T90" fmla="*/ 32 w 159"/>
                <a:gd name="T91" fmla="*/ 51 h 79"/>
                <a:gd name="T92" fmla="*/ 26 w 159"/>
                <a:gd name="T93" fmla="*/ 54 h 79"/>
                <a:gd name="T94" fmla="*/ 22 w 159"/>
                <a:gd name="T95" fmla="*/ 55 h 79"/>
                <a:gd name="T96" fmla="*/ 12 w 159"/>
                <a:gd name="T97" fmla="*/ 59 h 79"/>
                <a:gd name="T98" fmla="*/ 6 w 159"/>
                <a:gd name="T99" fmla="*/ 62 h 79"/>
                <a:gd name="T100" fmla="*/ 2 w 159"/>
                <a:gd name="T101" fmla="*/ 63 h 79"/>
                <a:gd name="T102" fmla="*/ 2 w 159"/>
                <a:gd name="T103" fmla="*/ 63 h 79"/>
                <a:gd name="T104" fmla="*/ 0 w 159"/>
                <a:gd name="T105" fmla="*/ 64 h 79"/>
                <a:gd name="T106" fmla="*/ 1 w 159"/>
                <a:gd name="T107" fmla="*/ 65 h 79"/>
                <a:gd name="T108" fmla="*/ 2 w 159"/>
                <a:gd name="T109" fmla="*/ 6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79">
                  <a:moveTo>
                    <a:pt x="2" y="66"/>
                  </a:moveTo>
                  <a:cubicBezTo>
                    <a:pt x="4" y="70"/>
                    <a:pt x="6" y="74"/>
                    <a:pt x="8" y="78"/>
                  </a:cubicBezTo>
                  <a:cubicBezTo>
                    <a:pt x="8" y="78"/>
                    <a:pt x="8" y="78"/>
                    <a:pt x="8" y="79"/>
                  </a:cubicBezTo>
                  <a:cubicBezTo>
                    <a:pt x="10" y="78"/>
                    <a:pt x="11" y="78"/>
                    <a:pt x="12" y="77"/>
                  </a:cubicBezTo>
                  <a:cubicBezTo>
                    <a:pt x="14" y="77"/>
                    <a:pt x="16" y="76"/>
                    <a:pt x="17" y="75"/>
                  </a:cubicBezTo>
                  <a:cubicBezTo>
                    <a:pt x="19" y="75"/>
                    <a:pt x="20" y="74"/>
                    <a:pt x="22" y="74"/>
                  </a:cubicBezTo>
                  <a:cubicBezTo>
                    <a:pt x="24" y="73"/>
                    <a:pt x="26" y="72"/>
                    <a:pt x="27" y="71"/>
                  </a:cubicBezTo>
                  <a:cubicBezTo>
                    <a:pt x="31" y="70"/>
                    <a:pt x="34" y="69"/>
                    <a:pt x="37" y="67"/>
                  </a:cubicBezTo>
                  <a:cubicBezTo>
                    <a:pt x="41" y="66"/>
                    <a:pt x="44" y="65"/>
                    <a:pt x="47" y="64"/>
                  </a:cubicBezTo>
                  <a:cubicBezTo>
                    <a:pt x="47" y="64"/>
                    <a:pt x="47" y="63"/>
                    <a:pt x="47" y="63"/>
                  </a:cubicBezTo>
                  <a:cubicBezTo>
                    <a:pt x="51" y="62"/>
                    <a:pt x="54" y="61"/>
                    <a:pt x="57" y="59"/>
                  </a:cubicBezTo>
                  <a:cubicBezTo>
                    <a:pt x="61" y="58"/>
                    <a:pt x="64" y="56"/>
                    <a:pt x="67" y="55"/>
                  </a:cubicBezTo>
                  <a:cubicBezTo>
                    <a:pt x="69" y="54"/>
                    <a:pt x="70" y="53"/>
                    <a:pt x="72" y="53"/>
                  </a:cubicBezTo>
                  <a:cubicBezTo>
                    <a:pt x="74" y="52"/>
                    <a:pt x="76" y="51"/>
                    <a:pt x="78" y="50"/>
                  </a:cubicBezTo>
                  <a:cubicBezTo>
                    <a:pt x="81" y="49"/>
                    <a:pt x="84" y="47"/>
                    <a:pt x="88" y="46"/>
                  </a:cubicBezTo>
                  <a:cubicBezTo>
                    <a:pt x="91" y="44"/>
                    <a:pt x="94" y="43"/>
                    <a:pt x="97" y="41"/>
                  </a:cubicBezTo>
                  <a:cubicBezTo>
                    <a:pt x="97" y="41"/>
                    <a:pt x="98" y="41"/>
                    <a:pt x="98" y="41"/>
                  </a:cubicBezTo>
                  <a:cubicBezTo>
                    <a:pt x="101" y="39"/>
                    <a:pt x="105" y="38"/>
                    <a:pt x="108" y="36"/>
                  </a:cubicBezTo>
                  <a:cubicBezTo>
                    <a:pt x="111" y="34"/>
                    <a:pt x="115" y="33"/>
                    <a:pt x="118" y="31"/>
                  </a:cubicBezTo>
                  <a:cubicBezTo>
                    <a:pt x="120" y="30"/>
                    <a:pt x="121" y="29"/>
                    <a:pt x="123" y="29"/>
                  </a:cubicBezTo>
                  <a:cubicBezTo>
                    <a:pt x="125" y="28"/>
                    <a:pt x="127" y="27"/>
                    <a:pt x="129" y="26"/>
                  </a:cubicBezTo>
                  <a:cubicBezTo>
                    <a:pt x="132" y="24"/>
                    <a:pt x="135" y="22"/>
                    <a:pt x="139" y="20"/>
                  </a:cubicBezTo>
                  <a:cubicBezTo>
                    <a:pt x="142" y="19"/>
                    <a:pt x="144" y="17"/>
                    <a:pt x="147" y="16"/>
                  </a:cubicBezTo>
                  <a:cubicBezTo>
                    <a:pt x="148" y="15"/>
                    <a:pt x="148" y="15"/>
                    <a:pt x="149" y="15"/>
                  </a:cubicBezTo>
                  <a:cubicBezTo>
                    <a:pt x="149" y="15"/>
                    <a:pt x="149" y="14"/>
                    <a:pt x="149" y="14"/>
                  </a:cubicBezTo>
                  <a:cubicBezTo>
                    <a:pt x="152" y="13"/>
                    <a:pt x="156" y="11"/>
                    <a:pt x="159" y="9"/>
                  </a:cubicBezTo>
                  <a:cubicBezTo>
                    <a:pt x="156" y="8"/>
                    <a:pt x="154" y="6"/>
                    <a:pt x="152" y="5"/>
                  </a:cubicBezTo>
                  <a:cubicBezTo>
                    <a:pt x="151" y="5"/>
                    <a:pt x="151" y="5"/>
                    <a:pt x="151" y="5"/>
                  </a:cubicBezTo>
                  <a:cubicBezTo>
                    <a:pt x="149" y="4"/>
                    <a:pt x="146" y="2"/>
                    <a:pt x="144" y="1"/>
                  </a:cubicBezTo>
                  <a:cubicBezTo>
                    <a:pt x="143" y="0"/>
                    <a:pt x="142" y="0"/>
                    <a:pt x="142" y="0"/>
                  </a:cubicBezTo>
                  <a:cubicBezTo>
                    <a:pt x="141" y="0"/>
                    <a:pt x="140" y="1"/>
                    <a:pt x="139" y="1"/>
                  </a:cubicBezTo>
                  <a:cubicBezTo>
                    <a:pt x="137" y="2"/>
                    <a:pt x="135" y="3"/>
                    <a:pt x="134" y="4"/>
                  </a:cubicBezTo>
                  <a:cubicBezTo>
                    <a:pt x="132" y="5"/>
                    <a:pt x="130" y="6"/>
                    <a:pt x="128" y="7"/>
                  </a:cubicBezTo>
                  <a:cubicBezTo>
                    <a:pt x="126" y="8"/>
                    <a:pt x="125" y="9"/>
                    <a:pt x="123" y="10"/>
                  </a:cubicBezTo>
                  <a:cubicBezTo>
                    <a:pt x="120" y="11"/>
                    <a:pt x="116" y="13"/>
                    <a:pt x="113" y="15"/>
                  </a:cubicBezTo>
                  <a:cubicBezTo>
                    <a:pt x="110" y="17"/>
                    <a:pt x="106" y="18"/>
                    <a:pt x="103" y="20"/>
                  </a:cubicBezTo>
                  <a:cubicBezTo>
                    <a:pt x="103" y="20"/>
                    <a:pt x="102" y="20"/>
                    <a:pt x="102" y="20"/>
                  </a:cubicBezTo>
                  <a:cubicBezTo>
                    <a:pt x="99" y="22"/>
                    <a:pt x="96" y="24"/>
                    <a:pt x="93" y="25"/>
                  </a:cubicBezTo>
                  <a:cubicBezTo>
                    <a:pt x="89" y="27"/>
                    <a:pt x="86" y="28"/>
                    <a:pt x="82" y="30"/>
                  </a:cubicBezTo>
                  <a:cubicBezTo>
                    <a:pt x="81" y="31"/>
                    <a:pt x="79" y="32"/>
                    <a:pt x="77" y="32"/>
                  </a:cubicBezTo>
                  <a:cubicBezTo>
                    <a:pt x="75" y="33"/>
                    <a:pt x="74" y="34"/>
                    <a:pt x="72" y="34"/>
                  </a:cubicBezTo>
                  <a:cubicBezTo>
                    <a:pt x="69" y="36"/>
                    <a:pt x="66" y="37"/>
                    <a:pt x="62" y="39"/>
                  </a:cubicBezTo>
                  <a:cubicBezTo>
                    <a:pt x="59" y="40"/>
                    <a:pt x="55" y="42"/>
                    <a:pt x="52" y="43"/>
                  </a:cubicBezTo>
                  <a:cubicBezTo>
                    <a:pt x="52" y="43"/>
                    <a:pt x="52" y="43"/>
                    <a:pt x="51" y="43"/>
                  </a:cubicBezTo>
                  <a:cubicBezTo>
                    <a:pt x="48" y="45"/>
                    <a:pt x="45" y="46"/>
                    <a:pt x="42" y="47"/>
                  </a:cubicBezTo>
                  <a:cubicBezTo>
                    <a:pt x="39" y="49"/>
                    <a:pt x="35" y="50"/>
                    <a:pt x="32" y="51"/>
                  </a:cubicBezTo>
                  <a:cubicBezTo>
                    <a:pt x="30" y="52"/>
                    <a:pt x="28" y="53"/>
                    <a:pt x="26" y="54"/>
                  </a:cubicBezTo>
                  <a:cubicBezTo>
                    <a:pt x="25" y="54"/>
                    <a:pt x="24" y="55"/>
                    <a:pt x="22" y="55"/>
                  </a:cubicBezTo>
                  <a:cubicBezTo>
                    <a:pt x="19" y="57"/>
                    <a:pt x="16" y="58"/>
                    <a:pt x="12" y="59"/>
                  </a:cubicBezTo>
                  <a:cubicBezTo>
                    <a:pt x="10" y="60"/>
                    <a:pt x="8" y="61"/>
                    <a:pt x="6" y="62"/>
                  </a:cubicBezTo>
                  <a:cubicBezTo>
                    <a:pt x="5" y="62"/>
                    <a:pt x="4" y="63"/>
                    <a:pt x="2" y="63"/>
                  </a:cubicBezTo>
                  <a:cubicBezTo>
                    <a:pt x="2" y="63"/>
                    <a:pt x="2" y="63"/>
                    <a:pt x="2" y="63"/>
                  </a:cubicBezTo>
                  <a:cubicBezTo>
                    <a:pt x="1" y="63"/>
                    <a:pt x="1" y="64"/>
                    <a:pt x="0" y="64"/>
                  </a:cubicBezTo>
                  <a:cubicBezTo>
                    <a:pt x="0" y="64"/>
                    <a:pt x="1" y="65"/>
                    <a:pt x="1" y="65"/>
                  </a:cubicBezTo>
                  <a:cubicBezTo>
                    <a:pt x="1" y="66"/>
                    <a:pt x="1" y="66"/>
                    <a:pt x="2" y="66"/>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1" name="Freeform 18"/>
            <p:cNvSpPr>
              <a:spLocks/>
            </p:cNvSpPr>
            <p:nvPr/>
          </p:nvSpPr>
          <p:spPr bwMode="auto">
            <a:xfrm>
              <a:off x="2989263" y="2419350"/>
              <a:ext cx="255588" cy="315913"/>
            </a:xfrm>
            <a:custGeom>
              <a:avLst/>
              <a:gdLst>
                <a:gd name="T0" fmla="*/ 65 w 101"/>
                <a:gd name="T1" fmla="*/ 51 h 124"/>
                <a:gd name="T2" fmla="*/ 64 w 101"/>
                <a:gd name="T3" fmla="*/ 52 h 124"/>
                <a:gd name="T4" fmla="*/ 53 w 101"/>
                <a:gd name="T5" fmla="*/ 69 h 124"/>
                <a:gd name="T6" fmla="*/ 51 w 101"/>
                <a:gd name="T7" fmla="*/ 71 h 124"/>
                <a:gd name="T8" fmla="*/ 39 w 101"/>
                <a:gd name="T9" fmla="*/ 84 h 124"/>
                <a:gd name="T10" fmla="*/ 32 w 101"/>
                <a:gd name="T11" fmla="*/ 90 h 124"/>
                <a:gd name="T12" fmla="*/ 27 w 101"/>
                <a:gd name="T13" fmla="*/ 95 h 124"/>
                <a:gd name="T14" fmla="*/ 16 w 101"/>
                <a:gd name="T15" fmla="*/ 105 h 124"/>
                <a:gd name="T16" fmla="*/ 5 w 101"/>
                <a:gd name="T17" fmla="*/ 113 h 124"/>
                <a:gd name="T18" fmla="*/ 4 w 101"/>
                <a:gd name="T19" fmla="*/ 113 h 124"/>
                <a:gd name="T20" fmla="*/ 0 w 101"/>
                <a:gd name="T21" fmla="*/ 117 h 124"/>
                <a:gd name="T22" fmla="*/ 3 w 101"/>
                <a:gd name="T23" fmla="*/ 118 h 124"/>
                <a:gd name="T24" fmla="*/ 4 w 101"/>
                <a:gd name="T25" fmla="*/ 118 h 124"/>
                <a:gd name="T26" fmla="*/ 12 w 101"/>
                <a:gd name="T27" fmla="*/ 121 h 124"/>
                <a:gd name="T28" fmla="*/ 17 w 101"/>
                <a:gd name="T29" fmla="*/ 123 h 124"/>
                <a:gd name="T30" fmla="*/ 18 w 101"/>
                <a:gd name="T31" fmla="*/ 124 h 124"/>
                <a:gd name="T32" fmla="*/ 21 w 101"/>
                <a:gd name="T33" fmla="*/ 122 h 124"/>
                <a:gd name="T34" fmla="*/ 26 w 101"/>
                <a:gd name="T35" fmla="*/ 118 h 124"/>
                <a:gd name="T36" fmla="*/ 32 w 101"/>
                <a:gd name="T37" fmla="*/ 113 h 124"/>
                <a:gd name="T38" fmla="*/ 43 w 101"/>
                <a:gd name="T39" fmla="*/ 103 h 124"/>
                <a:gd name="T40" fmla="*/ 55 w 101"/>
                <a:gd name="T41" fmla="*/ 91 h 124"/>
                <a:gd name="T42" fmla="*/ 55 w 101"/>
                <a:gd name="T43" fmla="*/ 91 h 124"/>
                <a:gd name="T44" fmla="*/ 66 w 101"/>
                <a:gd name="T45" fmla="*/ 79 h 124"/>
                <a:gd name="T46" fmla="*/ 68 w 101"/>
                <a:gd name="T47" fmla="*/ 76 h 124"/>
                <a:gd name="T48" fmla="*/ 82 w 101"/>
                <a:gd name="T49" fmla="*/ 53 h 124"/>
                <a:gd name="T50" fmla="*/ 86 w 101"/>
                <a:gd name="T51" fmla="*/ 45 h 124"/>
                <a:gd name="T52" fmla="*/ 91 w 101"/>
                <a:gd name="T53" fmla="*/ 35 h 124"/>
                <a:gd name="T54" fmla="*/ 99 w 101"/>
                <a:gd name="T55" fmla="*/ 8 h 124"/>
                <a:gd name="T56" fmla="*/ 101 w 101"/>
                <a:gd name="T57" fmla="*/ 0 h 124"/>
                <a:gd name="T58" fmla="*/ 99 w 101"/>
                <a:gd name="T59" fmla="*/ 0 h 124"/>
                <a:gd name="T60" fmla="*/ 99 w 101"/>
                <a:gd name="T61" fmla="*/ 0 h 124"/>
                <a:gd name="T62" fmla="*/ 95 w 101"/>
                <a:gd name="T63" fmla="*/ 0 h 124"/>
                <a:gd name="T64" fmla="*/ 86 w 101"/>
                <a:gd name="T65" fmla="*/ 0 h 124"/>
                <a:gd name="T66" fmla="*/ 84 w 101"/>
                <a:gd name="T67" fmla="*/ 0 h 124"/>
                <a:gd name="T68" fmla="*/ 84 w 101"/>
                <a:gd name="T69" fmla="*/ 4 h 124"/>
                <a:gd name="T70" fmla="*/ 72 w 101"/>
                <a:gd name="T71" fmla="*/ 38 h 124"/>
                <a:gd name="T72" fmla="*/ 65 w 101"/>
                <a:gd name="T73" fmla="*/ 5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 h="124">
                  <a:moveTo>
                    <a:pt x="65" y="51"/>
                  </a:moveTo>
                  <a:cubicBezTo>
                    <a:pt x="64" y="51"/>
                    <a:pt x="64" y="52"/>
                    <a:pt x="64" y="52"/>
                  </a:cubicBezTo>
                  <a:cubicBezTo>
                    <a:pt x="61" y="58"/>
                    <a:pt x="57" y="63"/>
                    <a:pt x="53" y="69"/>
                  </a:cubicBezTo>
                  <a:cubicBezTo>
                    <a:pt x="52" y="69"/>
                    <a:pt x="52" y="70"/>
                    <a:pt x="51" y="71"/>
                  </a:cubicBezTo>
                  <a:cubicBezTo>
                    <a:pt x="47" y="75"/>
                    <a:pt x="43" y="80"/>
                    <a:pt x="39" y="84"/>
                  </a:cubicBezTo>
                  <a:cubicBezTo>
                    <a:pt x="37" y="86"/>
                    <a:pt x="35" y="88"/>
                    <a:pt x="32" y="90"/>
                  </a:cubicBezTo>
                  <a:cubicBezTo>
                    <a:pt x="31" y="92"/>
                    <a:pt x="29" y="94"/>
                    <a:pt x="27" y="95"/>
                  </a:cubicBezTo>
                  <a:cubicBezTo>
                    <a:pt x="23" y="98"/>
                    <a:pt x="20" y="102"/>
                    <a:pt x="16" y="105"/>
                  </a:cubicBezTo>
                  <a:cubicBezTo>
                    <a:pt x="12" y="107"/>
                    <a:pt x="9" y="110"/>
                    <a:pt x="5" y="113"/>
                  </a:cubicBezTo>
                  <a:cubicBezTo>
                    <a:pt x="5" y="113"/>
                    <a:pt x="5" y="113"/>
                    <a:pt x="4" y="113"/>
                  </a:cubicBezTo>
                  <a:cubicBezTo>
                    <a:pt x="3" y="114"/>
                    <a:pt x="1" y="116"/>
                    <a:pt x="0" y="117"/>
                  </a:cubicBezTo>
                  <a:cubicBezTo>
                    <a:pt x="1" y="117"/>
                    <a:pt x="2" y="118"/>
                    <a:pt x="3" y="118"/>
                  </a:cubicBezTo>
                  <a:cubicBezTo>
                    <a:pt x="3" y="118"/>
                    <a:pt x="4" y="118"/>
                    <a:pt x="4" y="118"/>
                  </a:cubicBezTo>
                  <a:cubicBezTo>
                    <a:pt x="6" y="119"/>
                    <a:pt x="9" y="120"/>
                    <a:pt x="12" y="121"/>
                  </a:cubicBezTo>
                  <a:cubicBezTo>
                    <a:pt x="14" y="122"/>
                    <a:pt x="15" y="122"/>
                    <a:pt x="17" y="123"/>
                  </a:cubicBezTo>
                  <a:cubicBezTo>
                    <a:pt x="17" y="123"/>
                    <a:pt x="18" y="123"/>
                    <a:pt x="18" y="124"/>
                  </a:cubicBezTo>
                  <a:cubicBezTo>
                    <a:pt x="19" y="123"/>
                    <a:pt x="20" y="122"/>
                    <a:pt x="21" y="122"/>
                  </a:cubicBezTo>
                  <a:cubicBezTo>
                    <a:pt x="23" y="120"/>
                    <a:pt x="24" y="119"/>
                    <a:pt x="26" y="118"/>
                  </a:cubicBezTo>
                  <a:cubicBezTo>
                    <a:pt x="28" y="116"/>
                    <a:pt x="30" y="114"/>
                    <a:pt x="32" y="113"/>
                  </a:cubicBezTo>
                  <a:cubicBezTo>
                    <a:pt x="36" y="109"/>
                    <a:pt x="40" y="106"/>
                    <a:pt x="43" y="103"/>
                  </a:cubicBezTo>
                  <a:cubicBezTo>
                    <a:pt x="47" y="99"/>
                    <a:pt x="51" y="95"/>
                    <a:pt x="55" y="91"/>
                  </a:cubicBezTo>
                  <a:cubicBezTo>
                    <a:pt x="55" y="91"/>
                    <a:pt x="55" y="91"/>
                    <a:pt x="55" y="91"/>
                  </a:cubicBezTo>
                  <a:cubicBezTo>
                    <a:pt x="59" y="87"/>
                    <a:pt x="62" y="83"/>
                    <a:pt x="66" y="79"/>
                  </a:cubicBezTo>
                  <a:cubicBezTo>
                    <a:pt x="66" y="78"/>
                    <a:pt x="67" y="77"/>
                    <a:pt x="68" y="76"/>
                  </a:cubicBezTo>
                  <a:cubicBezTo>
                    <a:pt x="73" y="69"/>
                    <a:pt x="78" y="61"/>
                    <a:pt x="82" y="53"/>
                  </a:cubicBezTo>
                  <a:cubicBezTo>
                    <a:pt x="84" y="51"/>
                    <a:pt x="85" y="48"/>
                    <a:pt x="86" y="45"/>
                  </a:cubicBezTo>
                  <a:cubicBezTo>
                    <a:pt x="88" y="42"/>
                    <a:pt x="89" y="39"/>
                    <a:pt x="91" y="35"/>
                  </a:cubicBezTo>
                  <a:cubicBezTo>
                    <a:pt x="94" y="27"/>
                    <a:pt x="97" y="17"/>
                    <a:pt x="99" y="8"/>
                  </a:cubicBezTo>
                  <a:cubicBezTo>
                    <a:pt x="100" y="5"/>
                    <a:pt x="101" y="3"/>
                    <a:pt x="101" y="0"/>
                  </a:cubicBezTo>
                  <a:cubicBezTo>
                    <a:pt x="100" y="0"/>
                    <a:pt x="100" y="0"/>
                    <a:pt x="99" y="0"/>
                  </a:cubicBezTo>
                  <a:cubicBezTo>
                    <a:pt x="99" y="0"/>
                    <a:pt x="99" y="0"/>
                    <a:pt x="99" y="0"/>
                  </a:cubicBezTo>
                  <a:cubicBezTo>
                    <a:pt x="97" y="0"/>
                    <a:pt x="96" y="0"/>
                    <a:pt x="95" y="0"/>
                  </a:cubicBezTo>
                  <a:cubicBezTo>
                    <a:pt x="92" y="0"/>
                    <a:pt x="89" y="0"/>
                    <a:pt x="86" y="0"/>
                  </a:cubicBezTo>
                  <a:cubicBezTo>
                    <a:pt x="85" y="0"/>
                    <a:pt x="85" y="0"/>
                    <a:pt x="84" y="0"/>
                  </a:cubicBezTo>
                  <a:cubicBezTo>
                    <a:pt x="84" y="2"/>
                    <a:pt x="84" y="3"/>
                    <a:pt x="84" y="4"/>
                  </a:cubicBezTo>
                  <a:cubicBezTo>
                    <a:pt x="81" y="16"/>
                    <a:pt x="77" y="27"/>
                    <a:pt x="72" y="38"/>
                  </a:cubicBezTo>
                  <a:cubicBezTo>
                    <a:pt x="69" y="43"/>
                    <a:pt x="67" y="47"/>
                    <a:pt x="65" y="51"/>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2" name="Freeform 19"/>
            <p:cNvSpPr>
              <a:spLocks/>
            </p:cNvSpPr>
            <p:nvPr/>
          </p:nvSpPr>
          <p:spPr bwMode="auto">
            <a:xfrm>
              <a:off x="2819400" y="1943100"/>
              <a:ext cx="374650" cy="260350"/>
            </a:xfrm>
            <a:custGeom>
              <a:avLst/>
              <a:gdLst>
                <a:gd name="T0" fmla="*/ 3 w 148"/>
                <a:gd name="T1" fmla="*/ 18 h 103"/>
                <a:gd name="T2" fmla="*/ 11 w 148"/>
                <a:gd name="T3" fmla="*/ 21 h 103"/>
                <a:gd name="T4" fmla="*/ 20 w 148"/>
                <a:gd name="T5" fmla="*/ 25 h 103"/>
                <a:gd name="T6" fmla="*/ 23 w 148"/>
                <a:gd name="T7" fmla="*/ 26 h 103"/>
                <a:gd name="T8" fmla="*/ 28 w 148"/>
                <a:gd name="T9" fmla="*/ 28 h 103"/>
                <a:gd name="T10" fmla="*/ 34 w 148"/>
                <a:gd name="T11" fmla="*/ 31 h 103"/>
                <a:gd name="T12" fmla="*/ 36 w 148"/>
                <a:gd name="T13" fmla="*/ 32 h 103"/>
                <a:gd name="T14" fmla="*/ 43 w 148"/>
                <a:gd name="T15" fmla="*/ 36 h 103"/>
                <a:gd name="T16" fmla="*/ 44 w 148"/>
                <a:gd name="T17" fmla="*/ 36 h 103"/>
                <a:gd name="T18" fmla="*/ 52 w 148"/>
                <a:gd name="T19" fmla="*/ 41 h 103"/>
                <a:gd name="T20" fmla="*/ 60 w 148"/>
                <a:gd name="T21" fmla="*/ 45 h 103"/>
                <a:gd name="T22" fmla="*/ 63 w 148"/>
                <a:gd name="T23" fmla="*/ 47 h 103"/>
                <a:gd name="T24" fmla="*/ 68 w 148"/>
                <a:gd name="T25" fmla="*/ 50 h 103"/>
                <a:gd name="T26" fmla="*/ 76 w 148"/>
                <a:gd name="T27" fmla="*/ 55 h 103"/>
                <a:gd name="T28" fmla="*/ 83 w 148"/>
                <a:gd name="T29" fmla="*/ 60 h 103"/>
                <a:gd name="T30" fmla="*/ 83 w 148"/>
                <a:gd name="T31" fmla="*/ 60 h 103"/>
                <a:gd name="T32" fmla="*/ 91 w 148"/>
                <a:gd name="T33" fmla="*/ 66 h 103"/>
                <a:gd name="T34" fmla="*/ 96 w 148"/>
                <a:gd name="T35" fmla="*/ 70 h 103"/>
                <a:gd name="T36" fmla="*/ 99 w 148"/>
                <a:gd name="T37" fmla="*/ 72 h 103"/>
                <a:gd name="T38" fmla="*/ 102 w 148"/>
                <a:gd name="T39" fmla="*/ 75 h 103"/>
                <a:gd name="T40" fmla="*/ 106 w 148"/>
                <a:gd name="T41" fmla="*/ 78 h 103"/>
                <a:gd name="T42" fmla="*/ 114 w 148"/>
                <a:gd name="T43" fmla="*/ 85 h 103"/>
                <a:gd name="T44" fmla="*/ 121 w 148"/>
                <a:gd name="T45" fmla="*/ 92 h 103"/>
                <a:gd name="T46" fmla="*/ 121 w 148"/>
                <a:gd name="T47" fmla="*/ 93 h 103"/>
                <a:gd name="T48" fmla="*/ 128 w 148"/>
                <a:gd name="T49" fmla="*/ 101 h 103"/>
                <a:gd name="T50" fmla="*/ 129 w 148"/>
                <a:gd name="T51" fmla="*/ 103 h 103"/>
                <a:gd name="T52" fmla="*/ 137 w 148"/>
                <a:gd name="T53" fmla="*/ 102 h 103"/>
                <a:gd name="T54" fmla="*/ 141 w 148"/>
                <a:gd name="T55" fmla="*/ 102 h 103"/>
                <a:gd name="T56" fmla="*/ 146 w 148"/>
                <a:gd name="T57" fmla="*/ 101 h 103"/>
                <a:gd name="T58" fmla="*/ 148 w 148"/>
                <a:gd name="T59" fmla="*/ 101 h 103"/>
                <a:gd name="T60" fmla="*/ 147 w 148"/>
                <a:gd name="T61" fmla="*/ 99 h 103"/>
                <a:gd name="T62" fmla="*/ 143 w 148"/>
                <a:gd name="T63" fmla="*/ 94 h 103"/>
                <a:gd name="T64" fmla="*/ 140 w 148"/>
                <a:gd name="T65" fmla="*/ 90 h 103"/>
                <a:gd name="T66" fmla="*/ 133 w 148"/>
                <a:gd name="T67" fmla="*/ 81 h 103"/>
                <a:gd name="T68" fmla="*/ 125 w 148"/>
                <a:gd name="T69" fmla="*/ 74 h 103"/>
                <a:gd name="T70" fmla="*/ 125 w 148"/>
                <a:gd name="T71" fmla="*/ 74 h 103"/>
                <a:gd name="T72" fmla="*/ 118 w 148"/>
                <a:gd name="T73" fmla="*/ 67 h 103"/>
                <a:gd name="T74" fmla="*/ 111 w 148"/>
                <a:gd name="T75" fmla="*/ 61 h 103"/>
                <a:gd name="T76" fmla="*/ 106 w 148"/>
                <a:gd name="T77" fmla="*/ 57 h 103"/>
                <a:gd name="T78" fmla="*/ 106 w 148"/>
                <a:gd name="T79" fmla="*/ 57 h 103"/>
                <a:gd name="T80" fmla="*/ 103 w 148"/>
                <a:gd name="T81" fmla="*/ 55 h 103"/>
                <a:gd name="T82" fmla="*/ 95 w 148"/>
                <a:gd name="T83" fmla="*/ 49 h 103"/>
                <a:gd name="T84" fmla="*/ 87 w 148"/>
                <a:gd name="T85" fmla="*/ 44 h 103"/>
                <a:gd name="T86" fmla="*/ 87 w 148"/>
                <a:gd name="T87" fmla="*/ 43 h 103"/>
                <a:gd name="T88" fmla="*/ 80 w 148"/>
                <a:gd name="T89" fmla="*/ 38 h 103"/>
                <a:gd name="T90" fmla="*/ 72 w 148"/>
                <a:gd name="T91" fmla="*/ 34 h 103"/>
                <a:gd name="T92" fmla="*/ 67 w 148"/>
                <a:gd name="T93" fmla="*/ 31 h 103"/>
                <a:gd name="T94" fmla="*/ 64 w 148"/>
                <a:gd name="T95" fmla="*/ 29 h 103"/>
                <a:gd name="T96" fmla="*/ 56 w 148"/>
                <a:gd name="T97" fmla="*/ 25 h 103"/>
                <a:gd name="T98" fmla="*/ 48 w 148"/>
                <a:gd name="T99" fmla="*/ 21 h 103"/>
                <a:gd name="T100" fmla="*/ 47 w 148"/>
                <a:gd name="T101" fmla="*/ 20 h 103"/>
                <a:gd name="T102" fmla="*/ 40 w 148"/>
                <a:gd name="T103" fmla="*/ 17 h 103"/>
                <a:gd name="T104" fmla="*/ 40 w 148"/>
                <a:gd name="T105" fmla="*/ 17 h 103"/>
                <a:gd name="T106" fmla="*/ 31 w 148"/>
                <a:gd name="T107" fmla="*/ 13 h 103"/>
                <a:gd name="T108" fmla="*/ 27 w 148"/>
                <a:gd name="T109" fmla="*/ 11 h 103"/>
                <a:gd name="T110" fmla="*/ 23 w 148"/>
                <a:gd name="T111" fmla="*/ 9 h 103"/>
                <a:gd name="T112" fmla="*/ 15 w 148"/>
                <a:gd name="T113" fmla="*/ 6 h 103"/>
                <a:gd name="T114" fmla="*/ 7 w 148"/>
                <a:gd name="T115" fmla="*/ 2 h 103"/>
                <a:gd name="T116" fmla="*/ 6 w 148"/>
                <a:gd name="T117" fmla="*/ 2 h 103"/>
                <a:gd name="T118" fmla="*/ 2 w 148"/>
                <a:gd name="T119" fmla="*/ 0 h 103"/>
                <a:gd name="T120" fmla="*/ 0 w 148"/>
                <a:gd name="T121" fmla="*/ 16 h 103"/>
                <a:gd name="T122" fmla="*/ 3 w 148"/>
                <a:gd name="T123" fmla="*/ 17 h 103"/>
                <a:gd name="T124" fmla="*/ 3 w 148"/>
                <a:gd name="T125" fmla="*/ 1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8" h="103">
                  <a:moveTo>
                    <a:pt x="3" y="18"/>
                  </a:moveTo>
                  <a:cubicBezTo>
                    <a:pt x="6" y="19"/>
                    <a:pt x="9" y="20"/>
                    <a:pt x="11" y="21"/>
                  </a:cubicBezTo>
                  <a:cubicBezTo>
                    <a:pt x="14" y="22"/>
                    <a:pt x="17" y="23"/>
                    <a:pt x="20" y="25"/>
                  </a:cubicBezTo>
                  <a:cubicBezTo>
                    <a:pt x="21" y="25"/>
                    <a:pt x="22" y="26"/>
                    <a:pt x="23" y="26"/>
                  </a:cubicBezTo>
                  <a:cubicBezTo>
                    <a:pt x="25" y="27"/>
                    <a:pt x="26" y="28"/>
                    <a:pt x="28" y="28"/>
                  </a:cubicBezTo>
                  <a:cubicBezTo>
                    <a:pt x="30" y="29"/>
                    <a:pt x="32" y="30"/>
                    <a:pt x="34" y="31"/>
                  </a:cubicBezTo>
                  <a:cubicBezTo>
                    <a:pt x="34" y="32"/>
                    <a:pt x="35" y="32"/>
                    <a:pt x="36" y="32"/>
                  </a:cubicBezTo>
                  <a:cubicBezTo>
                    <a:pt x="38" y="34"/>
                    <a:pt x="41" y="35"/>
                    <a:pt x="43" y="36"/>
                  </a:cubicBezTo>
                  <a:cubicBezTo>
                    <a:pt x="44" y="36"/>
                    <a:pt x="44" y="36"/>
                    <a:pt x="44" y="36"/>
                  </a:cubicBezTo>
                  <a:cubicBezTo>
                    <a:pt x="47" y="38"/>
                    <a:pt x="49" y="39"/>
                    <a:pt x="52" y="41"/>
                  </a:cubicBezTo>
                  <a:cubicBezTo>
                    <a:pt x="55" y="42"/>
                    <a:pt x="57" y="44"/>
                    <a:pt x="60" y="45"/>
                  </a:cubicBezTo>
                  <a:cubicBezTo>
                    <a:pt x="61" y="46"/>
                    <a:pt x="62" y="47"/>
                    <a:pt x="63" y="47"/>
                  </a:cubicBezTo>
                  <a:cubicBezTo>
                    <a:pt x="65" y="48"/>
                    <a:pt x="66" y="49"/>
                    <a:pt x="68" y="50"/>
                  </a:cubicBezTo>
                  <a:cubicBezTo>
                    <a:pt x="70" y="52"/>
                    <a:pt x="73" y="53"/>
                    <a:pt x="76" y="55"/>
                  </a:cubicBezTo>
                  <a:cubicBezTo>
                    <a:pt x="78" y="57"/>
                    <a:pt x="81" y="58"/>
                    <a:pt x="83" y="60"/>
                  </a:cubicBezTo>
                  <a:cubicBezTo>
                    <a:pt x="83" y="60"/>
                    <a:pt x="83" y="60"/>
                    <a:pt x="83" y="60"/>
                  </a:cubicBezTo>
                  <a:cubicBezTo>
                    <a:pt x="86" y="62"/>
                    <a:pt x="89" y="64"/>
                    <a:pt x="91" y="66"/>
                  </a:cubicBezTo>
                  <a:cubicBezTo>
                    <a:pt x="93" y="67"/>
                    <a:pt x="95" y="68"/>
                    <a:pt x="96" y="70"/>
                  </a:cubicBezTo>
                  <a:cubicBezTo>
                    <a:pt x="97" y="70"/>
                    <a:pt x="98" y="71"/>
                    <a:pt x="99" y="72"/>
                  </a:cubicBezTo>
                  <a:cubicBezTo>
                    <a:pt x="100" y="73"/>
                    <a:pt x="101" y="74"/>
                    <a:pt x="102" y="75"/>
                  </a:cubicBezTo>
                  <a:cubicBezTo>
                    <a:pt x="104" y="76"/>
                    <a:pt x="105" y="77"/>
                    <a:pt x="106" y="78"/>
                  </a:cubicBezTo>
                  <a:cubicBezTo>
                    <a:pt x="109" y="80"/>
                    <a:pt x="111" y="83"/>
                    <a:pt x="114" y="85"/>
                  </a:cubicBezTo>
                  <a:cubicBezTo>
                    <a:pt x="116" y="87"/>
                    <a:pt x="119" y="90"/>
                    <a:pt x="121" y="92"/>
                  </a:cubicBezTo>
                  <a:cubicBezTo>
                    <a:pt x="121" y="92"/>
                    <a:pt x="121" y="92"/>
                    <a:pt x="121" y="93"/>
                  </a:cubicBezTo>
                  <a:cubicBezTo>
                    <a:pt x="123" y="95"/>
                    <a:pt x="126" y="98"/>
                    <a:pt x="128" y="101"/>
                  </a:cubicBezTo>
                  <a:cubicBezTo>
                    <a:pt x="129" y="102"/>
                    <a:pt x="129" y="102"/>
                    <a:pt x="129" y="103"/>
                  </a:cubicBezTo>
                  <a:cubicBezTo>
                    <a:pt x="132" y="102"/>
                    <a:pt x="134" y="102"/>
                    <a:pt x="137" y="102"/>
                  </a:cubicBezTo>
                  <a:cubicBezTo>
                    <a:pt x="138" y="102"/>
                    <a:pt x="140" y="102"/>
                    <a:pt x="141" y="102"/>
                  </a:cubicBezTo>
                  <a:cubicBezTo>
                    <a:pt x="143" y="101"/>
                    <a:pt x="145" y="101"/>
                    <a:pt x="146" y="101"/>
                  </a:cubicBezTo>
                  <a:cubicBezTo>
                    <a:pt x="147" y="101"/>
                    <a:pt x="147" y="101"/>
                    <a:pt x="148" y="101"/>
                  </a:cubicBezTo>
                  <a:cubicBezTo>
                    <a:pt x="148" y="100"/>
                    <a:pt x="147" y="99"/>
                    <a:pt x="147" y="99"/>
                  </a:cubicBezTo>
                  <a:cubicBezTo>
                    <a:pt x="145" y="97"/>
                    <a:pt x="144" y="95"/>
                    <a:pt x="143" y="94"/>
                  </a:cubicBezTo>
                  <a:cubicBezTo>
                    <a:pt x="142" y="92"/>
                    <a:pt x="141" y="91"/>
                    <a:pt x="140" y="90"/>
                  </a:cubicBezTo>
                  <a:cubicBezTo>
                    <a:pt x="138" y="87"/>
                    <a:pt x="135" y="84"/>
                    <a:pt x="133" y="81"/>
                  </a:cubicBezTo>
                  <a:cubicBezTo>
                    <a:pt x="130" y="79"/>
                    <a:pt x="128" y="76"/>
                    <a:pt x="125" y="74"/>
                  </a:cubicBezTo>
                  <a:cubicBezTo>
                    <a:pt x="125" y="74"/>
                    <a:pt x="125" y="74"/>
                    <a:pt x="125" y="74"/>
                  </a:cubicBezTo>
                  <a:cubicBezTo>
                    <a:pt x="123" y="71"/>
                    <a:pt x="120" y="69"/>
                    <a:pt x="118" y="67"/>
                  </a:cubicBezTo>
                  <a:cubicBezTo>
                    <a:pt x="116" y="65"/>
                    <a:pt x="113" y="63"/>
                    <a:pt x="111" y="61"/>
                  </a:cubicBezTo>
                  <a:cubicBezTo>
                    <a:pt x="109" y="59"/>
                    <a:pt x="108" y="58"/>
                    <a:pt x="106" y="57"/>
                  </a:cubicBezTo>
                  <a:cubicBezTo>
                    <a:pt x="106" y="57"/>
                    <a:pt x="106" y="57"/>
                    <a:pt x="106" y="57"/>
                  </a:cubicBezTo>
                  <a:cubicBezTo>
                    <a:pt x="105" y="56"/>
                    <a:pt x="104" y="55"/>
                    <a:pt x="103" y="55"/>
                  </a:cubicBezTo>
                  <a:cubicBezTo>
                    <a:pt x="100" y="53"/>
                    <a:pt x="98" y="51"/>
                    <a:pt x="95" y="49"/>
                  </a:cubicBezTo>
                  <a:cubicBezTo>
                    <a:pt x="93" y="47"/>
                    <a:pt x="90" y="45"/>
                    <a:pt x="87" y="44"/>
                  </a:cubicBezTo>
                  <a:cubicBezTo>
                    <a:pt x="87" y="43"/>
                    <a:pt x="87" y="43"/>
                    <a:pt x="87" y="43"/>
                  </a:cubicBezTo>
                  <a:cubicBezTo>
                    <a:pt x="85" y="42"/>
                    <a:pt x="82" y="40"/>
                    <a:pt x="80" y="38"/>
                  </a:cubicBezTo>
                  <a:cubicBezTo>
                    <a:pt x="77" y="37"/>
                    <a:pt x="74" y="35"/>
                    <a:pt x="72" y="34"/>
                  </a:cubicBezTo>
                  <a:cubicBezTo>
                    <a:pt x="70" y="33"/>
                    <a:pt x="69" y="32"/>
                    <a:pt x="67" y="31"/>
                  </a:cubicBezTo>
                  <a:cubicBezTo>
                    <a:pt x="66" y="30"/>
                    <a:pt x="65" y="30"/>
                    <a:pt x="64" y="29"/>
                  </a:cubicBezTo>
                  <a:cubicBezTo>
                    <a:pt x="61" y="28"/>
                    <a:pt x="58" y="26"/>
                    <a:pt x="56" y="25"/>
                  </a:cubicBezTo>
                  <a:cubicBezTo>
                    <a:pt x="53" y="23"/>
                    <a:pt x="50" y="22"/>
                    <a:pt x="48" y="21"/>
                  </a:cubicBezTo>
                  <a:cubicBezTo>
                    <a:pt x="48" y="21"/>
                    <a:pt x="47" y="20"/>
                    <a:pt x="47" y="20"/>
                  </a:cubicBezTo>
                  <a:cubicBezTo>
                    <a:pt x="45" y="19"/>
                    <a:pt x="43" y="18"/>
                    <a:pt x="40" y="17"/>
                  </a:cubicBezTo>
                  <a:cubicBezTo>
                    <a:pt x="40" y="17"/>
                    <a:pt x="40" y="17"/>
                    <a:pt x="40" y="17"/>
                  </a:cubicBezTo>
                  <a:cubicBezTo>
                    <a:pt x="37" y="15"/>
                    <a:pt x="34" y="14"/>
                    <a:pt x="31" y="13"/>
                  </a:cubicBezTo>
                  <a:cubicBezTo>
                    <a:pt x="30" y="12"/>
                    <a:pt x="28" y="11"/>
                    <a:pt x="27" y="11"/>
                  </a:cubicBezTo>
                  <a:cubicBezTo>
                    <a:pt x="26" y="10"/>
                    <a:pt x="24" y="10"/>
                    <a:pt x="23" y="9"/>
                  </a:cubicBezTo>
                  <a:cubicBezTo>
                    <a:pt x="21" y="8"/>
                    <a:pt x="18" y="7"/>
                    <a:pt x="15" y="6"/>
                  </a:cubicBezTo>
                  <a:cubicBezTo>
                    <a:pt x="12" y="4"/>
                    <a:pt x="10" y="3"/>
                    <a:pt x="7" y="2"/>
                  </a:cubicBezTo>
                  <a:cubicBezTo>
                    <a:pt x="7" y="2"/>
                    <a:pt x="6" y="2"/>
                    <a:pt x="6" y="2"/>
                  </a:cubicBezTo>
                  <a:cubicBezTo>
                    <a:pt x="5" y="1"/>
                    <a:pt x="4" y="1"/>
                    <a:pt x="2" y="0"/>
                  </a:cubicBezTo>
                  <a:cubicBezTo>
                    <a:pt x="2" y="6"/>
                    <a:pt x="1" y="11"/>
                    <a:pt x="0" y="16"/>
                  </a:cubicBezTo>
                  <a:cubicBezTo>
                    <a:pt x="1" y="17"/>
                    <a:pt x="2" y="17"/>
                    <a:pt x="3" y="17"/>
                  </a:cubicBezTo>
                  <a:cubicBezTo>
                    <a:pt x="3" y="17"/>
                    <a:pt x="3" y="17"/>
                    <a:pt x="3" y="18"/>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3" name="Freeform 20"/>
            <p:cNvSpPr>
              <a:spLocks/>
            </p:cNvSpPr>
            <p:nvPr/>
          </p:nvSpPr>
          <p:spPr bwMode="auto">
            <a:xfrm>
              <a:off x="6872288" y="5983288"/>
              <a:ext cx="258763" cy="508000"/>
            </a:xfrm>
            <a:custGeom>
              <a:avLst/>
              <a:gdLst>
                <a:gd name="T0" fmla="*/ 93 w 102"/>
                <a:gd name="T1" fmla="*/ 161 h 200"/>
                <a:gd name="T2" fmla="*/ 89 w 102"/>
                <a:gd name="T3" fmla="*/ 146 h 200"/>
                <a:gd name="T4" fmla="*/ 87 w 102"/>
                <a:gd name="T5" fmla="*/ 138 h 200"/>
                <a:gd name="T6" fmla="*/ 84 w 102"/>
                <a:gd name="T7" fmla="*/ 131 h 200"/>
                <a:gd name="T8" fmla="*/ 84 w 102"/>
                <a:gd name="T9" fmla="*/ 129 h 200"/>
                <a:gd name="T10" fmla="*/ 71 w 102"/>
                <a:gd name="T11" fmla="*/ 93 h 200"/>
                <a:gd name="T12" fmla="*/ 71 w 102"/>
                <a:gd name="T13" fmla="*/ 93 h 200"/>
                <a:gd name="T14" fmla="*/ 56 w 102"/>
                <a:gd name="T15" fmla="*/ 59 h 200"/>
                <a:gd name="T16" fmla="*/ 41 w 102"/>
                <a:gd name="T17" fmla="*/ 28 h 200"/>
                <a:gd name="T18" fmla="*/ 41 w 102"/>
                <a:gd name="T19" fmla="*/ 27 h 200"/>
                <a:gd name="T20" fmla="*/ 30 w 102"/>
                <a:gd name="T21" fmla="*/ 7 h 200"/>
                <a:gd name="T22" fmla="*/ 26 w 102"/>
                <a:gd name="T23" fmla="*/ 0 h 200"/>
                <a:gd name="T24" fmla="*/ 25 w 102"/>
                <a:gd name="T25" fmla="*/ 0 h 200"/>
                <a:gd name="T26" fmla="*/ 0 w 102"/>
                <a:gd name="T27" fmla="*/ 15 h 200"/>
                <a:gd name="T28" fmla="*/ 4 w 102"/>
                <a:gd name="T29" fmla="*/ 22 h 200"/>
                <a:gd name="T30" fmla="*/ 15 w 102"/>
                <a:gd name="T31" fmla="*/ 42 h 200"/>
                <a:gd name="T32" fmla="*/ 15 w 102"/>
                <a:gd name="T33" fmla="*/ 42 h 200"/>
                <a:gd name="T34" fmla="*/ 30 w 102"/>
                <a:gd name="T35" fmla="*/ 74 h 200"/>
                <a:gd name="T36" fmla="*/ 43 w 102"/>
                <a:gd name="T37" fmla="*/ 104 h 200"/>
                <a:gd name="T38" fmla="*/ 44 w 102"/>
                <a:gd name="T39" fmla="*/ 109 h 200"/>
                <a:gd name="T40" fmla="*/ 55 w 102"/>
                <a:gd name="T41" fmla="*/ 139 h 200"/>
                <a:gd name="T42" fmla="*/ 57 w 102"/>
                <a:gd name="T43" fmla="*/ 147 h 200"/>
                <a:gd name="T44" fmla="*/ 58 w 102"/>
                <a:gd name="T45" fmla="*/ 148 h 200"/>
                <a:gd name="T46" fmla="*/ 60 w 102"/>
                <a:gd name="T47" fmla="*/ 155 h 200"/>
                <a:gd name="T48" fmla="*/ 64 w 102"/>
                <a:gd name="T49" fmla="*/ 170 h 200"/>
                <a:gd name="T50" fmla="*/ 70 w 102"/>
                <a:gd name="T51" fmla="*/ 191 h 200"/>
                <a:gd name="T52" fmla="*/ 73 w 102"/>
                <a:gd name="T53" fmla="*/ 200 h 200"/>
                <a:gd name="T54" fmla="*/ 92 w 102"/>
                <a:gd name="T55" fmla="*/ 195 h 200"/>
                <a:gd name="T56" fmla="*/ 102 w 102"/>
                <a:gd name="T57" fmla="*/ 192 h 200"/>
                <a:gd name="T58" fmla="*/ 97 w 102"/>
                <a:gd name="T59" fmla="*/ 173 h 200"/>
                <a:gd name="T60" fmla="*/ 93 w 102"/>
                <a:gd name="T61" fmla="*/ 16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 h="200">
                  <a:moveTo>
                    <a:pt x="93" y="161"/>
                  </a:moveTo>
                  <a:cubicBezTo>
                    <a:pt x="92" y="157"/>
                    <a:pt x="91" y="152"/>
                    <a:pt x="89" y="146"/>
                  </a:cubicBezTo>
                  <a:cubicBezTo>
                    <a:pt x="88" y="144"/>
                    <a:pt x="88" y="141"/>
                    <a:pt x="87" y="138"/>
                  </a:cubicBezTo>
                  <a:cubicBezTo>
                    <a:pt x="86" y="136"/>
                    <a:pt x="85" y="133"/>
                    <a:pt x="84" y="131"/>
                  </a:cubicBezTo>
                  <a:cubicBezTo>
                    <a:pt x="84" y="130"/>
                    <a:pt x="84" y="130"/>
                    <a:pt x="84" y="129"/>
                  </a:cubicBezTo>
                  <a:cubicBezTo>
                    <a:pt x="80" y="118"/>
                    <a:pt x="76" y="105"/>
                    <a:pt x="71" y="93"/>
                  </a:cubicBezTo>
                  <a:cubicBezTo>
                    <a:pt x="71" y="93"/>
                    <a:pt x="71" y="93"/>
                    <a:pt x="71" y="93"/>
                  </a:cubicBezTo>
                  <a:cubicBezTo>
                    <a:pt x="66" y="81"/>
                    <a:pt x="61" y="69"/>
                    <a:pt x="56" y="59"/>
                  </a:cubicBezTo>
                  <a:cubicBezTo>
                    <a:pt x="51" y="47"/>
                    <a:pt x="46" y="37"/>
                    <a:pt x="41" y="28"/>
                  </a:cubicBezTo>
                  <a:cubicBezTo>
                    <a:pt x="41" y="28"/>
                    <a:pt x="41" y="28"/>
                    <a:pt x="41" y="27"/>
                  </a:cubicBezTo>
                  <a:cubicBezTo>
                    <a:pt x="37" y="19"/>
                    <a:pt x="33" y="12"/>
                    <a:pt x="30" y="7"/>
                  </a:cubicBezTo>
                  <a:cubicBezTo>
                    <a:pt x="27" y="2"/>
                    <a:pt x="26" y="0"/>
                    <a:pt x="26" y="0"/>
                  </a:cubicBezTo>
                  <a:cubicBezTo>
                    <a:pt x="25" y="0"/>
                    <a:pt x="25" y="0"/>
                    <a:pt x="25" y="0"/>
                  </a:cubicBezTo>
                  <a:cubicBezTo>
                    <a:pt x="0" y="15"/>
                    <a:pt x="0" y="15"/>
                    <a:pt x="0" y="15"/>
                  </a:cubicBezTo>
                  <a:cubicBezTo>
                    <a:pt x="0" y="15"/>
                    <a:pt x="1" y="17"/>
                    <a:pt x="4" y="22"/>
                  </a:cubicBezTo>
                  <a:cubicBezTo>
                    <a:pt x="7" y="27"/>
                    <a:pt x="10" y="34"/>
                    <a:pt x="15" y="42"/>
                  </a:cubicBezTo>
                  <a:cubicBezTo>
                    <a:pt x="15" y="42"/>
                    <a:pt x="15" y="42"/>
                    <a:pt x="15" y="42"/>
                  </a:cubicBezTo>
                  <a:cubicBezTo>
                    <a:pt x="19" y="51"/>
                    <a:pt x="25" y="62"/>
                    <a:pt x="30" y="74"/>
                  </a:cubicBezTo>
                  <a:cubicBezTo>
                    <a:pt x="34" y="84"/>
                    <a:pt x="39" y="94"/>
                    <a:pt x="43" y="104"/>
                  </a:cubicBezTo>
                  <a:cubicBezTo>
                    <a:pt x="43" y="106"/>
                    <a:pt x="44" y="107"/>
                    <a:pt x="44" y="109"/>
                  </a:cubicBezTo>
                  <a:cubicBezTo>
                    <a:pt x="48" y="119"/>
                    <a:pt x="52" y="129"/>
                    <a:pt x="55" y="139"/>
                  </a:cubicBezTo>
                  <a:cubicBezTo>
                    <a:pt x="56" y="142"/>
                    <a:pt x="56" y="144"/>
                    <a:pt x="57" y="147"/>
                  </a:cubicBezTo>
                  <a:cubicBezTo>
                    <a:pt x="57" y="147"/>
                    <a:pt x="58" y="148"/>
                    <a:pt x="58" y="148"/>
                  </a:cubicBezTo>
                  <a:cubicBezTo>
                    <a:pt x="58" y="150"/>
                    <a:pt x="59" y="153"/>
                    <a:pt x="60" y="155"/>
                  </a:cubicBezTo>
                  <a:cubicBezTo>
                    <a:pt x="61" y="160"/>
                    <a:pt x="63" y="165"/>
                    <a:pt x="64" y="170"/>
                  </a:cubicBezTo>
                  <a:cubicBezTo>
                    <a:pt x="66" y="179"/>
                    <a:pt x="69" y="186"/>
                    <a:pt x="70" y="191"/>
                  </a:cubicBezTo>
                  <a:cubicBezTo>
                    <a:pt x="72" y="197"/>
                    <a:pt x="73" y="200"/>
                    <a:pt x="73" y="200"/>
                  </a:cubicBezTo>
                  <a:cubicBezTo>
                    <a:pt x="92" y="195"/>
                    <a:pt x="92" y="195"/>
                    <a:pt x="92" y="195"/>
                  </a:cubicBezTo>
                  <a:cubicBezTo>
                    <a:pt x="102" y="192"/>
                    <a:pt x="102" y="192"/>
                    <a:pt x="102" y="192"/>
                  </a:cubicBezTo>
                  <a:cubicBezTo>
                    <a:pt x="102" y="192"/>
                    <a:pt x="100" y="185"/>
                    <a:pt x="97" y="173"/>
                  </a:cubicBezTo>
                  <a:cubicBezTo>
                    <a:pt x="96" y="170"/>
                    <a:pt x="95" y="166"/>
                    <a:pt x="93" y="161"/>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4" name="Freeform 21"/>
            <p:cNvSpPr>
              <a:spLocks/>
            </p:cNvSpPr>
            <p:nvPr/>
          </p:nvSpPr>
          <p:spPr bwMode="auto">
            <a:xfrm>
              <a:off x="6129338" y="5287963"/>
              <a:ext cx="469900" cy="344488"/>
            </a:xfrm>
            <a:custGeom>
              <a:avLst/>
              <a:gdLst>
                <a:gd name="T0" fmla="*/ 176 w 185"/>
                <a:gd name="T1" fmla="*/ 107 h 136"/>
                <a:gd name="T2" fmla="*/ 160 w 185"/>
                <a:gd name="T3" fmla="*/ 94 h 136"/>
                <a:gd name="T4" fmla="*/ 157 w 185"/>
                <a:gd name="T5" fmla="*/ 91 h 136"/>
                <a:gd name="T6" fmla="*/ 138 w 185"/>
                <a:gd name="T7" fmla="*/ 77 h 136"/>
                <a:gd name="T8" fmla="*/ 119 w 185"/>
                <a:gd name="T9" fmla="*/ 63 h 136"/>
                <a:gd name="T10" fmla="*/ 102 w 185"/>
                <a:gd name="T11" fmla="*/ 52 h 136"/>
                <a:gd name="T12" fmla="*/ 99 w 185"/>
                <a:gd name="T13" fmla="*/ 50 h 136"/>
                <a:gd name="T14" fmla="*/ 79 w 185"/>
                <a:gd name="T15" fmla="*/ 37 h 136"/>
                <a:gd name="T16" fmla="*/ 60 w 185"/>
                <a:gd name="T17" fmla="*/ 25 h 136"/>
                <a:gd name="T18" fmla="*/ 41 w 185"/>
                <a:gd name="T19" fmla="*/ 15 h 136"/>
                <a:gd name="T20" fmla="*/ 40 w 185"/>
                <a:gd name="T21" fmla="*/ 14 h 136"/>
                <a:gd name="T22" fmla="*/ 21 w 185"/>
                <a:gd name="T23" fmla="*/ 4 h 136"/>
                <a:gd name="T24" fmla="*/ 20 w 185"/>
                <a:gd name="T25" fmla="*/ 3 h 136"/>
                <a:gd name="T26" fmla="*/ 13 w 185"/>
                <a:gd name="T27" fmla="*/ 0 h 136"/>
                <a:gd name="T28" fmla="*/ 0 w 185"/>
                <a:gd name="T29" fmla="*/ 25 h 136"/>
                <a:gd name="T30" fmla="*/ 8 w 185"/>
                <a:gd name="T31" fmla="*/ 29 h 136"/>
                <a:gd name="T32" fmla="*/ 13 w 185"/>
                <a:gd name="T33" fmla="*/ 31 h 136"/>
                <a:gd name="T34" fmla="*/ 28 w 185"/>
                <a:gd name="T35" fmla="*/ 40 h 136"/>
                <a:gd name="T36" fmla="*/ 33 w 185"/>
                <a:gd name="T37" fmla="*/ 43 h 136"/>
                <a:gd name="T38" fmla="*/ 53 w 185"/>
                <a:gd name="T39" fmla="*/ 54 h 136"/>
                <a:gd name="T40" fmla="*/ 72 w 185"/>
                <a:gd name="T41" fmla="*/ 66 h 136"/>
                <a:gd name="T42" fmla="*/ 87 w 185"/>
                <a:gd name="T43" fmla="*/ 76 h 136"/>
                <a:gd name="T44" fmla="*/ 92 w 185"/>
                <a:gd name="T45" fmla="*/ 79 h 136"/>
                <a:gd name="T46" fmla="*/ 112 w 185"/>
                <a:gd name="T47" fmla="*/ 93 h 136"/>
                <a:gd name="T48" fmla="*/ 131 w 185"/>
                <a:gd name="T49" fmla="*/ 107 h 136"/>
                <a:gd name="T50" fmla="*/ 142 w 185"/>
                <a:gd name="T51" fmla="*/ 116 h 136"/>
                <a:gd name="T52" fmla="*/ 150 w 185"/>
                <a:gd name="T53" fmla="*/ 122 h 136"/>
                <a:gd name="T54" fmla="*/ 160 w 185"/>
                <a:gd name="T55" fmla="*/ 131 h 136"/>
                <a:gd name="T56" fmla="*/ 166 w 185"/>
                <a:gd name="T57" fmla="*/ 136 h 136"/>
                <a:gd name="T58" fmla="*/ 170 w 185"/>
                <a:gd name="T59" fmla="*/ 131 h 136"/>
                <a:gd name="T60" fmla="*/ 185 w 185"/>
                <a:gd name="T61" fmla="*/ 114 h 136"/>
                <a:gd name="T62" fmla="*/ 178 w 185"/>
                <a:gd name="T63" fmla="*/ 109 h 136"/>
                <a:gd name="T64" fmla="*/ 176 w 185"/>
                <a:gd name="T65" fmla="*/ 10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36">
                  <a:moveTo>
                    <a:pt x="176" y="107"/>
                  </a:moveTo>
                  <a:cubicBezTo>
                    <a:pt x="172" y="103"/>
                    <a:pt x="167" y="99"/>
                    <a:pt x="160" y="94"/>
                  </a:cubicBezTo>
                  <a:cubicBezTo>
                    <a:pt x="159" y="93"/>
                    <a:pt x="158" y="92"/>
                    <a:pt x="157" y="91"/>
                  </a:cubicBezTo>
                  <a:cubicBezTo>
                    <a:pt x="151" y="87"/>
                    <a:pt x="145" y="82"/>
                    <a:pt x="138" y="77"/>
                  </a:cubicBezTo>
                  <a:cubicBezTo>
                    <a:pt x="132" y="72"/>
                    <a:pt x="125" y="67"/>
                    <a:pt x="119" y="63"/>
                  </a:cubicBezTo>
                  <a:cubicBezTo>
                    <a:pt x="113" y="59"/>
                    <a:pt x="108" y="55"/>
                    <a:pt x="102" y="52"/>
                  </a:cubicBezTo>
                  <a:cubicBezTo>
                    <a:pt x="101" y="51"/>
                    <a:pt x="100" y="50"/>
                    <a:pt x="99" y="50"/>
                  </a:cubicBezTo>
                  <a:cubicBezTo>
                    <a:pt x="92" y="45"/>
                    <a:pt x="86" y="41"/>
                    <a:pt x="79" y="37"/>
                  </a:cubicBezTo>
                  <a:cubicBezTo>
                    <a:pt x="73" y="33"/>
                    <a:pt x="66" y="29"/>
                    <a:pt x="60" y="25"/>
                  </a:cubicBezTo>
                  <a:cubicBezTo>
                    <a:pt x="53" y="21"/>
                    <a:pt x="47" y="18"/>
                    <a:pt x="41" y="15"/>
                  </a:cubicBezTo>
                  <a:cubicBezTo>
                    <a:pt x="41" y="15"/>
                    <a:pt x="40" y="14"/>
                    <a:pt x="40" y="14"/>
                  </a:cubicBezTo>
                  <a:cubicBezTo>
                    <a:pt x="32" y="10"/>
                    <a:pt x="25" y="6"/>
                    <a:pt x="21" y="4"/>
                  </a:cubicBezTo>
                  <a:cubicBezTo>
                    <a:pt x="20" y="4"/>
                    <a:pt x="20" y="3"/>
                    <a:pt x="20" y="3"/>
                  </a:cubicBezTo>
                  <a:cubicBezTo>
                    <a:pt x="15" y="1"/>
                    <a:pt x="13" y="0"/>
                    <a:pt x="13" y="0"/>
                  </a:cubicBezTo>
                  <a:cubicBezTo>
                    <a:pt x="0" y="25"/>
                    <a:pt x="0" y="25"/>
                    <a:pt x="0" y="25"/>
                  </a:cubicBezTo>
                  <a:cubicBezTo>
                    <a:pt x="0" y="25"/>
                    <a:pt x="3" y="26"/>
                    <a:pt x="8" y="29"/>
                  </a:cubicBezTo>
                  <a:cubicBezTo>
                    <a:pt x="9" y="29"/>
                    <a:pt x="11" y="30"/>
                    <a:pt x="13" y="31"/>
                  </a:cubicBezTo>
                  <a:cubicBezTo>
                    <a:pt x="17" y="34"/>
                    <a:pt x="22" y="36"/>
                    <a:pt x="28" y="40"/>
                  </a:cubicBezTo>
                  <a:cubicBezTo>
                    <a:pt x="29" y="41"/>
                    <a:pt x="31" y="42"/>
                    <a:pt x="33" y="43"/>
                  </a:cubicBezTo>
                  <a:cubicBezTo>
                    <a:pt x="39" y="46"/>
                    <a:pt x="46" y="50"/>
                    <a:pt x="53" y="54"/>
                  </a:cubicBezTo>
                  <a:cubicBezTo>
                    <a:pt x="59" y="58"/>
                    <a:pt x="66" y="62"/>
                    <a:pt x="72" y="66"/>
                  </a:cubicBezTo>
                  <a:cubicBezTo>
                    <a:pt x="77" y="69"/>
                    <a:pt x="82" y="72"/>
                    <a:pt x="87" y="76"/>
                  </a:cubicBezTo>
                  <a:cubicBezTo>
                    <a:pt x="88" y="77"/>
                    <a:pt x="90" y="78"/>
                    <a:pt x="92" y="79"/>
                  </a:cubicBezTo>
                  <a:cubicBezTo>
                    <a:pt x="99" y="84"/>
                    <a:pt x="105" y="88"/>
                    <a:pt x="112" y="93"/>
                  </a:cubicBezTo>
                  <a:cubicBezTo>
                    <a:pt x="118" y="98"/>
                    <a:pt x="125" y="103"/>
                    <a:pt x="131" y="107"/>
                  </a:cubicBezTo>
                  <a:cubicBezTo>
                    <a:pt x="135" y="110"/>
                    <a:pt x="139" y="113"/>
                    <a:pt x="142" y="116"/>
                  </a:cubicBezTo>
                  <a:cubicBezTo>
                    <a:pt x="145" y="118"/>
                    <a:pt x="147" y="120"/>
                    <a:pt x="150" y="122"/>
                  </a:cubicBezTo>
                  <a:cubicBezTo>
                    <a:pt x="154" y="126"/>
                    <a:pt x="157" y="128"/>
                    <a:pt x="160" y="131"/>
                  </a:cubicBezTo>
                  <a:cubicBezTo>
                    <a:pt x="164" y="134"/>
                    <a:pt x="166" y="136"/>
                    <a:pt x="166" y="136"/>
                  </a:cubicBezTo>
                  <a:cubicBezTo>
                    <a:pt x="170" y="131"/>
                    <a:pt x="170" y="131"/>
                    <a:pt x="170" y="131"/>
                  </a:cubicBezTo>
                  <a:cubicBezTo>
                    <a:pt x="185" y="114"/>
                    <a:pt x="185" y="114"/>
                    <a:pt x="185" y="114"/>
                  </a:cubicBezTo>
                  <a:cubicBezTo>
                    <a:pt x="185" y="114"/>
                    <a:pt x="183" y="112"/>
                    <a:pt x="178" y="109"/>
                  </a:cubicBezTo>
                  <a:cubicBezTo>
                    <a:pt x="178" y="108"/>
                    <a:pt x="177" y="107"/>
                    <a:pt x="176" y="107"/>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5" name="Freeform 22"/>
            <p:cNvSpPr>
              <a:spLocks/>
            </p:cNvSpPr>
            <p:nvPr/>
          </p:nvSpPr>
          <p:spPr bwMode="auto">
            <a:xfrm>
              <a:off x="5167313" y="4927600"/>
              <a:ext cx="515938" cy="220663"/>
            </a:xfrm>
            <a:custGeom>
              <a:avLst/>
              <a:gdLst>
                <a:gd name="T0" fmla="*/ 173 w 203"/>
                <a:gd name="T1" fmla="*/ 51 h 87"/>
                <a:gd name="T2" fmla="*/ 172 w 203"/>
                <a:gd name="T3" fmla="*/ 51 h 87"/>
                <a:gd name="T4" fmla="*/ 151 w 203"/>
                <a:gd name="T5" fmla="*/ 44 h 87"/>
                <a:gd name="T6" fmla="*/ 130 w 203"/>
                <a:gd name="T7" fmla="*/ 37 h 87"/>
                <a:gd name="T8" fmla="*/ 109 w 203"/>
                <a:gd name="T9" fmla="*/ 30 h 87"/>
                <a:gd name="T10" fmla="*/ 106 w 203"/>
                <a:gd name="T11" fmla="*/ 29 h 87"/>
                <a:gd name="T12" fmla="*/ 88 w 203"/>
                <a:gd name="T13" fmla="*/ 24 h 87"/>
                <a:gd name="T14" fmla="*/ 70 w 203"/>
                <a:gd name="T15" fmla="*/ 18 h 87"/>
                <a:gd name="T16" fmla="*/ 67 w 203"/>
                <a:gd name="T17" fmla="*/ 17 h 87"/>
                <a:gd name="T18" fmla="*/ 53 w 203"/>
                <a:gd name="T19" fmla="*/ 13 h 87"/>
                <a:gd name="T20" fmla="*/ 45 w 203"/>
                <a:gd name="T21" fmla="*/ 11 h 87"/>
                <a:gd name="T22" fmla="*/ 38 w 203"/>
                <a:gd name="T23" fmla="*/ 9 h 87"/>
                <a:gd name="T24" fmla="*/ 24 w 203"/>
                <a:gd name="T25" fmla="*/ 5 h 87"/>
                <a:gd name="T26" fmla="*/ 8 w 203"/>
                <a:gd name="T27" fmla="*/ 0 h 87"/>
                <a:gd name="T28" fmla="*/ 0 w 203"/>
                <a:gd name="T29" fmla="*/ 25 h 87"/>
                <a:gd name="T30" fmla="*/ 18 w 203"/>
                <a:gd name="T31" fmla="*/ 30 h 87"/>
                <a:gd name="T32" fmla="*/ 31 w 203"/>
                <a:gd name="T33" fmla="*/ 34 h 87"/>
                <a:gd name="T34" fmla="*/ 39 w 203"/>
                <a:gd name="T35" fmla="*/ 37 h 87"/>
                <a:gd name="T36" fmla="*/ 46 w 203"/>
                <a:gd name="T37" fmla="*/ 38 h 87"/>
                <a:gd name="T38" fmla="*/ 60 w 203"/>
                <a:gd name="T39" fmla="*/ 43 h 87"/>
                <a:gd name="T40" fmla="*/ 62 w 203"/>
                <a:gd name="T41" fmla="*/ 43 h 87"/>
                <a:gd name="T42" fmla="*/ 82 w 203"/>
                <a:gd name="T43" fmla="*/ 50 h 87"/>
                <a:gd name="T44" fmla="*/ 98 w 203"/>
                <a:gd name="T45" fmla="*/ 55 h 87"/>
                <a:gd name="T46" fmla="*/ 103 w 203"/>
                <a:gd name="T47" fmla="*/ 56 h 87"/>
                <a:gd name="T48" fmla="*/ 124 w 203"/>
                <a:gd name="T49" fmla="*/ 63 h 87"/>
                <a:gd name="T50" fmla="*/ 145 w 203"/>
                <a:gd name="T51" fmla="*/ 70 h 87"/>
                <a:gd name="T52" fmla="*/ 164 w 203"/>
                <a:gd name="T53" fmla="*/ 76 h 87"/>
                <a:gd name="T54" fmla="*/ 166 w 203"/>
                <a:gd name="T55" fmla="*/ 77 h 87"/>
                <a:gd name="T56" fmla="*/ 187 w 203"/>
                <a:gd name="T57" fmla="*/ 84 h 87"/>
                <a:gd name="T58" fmla="*/ 194 w 203"/>
                <a:gd name="T59" fmla="*/ 87 h 87"/>
                <a:gd name="T60" fmla="*/ 203 w 203"/>
                <a:gd name="T61" fmla="*/ 61 h 87"/>
                <a:gd name="T62" fmla="*/ 193 w 203"/>
                <a:gd name="T63" fmla="*/ 58 h 87"/>
                <a:gd name="T64" fmla="*/ 173 w 203"/>
                <a:gd name="T65" fmla="*/ 5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87">
                  <a:moveTo>
                    <a:pt x="173" y="51"/>
                  </a:moveTo>
                  <a:cubicBezTo>
                    <a:pt x="172" y="51"/>
                    <a:pt x="172" y="51"/>
                    <a:pt x="172" y="51"/>
                  </a:cubicBezTo>
                  <a:cubicBezTo>
                    <a:pt x="166" y="48"/>
                    <a:pt x="158" y="46"/>
                    <a:pt x="151" y="44"/>
                  </a:cubicBezTo>
                  <a:cubicBezTo>
                    <a:pt x="144" y="41"/>
                    <a:pt x="137" y="39"/>
                    <a:pt x="130" y="37"/>
                  </a:cubicBezTo>
                  <a:cubicBezTo>
                    <a:pt x="123" y="35"/>
                    <a:pt x="116" y="32"/>
                    <a:pt x="109" y="30"/>
                  </a:cubicBezTo>
                  <a:cubicBezTo>
                    <a:pt x="108" y="30"/>
                    <a:pt x="107" y="29"/>
                    <a:pt x="106" y="29"/>
                  </a:cubicBezTo>
                  <a:cubicBezTo>
                    <a:pt x="100" y="27"/>
                    <a:pt x="94" y="25"/>
                    <a:pt x="88" y="24"/>
                  </a:cubicBezTo>
                  <a:cubicBezTo>
                    <a:pt x="82" y="22"/>
                    <a:pt x="76" y="20"/>
                    <a:pt x="70" y="18"/>
                  </a:cubicBezTo>
                  <a:cubicBezTo>
                    <a:pt x="69" y="18"/>
                    <a:pt x="68" y="17"/>
                    <a:pt x="67" y="17"/>
                  </a:cubicBezTo>
                  <a:cubicBezTo>
                    <a:pt x="62" y="16"/>
                    <a:pt x="57" y="14"/>
                    <a:pt x="53" y="13"/>
                  </a:cubicBezTo>
                  <a:cubicBezTo>
                    <a:pt x="50" y="12"/>
                    <a:pt x="48" y="12"/>
                    <a:pt x="45" y="11"/>
                  </a:cubicBezTo>
                  <a:cubicBezTo>
                    <a:pt x="43" y="10"/>
                    <a:pt x="40" y="9"/>
                    <a:pt x="38" y="9"/>
                  </a:cubicBezTo>
                  <a:cubicBezTo>
                    <a:pt x="33" y="7"/>
                    <a:pt x="28" y="6"/>
                    <a:pt x="24" y="5"/>
                  </a:cubicBezTo>
                  <a:cubicBezTo>
                    <a:pt x="14" y="2"/>
                    <a:pt x="8" y="0"/>
                    <a:pt x="8" y="0"/>
                  </a:cubicBezTo>
                  <a:cubicBezTo>
                    <a:pt x="0" y="25"/>
                    <a:pt x="0" y="25"/>
                    <a:pt x="0" y="25"/>
                  </a:cubicBezTo>
                  <a:cubicBezTo>
                    <a:pt x="0" y="25"/>
                    <a:pt x="7" y="27"/>
                    <a:pt x="18" y="30"/>
                  </a:cubicBezTo>
                  <a:cubicBezTo>
                    <a:pt x="22" y="32"/>
                    <a:pt x="26" y="33"/>
                    <a:pt x="31" y="34"/>
                  </a:cubicBezTo>
                  <a:cubicBezTo>
                    <a:pt x="34" y="35"/>
                    <a:pt x="36" y="36"/>
                    <a:pt x="39" y="37"/>
                  </a:cubicBezTo>
                  <a:cubicBezTo>
                    <a:pt x="41" y="37"/>
                    <a:pt x="44" y="38"/>
                    <a:pt x="46" y="38"/>
                  </a:cubicBezTo>
                  <a:cubicBezTo>
                    <a:pt x="50" y="40"/>
                    <a:pt x="55" y="41"/>
                    <a:pt x="60" y="43"/>
                  </a:cubicBezTo>
                  <a:cubicBezTo>
                    <a:pt x="61" y="43"/>
                    <a:pt x="61" y="43"/>
                    <a:pt x="62" y="43"/>
                  </a:cubicBezTo>
                  <a:cubicBezTo>
                    <a:pt x="68" y="45"/>
                    <a:pt x="75" y="47"/>
                    <a:pt x="82" y="50"/>
                  </a:cubicBezTo>
                  <a:cubicBezTo>
                    <a:pt x="87" y="51"/>
                    <a:pt x="92" y="53"/>
                    <a:pt x="98" y="55"/>
                  </a:cubicBezTo>
                  <a:cubicBezTo>
                    <a:pt x="99" y="55"/>
                    <a:pt x="101" y="56"/>
                    <a:pt x="103" y="56"/>
                  </a:cubicBezTo>
                  <a:cubicBezTo>
                    <a:pt x="110" y="58"/>
                    <a:pt x="117" y="61"/>
                    <a:pt x="124" y="63"/>
                  </a:cubicBezTo>
                  <a:cubicBezTo>
                    <a:pt x="131" y="65"/>
                    <a:pt x="138" y="68"/>
                    <a:pt x="145" y="70"/>
                  </a:cubicBezTo>
                  <a:cubicBezTo>
                    <a:pt x="152" y="72"/>
                    <a:pt x="158" y="74"/>
                    <a:pt x="164" y="76"/>
                  </a:cubicBezTo>
                  <a:cubicBezTo>
                    <a:pt x="164" y="77"/>
                    <a:pt x="165" y="77"/>
                    <a:pt x="166" y="77"/>
                  </a:cubicBezTo>
                  <a:cubicBezTo>
                    <a:pt x="174" y="80"/>
                    <a:pt x="182" y="83"/>
                    <a:pt x="187" y="84"/>
                  </a:cubicBezTo>
                  <a:cubicBezTo>
                    <a:pt x="191" y="86"/>
                    <a:pt x="194" y="87"/>
                    <a:pt x="194" y="87"/>
                  </a:cubicBezTo>
                  <a:cubicBezTo>
                    <a:pt x="203" y="61"/>
                    <a:pt x="203" y="61"/>
                    <a:pt x="203" y="61"/>
                  </a:cubicBezTo>
                  <a:cubicBezTo>
                    <a:pt x="203" y="61"/>
                    <a:pt x="199" y="60"/>
                    <a:pt x="193" y="58"/>
                  </a:cubicBezTo>
                  <a:cubicBezTo>
                    <a:pt x="188" y="56"/>
                    <a:pt x="181" y="54"/>
                    <a:pt x="173" y="51"/>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6" name="Freeform 23"/>
            <p:cNvSpPr>
              <a:spLocks/>
            </p:cNvSpPr>
            <p:nvPr/>
          </p:nvSpPr>
          <p:spPr bwMode="auto">
            <a:xfrm>
              <a:off x="4157663" y="4740275"/>
              <a:ext cx="520700" cy="136525"/>
            </a:xfrm>
            <a:custGeom>
              <a:avLst/>
              <a:gdLst>
                <a:gd name="T0" fmla="*/ 174 w 205"/>
                <a:gd name="T1" fmla="*/ 24 h 54"/>
                <a:gd name="T2" fmla="*/ 164 w 205"/>
                <a:gd name="T3" fmla="*/ 22 h 54"/>
                <a:gd name="T4" fmla="*/ 142 w 205"/>
                <a:gd name="T5" fmla="*/ 19 h 54"/>
                <a:gd name="T6" fmla="*/ 120 w 205"/>
                <a:gd name="T7" fmla="*/ 16 h 54"/>
                <a:gd name="T8" fmla="*/ 104 w 205"/>
                <a:gd name="T9" fmla="*/ 13 h 54"/>
                <a:gd name="T10" fmla="*/ 98 w 205"/>
                <a:gd name="T11" fmla="*/ 12 h 54"/>
                <a:gd name="T12" fmla="*/ 76 w 205"/>
                <a:gd name="T13" fmla="*/ 9 h 54"/>
                <a:gd name="T14" fmla="*/ 54 w 205"/>
                <a:gd name="T15" fmla="*/ 6 h 54"/>
                <a:gd name="T16" fmla="*/ 35 w 205"/>
                <a:gd name="T17" fmla="*/ 4 h 54"/>
                <a:gd name="T18" fmla="*/ 33 w 205"/>
                <a:gd name="T19" fmla="*/ 4 h 54"/>
                <a:gd name="T20" fmla="*/ 10 w 205"/>
                <a:gd name="T21" fmla="*/ 1 h 54"/>
                <a:gd name="T22" fmla="*/ 3 w 205"/>
                <a:gd name="T23" fmla="*/ 0 h 54"/>
                <a:gd name="T24" fmla="*/ 0 w 205"/>
                <a:gd name="T25" fmla="*/ 24 h 54"/>
                <a:gd name="T26" fmla="*/ 5 w 205"/>
                <a:gd name="T27" fmla="*/ 25 h 54"/>
                <a:gd name="T28" fmla="*/ 27 w 205"/>
                <a:gd name="T29" fmla="*/ 28 h 54"/>
                <a:gd name="T30" fmla="*/ 32 w 205"/>
                <a:gd name="T31" fmla="*/ 28 h 54"/>
                <a:gd name="T32" fmla="*/ 49 w 205"/>
                <a:gd name="T33" fmla="*/ 30 h 54"/>
                <a:gd name="T34" fmla="*/ 71 w 205"/>
                <a:gd name="T35" fmla="*/ 33 h 54"/>
                <a:gd name="T36" fmla="*/ 93 w 205"/>
                <a:gd name="T37" fmla="*/ 37 h 54"/>
                <a:gd name="T38" fmla="*/ 101 w 205"/>
                <a:gd name="T39" fmla="*/ 38 h 54"/>
                <a:gd name="T40" fmla="*/ 115 w 205"/>
                <a:gd name="T41" fmla="*/ 40 h 54"/>
                <a:gd name="T42" fmla="*/ 136 w 205"/>
                <a:gd name="T43" fmla="*/ 43 h 54"/>
                <a:gd name="T44" fmla="*/ 158 w 205"/>
                <a:gd name="T45" fmla="*/ 47 h 54"/>
                <a:gd name="T46" fmla="*/ 170 w 205"/>
                <a:gd name="T47" fmla="*/ 49 h 54"/>
                <a:gd name="T48" fmla="*/ 180 w 205"/>
                <a:gd name="T49" fmla="*/ 51 h 54"/>
                <a:gd name="T50" fmla="*/ 201 w 205"/>
                <a:gd name="T51" fmla="*/ 54 h 54"/>
                <a:gd name="T52" fmla="*/ 205 w 205"/>
                <a:gd name="T53" fmla="*/ 29 h 54"/>
                <a:gd name="T54" fmla="*/ 186 w 205"/>
                <a:gd name="T55" fmla="*/ 26 h 54"/>
                <a:gd name="T56" fmla="*/ 174 w 205"/>
                <a:gd name="T57"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5" h="54">
                  <a:moveTo>
                    <a:pt x="174" y="24"/>
                  </a:moveTo>
                  <a:cubicBezTo>
                    <a:pt x="171" y="23"/>
                    <a:pt x="167" y="23"/>
                    <a:pt x="164" y="22"/>
                  </a:cubicBezTo>
                  <a:cubicBezTo>
                    <a:pt x="157" y="21"/>
                    <a:pt x="150" y="20"/>
                    <a:pt x="142" y="19"/>
                  </a:cubicBezTo>
                  <a:cubicBezTo>
                    <a:pt x="135" y="18"/>
                    <a:pt x="128" y="17"/>
                    <a:pt x="120" y="16"/>
                  </a:cubicBezTo>
                  <a:cubicBezTo>
                    <a:pt x="115" y="15"/>
                    <a:pt x="110" y="14"/>
                    <a:pt x="104" y="13"/>
                  </a:cubicBezTo>
                  <a:cubicBezTo>
                    <a:pt x="102" y="13"/>
                    <a:pt x="100" y="13"/>
                    <a:pt x="98" y="12"/>
                  </a:cubicBezTo>
                  <a:cubicBezTo>
                    <a:pt x="91" y="11"/>
                    <a:pt x="84" y="10"/>
                    <a:pt x="76" y="9"/>
                  </a:cubicBezTo>
                  <a:cubicBezTo>
                    <a:pt x="69" y="8"/>
                    <a:pt x="61" y="7"/>
                    <a:pt x="54" y="6"/>
                  </a:cubicBezTo>
                  <a:cubicBezTo>
                    <a:pt x="47" y="6"/>
                    <a:pt x="41" y="5"/>
                    <a:pt x="35" y="4"/>
                  </a:cubicBezTo>
                  <a:cubicBezTo>
                    <a:pt x="34" y="4"/>
                    <a:pt x="33" y="4"/>
                    <a:pt x="33" y="4"/>
                  </a:cubicBezTo>
                  <a:cubicBezTo>
                    <a:pt x="23" y="3"/>
                    <a:pt x="16" y="2"/>
                    <a:pt x="10" y="1"/>
                  </a:cubicBezTo>
                  <a:cubicBezTo>
                    <a:pt x="6" y="0"/>
                    <a:pt x="3" y="0"/>
                    <a:pt x="3" y="0"/>
                  </a:cubicBezTo>
                  <a:cubicBezTo>
                    <a:pt x="0" y="24"/>
                    <a:pt x="0" y="24"/>
                    <a:pt x="0" y="24"/>
                  </a:cubicBezTo>
                  <a:cubicBezTo>
                    <a:pt x="0" y="24"/>
                    <a:pt x="2" y="25"/>
                    <a:pt x="5" y="25"/>
                  </a:cubicBezTo>
                  <a:cubicBezTo>
                    <a:pt x="9" y="25"/>
                    <a:pt x="17" y="26"/>
                    <a:pt x="27" y="28"/>
                  </a:cubicBezTo>
                  <a:cubicBezTo>
                    <a:pt x="28" y="28"/>
                    <a:pt x="30" y="28"/>
                    <a:pt x="32" y="28"/>
                  </a:cubicBezTo>
                  <a:cubicBezTo>
                    <a:pt x="37" y="29"/>
                    <a:pt x="43" y="30"/>
                    <a:pt x="49" y="30"/>
                  </a:cubicBezTo>
                  <a:cubicBezTo>
                    <a:pt x="56" y="31"/>
                    <a:pt x="63" y="32"/>
                    <a:pt x="71" y="33"/>
                  </a:cubicBezTo>
                  <a:cubicBezTo>
                    <a:pt x="78" y="34"/>
                    <a:pt x="85" y="35"/>
                    <a:pt x="93" y="37"/>
                  </a:cubicBezTo>
                  <a:cubicBezTo>
                    <a:pt x="95" y="37"/>
                    <a:pt x="98" y="37"/>
                    <a:pt x="101" y="38"/>
                  </a:cubicBezTo>
                  <a:cubicBezTo>
                    <a:pt x="105" y="38"/>
                    <a:pt x="110" y="39"/>
                    <a:pt x="115" y="40"/>
                  </a:cubicBezTo>
                  <a:cubicBezTo>
                    <a:pt x="122" y="41"/>
                    <a:pt x="129" y="42"/>
                    <a:pt x="136" y="43"/>
                  </a:cubicBezTo>
                  <a:cubicBezTo>
                    <a:pt x="144" y="44"/>
                    <a:pt x="151" y="46"/>
                    <a:pt x="158" y="47"/>
                  </a:cubicBezTo>
                  <a:cubicBezTo>
                    <a:pt x="162" y="47"/>
                    <a:pt x="166" y="48"/>
                    <a:pt x="170" y="49"/>
                  </a:cubicBezTo>
                  <a:cubicBezTo>
                    <a:pt x="173" y="49"/>
                    <a:pt x="177" y="50"/>
                    <a:pt x="180" y="51"/>
                  </a:cubicBezTo>
                  <a:cubicBezTo>
                    <a:pt x="193" y="53"/>
                    <a:pt x="201" y="54"/>
                    <a:pt x="201" y="54"/>
                  </a:cubicBezTo>
                  <a:cubicBezTo>
                    <a:pt x="205" y="29"/>
                    <a:pt x="205" y="29"/>
                    <a:pt x="205" y="29"/>
                  </a:cubicBezTo>
                  <a:cubicBezTo>
                    <a:pt x="205" y="29"/>
                    <a:pt x="198" y="28"/>
                    <a:pt x="186" y="26"/>
                  </a:cubicBezTo>
                  <a:cubicBezTo>
                    <a:pt x="182" y="25"/>
                    <a:pt x="178" y="25"/>
                    <a:pt x="174" y="24"/>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7" name="Freeform 24"/>
            <p:cNvSpPr>
              <a:spLocks/>
            </p:cNvSpPr>
            <p:nvPr/>
          </p:nvSpPr>
          <p:spPr bwMode="auto">
            <a:xfrm>
              <a:off x="3127375" y="4656138"/>
              <a:ext cx="520700" cy="93663"/>
            </a:xfrm>
            <a:custGeom>
              <a:avLst/>
              <a:gdLst>
                <a:gd name="T0" fmla="*/ 277 w 328"/>
                <a:gd name="T1" fmla="*/ 19 h 59"/>
                <a:gd name="T2" fmla="*/ 240 w 328"/>
                <a:gd name="T3" fmla="*/ 16 h 59"/>
                <a:gd name="T4" fmla="*/ 205 w 328"/>
                <a:gd name="T5" fmla="*/ 14 h 59"/>
                <a:gd name="T6" fmla="*/ 170 w 328"/>
                <a:gd name="T7" fmla="*/ 11 h 59"/>
                <a:gd name="T8" fmla="*/ 135 w 328"/>
                <a:gd name="T9" fmla="*/ 9 h 59"/>
                <a:gd name="T10" fmla="*/ 98 w 328"/>
                <a:gd name="T11" fmla="*/ 6 h 59"/>
                <a:gd name="T12" fmla="*/ 63 w 328"/>
                <a:gd name="T13" fmla="*/ 5 h 59"/>
                <a:gd name="T14" fmla="*/ 28 w 328"/>
                <a:gd name="T15" fmla="*/ 1 h 59"/>
                <a:gd name="T16" fmla="*/ 4 w 328"/>
                <a:gd name="T17" fmla="*/ 0 h 59"/>
                <a:gd name="T18" fmla="*/ 0 w 328"/>
                <a:gd name="T19" fmla="*/ 37 h 59"/>
                <a:gd name="T20" fmla="*/ 20 w 328"/>
                <a:gd name="T21" fmla="*/ 38 h 59"/>
                <a:gd name="T22" fmla="*/ 55 w 328"/>
                <a:gd name="T23" fmla="*/ 40 h 59"/>
                <a:gd name="T24" fmla="*/ 90 w 328"/>
                <a:gd name="T25" fmla="*/ 43 h 59"/>
                <a:gd name="T26" fmla="*/ 125 w 328"/>
                <a:gd name="T27" fmla="*/ 45 h 59"/>
                <a:gd name="T28" fmla="*/ 162 w 328"/>
                <a:gd name="T29" fmla="*/ 48 h 59"/>
                <a:gd name="T30" fmla="*/ 197 w 328"/>
                <a:gd name="T31" fmla="*/ 51 h 59"/>
                <a:gd name="T32" fmla="*/ 232 w 328"/>
                <a:gd name="T33" fmla="*/ 53 h 59"/>
                <a:gd name="T34" fmla="*/ 267 w 328"/>
                <a:gd name="T35" fmla="*/ 56 h 59"/>
                <a:gd name="T36" fmla="*/ 304 w 328"/>
                <a:gd name="T37" fmla="*/ 57 h 59"/>
                <a:gd name="T38" fmla="*/ 326 w 328"/>
                <a:gd name="T39" fmla="*/ 59 h 59"/>
                <a:gd name="T40" fmla="*/ 328 w 328"/>
                <a:gd name="T41" fmla="*/ 22 h 59"/>
                <a:gd name="T42" fmla="*/ 312 w 328"/>
                <a:gd name="T43" fmla="*/ 21 h 59"/>
                <a:gd name="T44" fmla="*/ 277 w 328"/>
                <a:gd name="T45" fmla="*/ 1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8" h="59">
                  <a:moveTo>
                    <a:pt x="277" y="19"/>
                  </a:moveTo>
                  <a:lnTo>
                    <a:pt x="240" y="16"/>
                  </a:lnTo>
                  <a:lnTo>
                    <a:pt x="205" y="14"/>
                  </a:lnTo>
                  <a:lnTo>
                    <a:pt x="170" y="11"/>
                  </a:lnTo>
                  <a:lnTo>
                    <a:pt x="135" y="9"/>
                  </a:lnTo>
                  <a:lnTo>
                    <a:pt x="98" y="6"/>
                  </a:lnTo>
                  <a:lnTo>
                    <a:pt x="63" y="5"/>
                  </a:lnTo>
                  <a:lnTo>
                    <a:pt x="28" y="1"/>
                  </a:lnTo>
                  <a:lnTo>
                    <a:pt x="4" y="0"/>
                  </a:lnTo>
                  <a:lnTo>
                    <a:pt x="0" y="37"/>
                  </a:lnTo>
                  <a:lnTo>
                    <a:pt x="20" y="38"/>
                  </a:lnTo>
                  <a:lnTo>
                    <a:pt x="55" y="40"/>
                  </a:lnTo>
                  <a:lnTo>
                    <a:pt x="90" y="43"/>
                  </a:lnTo>
                  <a:lnTo>
                    <a:pt x="125" y="45"/>
                  </a:lnTo>
                  <a:lnTo>
                    <a:pt x="162" y="48"/>
                  </a:lnTo>
                  <a:lnTo>
                    <a:pt x="197" y="51"/>
                  </a:lnTo>
                  <a:lnTo>
                    <a:pt x="232" y="53"/>
                  </a:lnTo>
                  <a:lnTo>
                    <a:pt x="267" y="56"/>
                  </a:lnTo>
                  <a:lnTo>
                    <a:pt x="304" y="57"/>
                  </a:lnTo>
                  <a:lnTo>
                    <a:pt x="326" y="59"/>
                  </a:lnTo>
                  <a:lnTo>
                    <a:pt x="328" y="22"/>
                  </a:lnTo>
                  <a:lnTo>
                    <a:pt x="312" y="21"/>
                  </a:lnTo>
                  <a:lnTo>
                    <a:pt x="277" y="19"/>
                  </a:ln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8" name="Freeform 25"/>
            <p:cNvSpPr>
              <a:spLocks/>
            </p:cNvSpPr>
            <p:nvPr/>
          </p:nvSpPr>
          <p:spPr bwMode="auto">
            <a:xfrm>
              <a:off x="2098675" y="4594225"/>
              <a:ext cx="519113" cy="82550"/>
            </a:xfrm>
            <a:custGeom>
              <a:avLst/>
              <a:gdLst>
                <a:gd name="T0" fmla="*/ 196 w 205"/>
                <a:gd name="T1" fmla="*/ 10 h 32"/>
                <a:gd name="T2" fmla="*/ 187 w 205"/>
                <a:gd name="T3" fmla="*/ 10 h 32"/>
                <a:gd name="T4" fmla="*/ 178 w 205"/>
                <a:gd name="T5" fmla="*/ 9 h 32"/>
                <a:gd name="T6" fmla="*/ 169 w 205"/>
                <a:gd name="T7" fmla="*/ 9 h 32"/>
                <a:gd name="T8" fmla="*/ 155 w 205"/>
                <a:gd name="T9" fmla="*/ 8 h 32"/>
                <a:gd name="T10" fmla="*/ 142 w 205"/>
                <a:gd name="T11" fmla="*/ 7 h 32"/>
                <a:gd name="T12" fmla="*/ 133 w 205"/>
                <a:gd name="T13" fmla="*/ 7 h 32"/>
                <a:gd name="T14" fmla="*/ 115 w 205"/>
                <a:gd name="T15" fmla="*/ 6 h 32"/>
                <a:gd name="T16" fmla="*/ 106 w 205"/>
                <a:gd name="T17" fmla="*/ 5 h 32"/>
                <a:gd name="T18" fmla="*/ 98 w 205"/>
                <a:gd name="T19" fmla="*/ 5 h 32"/>
                <a:gd name="T20" fmla="*/ 88 w 205"/>
                <a:gd name="T21" fmla="*/ 5 h 32"/>
                <a:gd name="T22" fmla="*/ 71 w 205"/>
                <a:gd name="T23" fmla="*/ 4 h 32"/>
                <a:gd name="T24" fmla="*/ 62 w 205"/>
                <a:gd name="T25" fmla="*/ 4 h 32"/>
                <a:gd name="T26" fmla="*/ 44 w 205"/>
                <a:gd name="T27" fmla="*/ 3 h 32"/>
                <a:gd name="T28" fmla="*/ 35 w 205"/>
                <a:gd name="T29" fmla="*/ 2 h 32"/>
                <a:gd name="T30" fmla="*/ 26 w 205"/>
                <a:gd name="T31" fmla="*/ 2 h 32"/>
                <a:gd name="T32" fmla="*/ 17 w 205"/>
                <a:gd name="T33" fmla="*/ 1 h 32"/>
                <a:gd name="T34" fmla="*/ 1 w 205"/>
                <a:gd name="T35" fmla="*/ 0 h 32"/>
                <a:gd name="T36" fmla="*/ 3 w 205"/>
                <a:gd name="T37" fmla="*/ 21 h 32"/>
                <a:gd name="T38" fmla="*/ 16 w 205"/>
                <a:gd name="T39" fmla="*/ 22 h 32"/>
                <a:gd name="T40" fmla="*/ 30 w 205"/>
                <a:gd name="T41" fmla="*/ 23 h 32"/>
                <a:gd name="T42" fmla="*/ 38 w 205"/>
                <a:gd name="T43" fmla="*/ 23 h 32"/>
                <a:gd name="T44" fmla="*/ 48 w 205"/>
                <a:gd name="T45" fmla="*/ 24 h 32"/>
                <a:gd name="T46" fmla="*/ 61 w 205"/>
                <a:gd name="T47" fmla="*/ 24 h 32"/>
                <a:gd name="T48" fmla="*/ 75 w 205"/>
                <a:gd name="T49" fmla="*/ 25 h 32"/>
                <a:gd name="T50" fmla="*/ 84 w 205"/>
                <a:gd name="T51" fmla="*/ 26 h 32"/>
                <a:gd name="T52" fmla="*/ 102 w 205"/>
                <a:gd name="T53" fmla="*/ 26 h 32"/>
                <a:gd name="T54" fmla="*/ 106 w 205"/>
                <a:gd name="T55" fmla="*/ 27 h 32"/>
                <a:gd name="T56" fmla="*/ 119 w 205"/>
                <a:gd name="T57" fmla="*/ 27 h 32"/>
                <a:gd name="T58" fmla="*/ 128 w 205"/>
                <a:gd name="T59" fmla="*/ 28 h 32"/>
                <a:gd name="T60" fmla="*/ 146 w 205"/>
                <a:gd name="T61" fmla="*/ 29 h 32"/>
                <a:gd name="T62" fmla="*/ 155 w 205"/>
                <a:gd name="T63" fmla="*/ 29 h 32"/>
                <a:gd name="T64" fmla="*/ 171 w 205"/>
                <a:gd name="T65" fmla="*/ 30 h 32"/>
                <a:gd name="T66" fmla="*/ 173 w 205"/>
                <a:gd name="T67" fmla="*/ 30 h 32"/>
                <a:gd name="T68" fmla="*/ 191 w 205"/>
                <a:gd name="T69" fmla="*/ 31 h 32"/>
                <a:gd name="T70" fmla="*/ 195 w 205"/>
                <a:gd name="T71" fmla="*/ 32 h 32"/>
                <a:gd name="T72" fmla="*/ 203 w 205"/>
                <a:gd name="T73" fmla="*/ 32 h 32"/>
                <a:gd name="T74" fmla="*/ 205 w 205"/>
                <a:gd name="T75"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5" h="32">
                  <a:moveTo>
                    <a:pt x="200" y="11"/>
                  </a:moveTo>
                  <a:cubicBezTo>
                    <a:pt x="199" y="11"/>
                    <a:pt x="197" y="10"/>
                    <a:pt x="196" y="10"/>
                  </a:cubicBezTo>
                  <a:cubicBezTo>
                    <a:pt x="196" y="10"/>
                    <a:pt x="196" y="10"/>
                    <a:pt x="196" y="10"/>
                  </a:cubicBezTo>
                  <a:cubicBezTo>
                    <a:pt x="193" y="10"/>
                    <a:pt x="190" y="10"/>
                    <a:pt x="187" y="10"/>
                  </a:cubicBezTo>
                  <a:cubicBezTo>
                    <a:pt x="184" y="10"/>
                    <a:pt x="181" y="9"/>
                    <a:pt x="178" y="9"/>
                  </a:cubicBezTo>
                  <a:cubicBezTo>
                    <a:pt x="178" y="9"/>
                    <a:pt x="178" y="9"/>
                    <a:pt x="178" y="9"/>
                  </a:cubicBezTo>
                  <a:cubicBezTo>
                    <a:pt x="176" y="9"/>
                    <a:pt x="174" y="9"/>
                    <a:pt x="173" y="9"/>
                  </a:cubicBezTo>
                  <a:cubicBezTo>
                    <a:pt x="172" y="9"/>
                    <a:pt x="170" y="9"/>
                    <a:pt x="169" y="9"/>
                  </a:cubicBezTo>
                  <a:cubicBezTo>
                    <a:pt x="166" y="8"/>
                    <a:pt x="163" y="8"/>
                    <a:pt x="160" y="8"/>
                  </a:cubicBezTo>
                  <a:cubicBezTo>
                    <a:pt x="159" y="8"/>
                    <a:pt x="157" y="8"/>
                    <a:pt x="155" y="8"/>
                  </a:cubicBezTo>
                  <a:cubicBezTo>
                    <a:pt x="154" y="8"/>
                    <a:pt x="153" y="8"/>
                    <a:pt x="151" y="8"/>
                  </a:cubicBezTo>
                  <a:cubicBezTo>
                    <a:pt x="148" y="7"/>
                    <a:pt x="145" y="7"/>
                    <a:pt x="142" y="7"/>
                  </a:cubicBezTo>
                  <a:cubicBezTo>
                    <a:pt x="139" y="7"/>
                    <a:pt x="136" y="7"/>
                    <a:pt x="133" y="7"/>
                  </a:cubicBezTo>
                  <a:cubicBezTo>
                    <a:pt x="133" y="7"/>
                    <a:pt x="133" y="7"/>
                    <a:pt x="133" y="7"/>
                  </a:cubicBezTo>
                  <a:cubicBezTo>
                    <a:pt x="130" y="7"/>
                    <a:pt x="127" y="6"/>
                    <a:pt x="124" y="6"/>
                  </a:cubicBezTo>
                  <a:cubicBezTo>
                    <a:pt x="121" y="6"/>
                    <a:pt x="118" y="6"/>
                    <a:pt x="115" y="6"/>
                  </a:cubicBezTo>
                  <a:cubicBezTo>
                    <a:pt x="114" y="6"/>
                    <a:pt x="112" y="6"/>
                    <a:pt x="111" y="6"/>
                  </a:cubicBezTo>
                  <a:cubicBezTo>
                    <a:pt x="109" y="6"/>
                    <a:pt x="108" y="6"/>
                    <a:pt x="106" y="5"/>
                  </a:cubicBezTo>
                  <a:cubicBezTo>
                    <a:pt x="105" y="5"/>
                    <a:pt x="104" y="5"/>
                    <a:pt x="103" y="5"/>
                  </a:cubicBezTo>
                  <a:cubicBezTo>
                    <a:pt x="101" y="5"/>
                    <a:pt x="99" y="5"/>
                    <a:pt x="98" y="5"/>
                  </a:cubicBezTo>
                  <a:cubicBezTo>
                    <a:pt x="95" y="5"/>
                    <a:pt x="92" y="5"/>
                    <a:pt x="89" y="5"/>
                  </a:cubicBezTo>
                  <a:cubicBezTo>
                    <a:pt x="88" y="5"/>
                    <a:pt x="88" y="5"/>
                    <a:pt x="88" y="5"/>
                  </a:cubicBezTo>
                  <a:cubicBezTo>
                    <a:pt x="85" y="5"/>
                    <a:pt x="82" y="4"/>
                    <a:pt x="80" y="4"/>
                  </a:cubicBezTo>
                  <a:cubicBezTo>
                    <a:pt x="77" y="4"/>
                    <a:pt x="74" y="4"/>
                    <a:pt x="71" y="4"/>
                  </a:cubicBezTo>
                  <a:cubicBezTo>
                    <a:pt x="69" y="4"/>
                    <a:pt x="67" y="4"/>
                    <a:pt x="66" y="4"/>
                  </a:cubicBezTo>
                  <a:cubicBezTo>
                    <a:pt x="64" y="4"/>
                    <a:pt x="63" y="4"/>
                    <a:pt x="62" y="4"/>
                  </a:cubicBezTo>
                  <a:cubicBezTo>
                    <a:pt x="59" y="3"/>
                    <a:pt x="56" y="3"/>
                    <a:pt x="53" y="3"/>
                  </a:cubicBezTo>
                  <a:cubicBezTo>
                    <a:pt x="50" y="3"/>
                    <a:pt x="47" y="3"/>
                    <a:pt x="44" y="3"/>
                  </a:cubicBezTo>
                  <a:cubicBezTo>
                    <a:pt x="44" y="3"/>
                    <a:pt x="43" y="3"/>
                    <a:pt x="43" y="3"/>
                  </a:cubicBezTo>
                  <a:cubicBezTo>
                    <a:pt x="40" y="3"/>
                    <a:pt x="38" y="2"/>
                    <a:pt x="35" y="2"/>
                  </a:cubicBezTo>
                  <a:cubicBezTo>
                    <a:pt x="34" y="2"/>
                    <a:pt x="33" y="2"/>
                    <a:pt x="33" y="2"/>
                  </a:cubicBezTo>
                  <a:cubicBezTo>
                    <a:pt x="30" y="2"/>
                    <a:pt x="28" y="2"/>
                    <a:pt x="26" y="2"/>
                  </a:cubicBezTo>
                  <a:cubicBezTo>
                    <a:pt x="24" y="2"/>
                    <a:pt x="23" y="2"/>
                    <a:pt x="21" y="2"/>
                  </a:cubicBezTo>
                  <a:cubicBezTo>
                    <a:pt x="20" y="1"/>
                    <a:pt x="18" y="1"/>
                    <a:pt x="17" y="1"/>
                  </a:cubicBezTo>
                  <a:cubicBezTo>
                    <a:pt x="14" y="1"/>
                    <a:pt x="11" y="1"/>
                    <a:pt x="8" y="1"/>
                  </a:cubicBezTo>
                  <a:cubicBezTo>
                    <a:pt x="4" y="1"/>
                    <a:pt x="1" y="0"/>
                    <a:pt x="1" y="0"/>
                  </a:cubicBezTo>
                  <a:cubicBezTo>
                    <a:pt x="0" y="21"/>
                    <a:pt x="0" y="21"/>
                    <a:pt x="0" y="21"/>
                  </a:cubicBezTo>
                  <a:cubicBezTo>
                    <a:pt x="0" y="21"/>
                    <a:pt x="1" y="21"/>
                    <a:pt x="3" y="21"/>
                  </a:cubicBezTo>
                  <a:cubicBezTo>
                    <a:pt x="6" y="21"/>
                    <a:pt x="9" y="22"/>
                    <a:pt x="12" y="22"/>
                  </a:cubicBezTo>
                  <a:cubicBezTo>
                    <a:pt x="13" y="22"/>
                    <a:pt x="15" y="22"/>
                    <a:pt x="16" y="22"/>
                  </a:cubicBezTo>
                  <a:cubicBezTo>
                    <a:pt x="18" y="22"/>
                    <a:pt x="19" y="22"/>
                    <a:pt x="21" y="22"/>
                  </a:cubicBezTo>
                  <a:cubicBezTo>
                    <a:pt x="24" y="22"/>
                    <a:pt x="27" y="23"/>
                    <a:pt x="30" y="23"/>
                  </a:cubicBezTo>
                  <a:cubicBezTo>
                    <a:pt x="31" y="23"/>
                    <a:pt x="31" y="23"/>
                    <a:pt x="32" y="23"/>
                  </a:cubicBezTo>
                  <a:cubicBezTo>
                    <a:pt x="34" y="23"/>
                    <a:pt x="36" y="23"/>
                    <a:pt x="38" y="23"/>
                  </a:cubicBezTo>
                  <a:cubicBezTo>
                    <a:pt x="39" y="23"/>
                    <a:pt x="39" y="23"/>
                    <a:pt x="39" y="23"/>
                  </a:cubicBezTo>
                  <a:cubicBezTo>
                    <a:pt x="42" y="23"/>
                    <a:pt x="45" y="24"/>
                    <a:pt x="48" y="24"/>
                  </a:cubicBezTo>
                  <a:cubicBezTo>
                    <a:pt x="51" y="24"/>
                    <a:pt x="54" y="24"/>
                    <a:pt x="57" y="24"/>
                  </a:cubicBezTo>
                  <a:cubicBezTo>
                    <a:pt x="58" y="24"/>
                    <a:pt x="60" y="24"/>
                    <a:pt x="61" y="24"/>
                  </a:cubicBezTo>
                  <a:cubicBezTo>
                    <a:pt x="62" y="25"/>
                    <a:pt x="64" y="25"/>
                    <a:pt x="66" y="25"/>
                  </a:cubicBezTo>
                  <a:cubicBezTo>
                    <a:pt x="69" y="25"/>
                    <a:pt x="72" y="25"/>
                    <a:pt x="75" y="25"/>
                  </a:cubicBezTo>
                  <a:cubicBezTo>
                    <a:pt x="78" y="25"/>
                    <a:pt x="80" y="25"/>
                    <a:pt x="83" y="26"/>
                  </a:cubicBezTo>
                  <a:cubicBezTo>
                    <a:pt x="83" y="26"/>
                    <a:pt x="84" y="26"/>
                    <a:pt x="84" y="26"/>
                  </a:cubicBezTo>
                  <a:cubicBezTo>
                    <a:pt x="87" y="26"/>
                    <a:pt x="90" y="26"/>
                    <a:pt x="93" y="26"/>
                  </a:cubicBezTo>
                  <a:cubicBezTo>
                    <a:pt x="96" y="26"/>
                    <a:pt x="99" y="26"/>
                    <a:pt x="102" y="26"/>
                  </a:cubicBezTo>
                  <a:cubicBezTo>
                    <a:pt x="102" y="26"/>
                    <a:pt x="102" y="26"/>
                    <a:pt x="102" y="26"/>
                  </a:cubicBezTo>
                  <a:cubicBezTo>
                    <a:pt x="103" y="26"/>
                    <a:pt x="104" y="26"/>
                    <a:pt x="106" y="27"/>
                  </a:cubicBezTo>
                  <a:cubicBezTo>
                    <a:pt x="107" y="27"/>
                    <a:pt x="109" y="27"/>
                    <a:pt x="111" y="27"/>
                  </a:cubicBezTo>
                  <a:cubicBezTo>
                    <a:pt x="113" y="27"/>
                    <a:pt x="116" y="27"/>
                    <a:pt x="119" y="27"/>
                  </a:cubicBezTo>
                  <a:cubicBezTo>
                    <a:pt x="122" y="27"/>
                    <a:pt x="125" y="27"/>
                    <a:pt x="128" y="28"/>
                  </a:cubicBezTo>
                  <a:cubicBezTo>
                    <a:pt x="128" y="28"/>
                    <a:pt x="128" y="28"/>
                    <a:pt x="128" y="28"/>
                  </a:cubicBezTo>
                  <a:cubicBezTo>
                    <a:pt x="131" y="28"/>
                    <a:pt x="134" y="28"/>
                    <a:pt x="137" y="28"/>
                  </a:cubicBezTo>
                  <a:cubicBezTo>
                    <a:pt x="140" y="28"/>
                    <a:pt x="143" y="28"/>
                    <a:pt x="146" y="29"/>
                  </a:cubicBezTo>
                  <a:cubicBezTo>
                    <a:pt x="148" y="29"/>
                    <a:pt x="149" y="29"/>
                    <a:pt x="150" y="29"/>
                  </a:cubicBezTo>
                  <a:cubicBezTo>
                    <a:pt x="152" y="29"/>
                    <a:pt x="154" y="29"/>
                    <a:pt x="155" y="29"/>
                  </a:cubicBezTo>
                  <a:cubicBezTo>
                    <a:pt x="158" y="29"/>
                    <a:pt x="161" y="29"/>
                    <a:pt x="164" y="30"/>
                  </a:cubicBezTo>
                  <a:cubicBezTo>
                    <a:pt x="167" y="30"/>
                    <a:pt x="169" y="30"/>
                    <a:pt x="171" y="30"/>
                  </a:cubicBezTo>
                  <a:cubicBezTo>
                    <a:pt x="172" y="30"/>
                    <a:pt x="172" y="30"/>
                    <a:pt x="173" y="30"/>
                  </a:cubicBezTo>
                  <a:cubicBezTo>
                    <a:pt x="173" y="30"/>
                    <a:pt x="173" y="30"/>
                    <a:pt x="173" y="30"/>
                  </a:cubicBezTo>
                  <a:cubicBezTo>
                    <a:pt x="176" y="30"/>
                    <a:pt x="179" y="31"/>
                    <a:pt x="182" y="31"/>
                  </a:cubicBezTo>
                  <a:cubicBezTo>
                    <a:pt x="185" y="31"/>
                    <a:pt x="188" y="31"/>
                    <a:pt x="191" y="31"/>
                  </a:cubicBezTo>
                  <a:cubicBezTo>
                    <a:pt x="192" y="32"/>
                    <a:pt x="193" y="32"/>
                    <a:pt x="194" y="32"/>
                  </a:cubicBezTo>
                  <a:cubicBezTo>
                    <a:pt x="194" y="32"/>
                    <a:pt x="195" y="32"/>
                    <a:pt x="195" y="32"/>
                  </a:cubicBezTo>
                  <a:cubicBezTo>
                    <a:pt x="197" y="32"/>
                    <a:pt x="198" y="32"/>
                    <a:pt x="200" y="32"/>
                  </a:cubicBezTo>
                  <a:cubicBezTo>
                    <a:pt x="202" y="32"/>
                    <a:pt x="203" y="32"/>
                    <a:pt x="203" y="32"/>
                  </a:cubicBezTo>
                  <a:cubicBezTo>
                    <a:pt x="205" y="11"/>
                    <a:pt x="205" y="11"/>
                    <a:pt x="205" y="11"/>
                  </a:cubicBezTo>
                  <a:cubicBezTo>
                    <a:pt x="205" y="11"/>
                    <a:pt x="205" y="11"/>
                    <a:pt x="205" y="11"/>
                  </a:cubicBezTo>
                  <a:cubicBezTo>
                    <a:pt x="205" y="11"/>
                    <a:pt x="203" y="11"/>
                    <a:pt x="200" y="11"/>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29" name="Freeform 26"/>
            <p:cNvSpPr>
              <a:spLocks/>
            </p:cNvSpPr>
            <p:nvPr/>
          </p:nvSpPr>
          <p:spPr bwMode="auto">
            <a:xfrm>
              <a:off x="84138" y="1643063"/>
              <a:ext cx="165100" cy="34925"/>
            </a:xfrm>
            <a:custGeom>
              <a:avLst/>
              <a:gdLst>
                <a:gd name="T0" fmla="*/ 65 w 65"/>
                <a:gd name="T1" fmla="*/ 2 h 14"/>
                <a:gd name="T2" fmla="*/ 56 w 65"/>
                <a:gd name="T3" fmla="*/ 2 h 14"/>
                <a:gd name="T4" fmla="*/ 48 w 65"/>
                <a:gd name="T5" fmla="*/ 2 h 14"/>
                <a:gd name="T6" fmla="*/ 47 w 65"/>
                <a:gd name="T7" fmla="*/ 1 h 14"/>
                <a:gd name="T8" fmla="*/ 38 w 65"/>
                <a:gd name="T9" fmla="*/ 1 h 14"/>
                <a:gd name="T10" fmla="*/ 29 w 65"/>
                <a:gd name="T11" fmla="*/ 1 h 14"/>
                <a:gd name="T12" fmla="*/ 26 w 65"/>
                <a:gd name="T13" fmla="*/ 1 h 14"/>
                <a:gd name="T14" fmla="*/ 20 w 65"/>
                <a:gd name="T15" fmla="*/ 1 h 14"/>
                <a:gd name="T16" fmla="*/ 11 w 65"/>
                <a:gd name="T17" fmla="*/ 1 h 14"/>
                <a:gd name="T18" fmla="*/ 3 w 65"/>
                <a:gd name="T19" fmla="*/ 1 h 14"/>
                <a:gd name="T20" fmla="*/ 2 w 65"/>
                <a:gd name="T21" fmla="*/ 0 h 14"/>
                <a:gd name="T22" fmla="*/ 0 w 65"/>
                <a:gd name="T23" fmla="*/ 0 h 14"/>
                <a:gd name="T24" fmla="*/ 1 w 65"/>
                <a:gd name="T25" fmla="*/ 4 h 14"/>
                <a:gd name="T26" fmla="*/ 1 w 65"/>
                <a:gd name="T27" fmla="*/ 9 h 14"/>
                <a:gd name="T28" fmla="*/ 2 w 65"/>
                <a:gd name="T29" fmla="*/ 12 h 14"/>
                <a:gd name="T30" fmla="*/ 8 w 65"/>
                <a:gd name="T31" fmla="*/ 12 h 14"/>
                <a:gd name="T32" fmla="*/ 17 w 65"/>
                <a:gd name="T33" fmla="*/ 13 h 14"/>
                <a:gd name="T34" fmla="*/ 23 w 65"/>
                <a:gd name="T35" fmla="*/ 13 h 14"/>
                <a:gd name="T36" fmla="*/ 26 w 65"/>
                <a:gd name="T37" fmla="*/ 13 h 14"/>
                <a:gd name="T38" fmla="*/ 35 w 65"/>
                <a:gd name="T39" fmla="*/ 13 h 14"/>
                <a:gd name="T40" fmla="*/ 44 w 65"/>
                <a:gd name="T41" fmla="*/ 13 h 14"/>
                <a:gd name="T42" fmla="*/ 46 w 65"/>
                <a:gd name="T43" fmla="*/ 13 h 14"/>
                <a:gd name="T44" fmla="*/ 53 w 65"/>
                <a:gd name="T45" fmla="*/ 13 h 14"/>
                <a:gd name="T46" fmla="*/ 62 w 65"/>
                <a:gd name="T47" fmla="*/ 14 h 14"/>
                <a:gd name="T48" fmla="*/ 65 w 65"/>
                <a:gd name="T49" fmla="*/ 14 h 14"/>
                <a:gd name="T50" fmla="*/ 65 w 65"/>
                <a:gd name="T51" fmla="*/ 2 h 14"/>
                <a:gd name="T52" fmla="*/ 65 w 65"/>
                <a:gd name="T5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14">
                  <a:moveTo>
                    <a:pt x="65" y="2"/>
                  </a:moveTo>
                  <a:cubicBezTo>
                    <a:pt x="62" y="2"/>
                    <a:pt x="59" y="2"/>
                    <a:pt x="56" y="2"/>
                  </a:cubicBezTo>
                  <a:cubicBezTo>
                    <a:pt x="53" y="2"/>
                    <a:pt x="51" y="2"/>
                    <a:pt x="48" y="2"/>
                  </a:cubicBezTo>
                  <a:cubicBezTo>
                    <a:pt x="48" y="1"/>
                    <a:pt x="47" y="1"/>
                    <a:pt x="47" y="1"/>
                  </a:cubicBezTo>
                  <a:cubicBezTo>
                    <a:pt x="44" y="1"/>
                    <a:pt x="41" y="1"/>
                    <a:pt x="38" y="1"/>
                  </a:cubicBezTo>
                  <a:cubicBezTo>
                    <a:pt x="35" y="1"/>
                    <a:pt x="32" y="1"/>
                    <a:pt x="29" y="1"/>
                  </a:cubicBezTo>
                  <a:cubicBezTo>
                    <a:pt x="28" y="1"/>
                    <a:pt x="27" y="1"/>
                    <a:pt x="26" y="1"/>
                  </a:cubicBezTo>
                  <a:cubicBezTo>
                    <a:pt x="24" y="1"/>
                    <a:pt x="22" y="1"/>
                    <a:pt x="20" y="1"/>
                  </a:cubicBezTo>
                  <a:cubicBezTo>
                    <a:pt x="17" y="1"/>
                    <a:pt x="14" y="1"/>
                    <a:pt x="11" y="1"/>
                  </a:cubicBezTo>
                  <a:cubicBezTo>
                    <a:pt x="8" y="1"/>
                    <a:pt x="6" y="1"/>
                    <a:pt x="3" y="1"/>
                  </a:cubicBezTo>
                  <a:cubicBezTo>
                    <a:pt x="3" y="0"/>
                    <a:pt x="2" y="0"/>
                    <a:pt x="2" y="0"/>
                  </a:cubicBezTo>
                  <a:cubicBezTo>
                    <a:pt x="1" y="0"/>
                    <a:pt x="1" y="0"/>
                    <a:pt x="0" y="0"/>
                  </a:cubicBezTo>
                  <a:cubicBezTo>
                    <a:pt x="1" y="2"/>
                    <a:pt x="1" y="3"/>
                    <a:pt x="1" y="4"/>
                  </a:cubicBezTo>
                  <a:cubicBezTo>
                    <a:pt x="1" y="6"/>
                    <a:pt x="1" y="7"/>
                    <a:pt x="1" y="9"/>
                  </a:cubicBezTo>
                  <a:cubicBezTo>
                    <a:pt x="1" y="10"/>
                    <a:pt x="1" y="11"/>
                    <a:pt x="2" y="12"/>
                  </a:cubicBezTo>
                  <a:cubicBezTo>
                    <a:pt x="4" y="12"/>
                    <a:pt x="6" y="12"/>
                    <a:pt x="8" y="12"/>
                  </a:cubicBezTo>
                  <a:cubicBezTo>
                    <a:pt x="11" y="12"/>
                    <a:pt x="14" y="12"/>
                    <a:pt x="17" y="13"/>
                  </a:cubicBezTo>
                  <a:cubicBezTo>
                    <a:pt x="19" y="13"/>
                    <a:pt x="21" y="13"/>
                    <a:pt x="23" y="13"/>
                  </a:cubicBezTo>
                  <a:cubicBezTo>
                    <a:pt x="24" y="13"/>
                    <a:pt x="25" y="13"/>
                    <a:pt x="26" y="13"/>
                  </a:cubicBezTo>
                  <a:cubicBezTo>
                    <a:pt x="29" y="13"/>
                    <a:pt x="32" y="13"/>
                    <a:pt x="35" y="13"/>
                  </a:cubicBezTo>
                  <a:cubicBezTo>
                    <a:pt x="38" y="13"/>
                    <a:pt x="41" y="13"/>
                    <a:pt x="44" y="13"/>
                  </a:cubicBezTo>
                  <a:cubicBezTo>
                    <a:pt x="44" y="13"/>
                    <a:pt x="45" y="13"/>
                    <a:pt x="46" y="13"/>
                  </a:cubicBezTo>
                  <a:cubicBezTo>
                    <a:pt x="48" y="13"/>
                    <a:pt x="50" y="13"/>
                    <a:pt x="53" y="13"/>
                  </a:cubicBezTo>
                  <a:cubicBezTo>
                    <a:pt x="56" y="14"/>
                    <a:pt x="59" y="14"/>
                    <a:pt x="62" y="14"/>
                  </a:cubicBezTo>
                  <a:cubicBezTo>
                    <a:pt x="63" y="14"/>
                    <a:pt x="64" y="14"/>
                    <a:pt x="65" y="14"/>
                  </a:cubicBezTo>
                  <a:cubicBezTo>
                    <a:pt x="65" y="2"/>
                    <a:pt x="65" y="2"/>
                    <a:pt x="65" y="2"/>
                  </a:cubicBezTo>
                  <a:cubicBezTo>
                    <a:pt x="65" y="2"/>
                    <a:pt x="65" y="2"/>
                    <a:pt x="65" y="2"/>
                  </a:cubicBezTo>
                  <a:close/>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sp>
          <p:nvSpPr>
            <p:cNvPr id="30" name="Freeform 27"/>
            <p:cNvSpPr>
              <a:spLocks/>
            </p:cNvSpPr>
            <p:nvPr/>
          </p:nvSpPr>
          <p:spPr bwMode="auto">
            <a:xfrm>
              <a:off x="3673475" y="2201863"/>
              <a:ext cx="109538" cy="204788"/>
            </a:xfrm>
            <a:custGeom>
              <a:avLst/>
              <a:gdLst>
                <a:gd name="T0" fmla="*/ 43 w 43"/>
                <a:gd name="T1" fmla="*/ 81 h 81"/>
                <a:gd name="T2" fmla="*/ 24 w 43"/>
                <a:gd name="T3" fmla="*/ 31 h 81"/>
                <a:gd name="T4" fmla="*/ 0 w 43"/>
                <a:gd name="T5" fmla="*/ 0 h 81"/>
              </a:gdLst>
              <a:ahLst/>
              <a:cxnLst>
                <a:cxn ang="0">
                  <a:pos x="T0" y="T1"/>
                </a:cxn>
                <a:cxn ang="0">
                  <a:pos x="T2" y="T3"/>
                </a:cxn>
                <a:cxn ang="0">
                  <a:pos x="T4" y="T5"/>
                </a:cxn>
              </a:cxnLst>
              <a:rect l="0" t="0" r="r" b="b"/>
              <a:pathLst>
                <a:path w="43" h="81">
                  <a:moveTo>
                    <a:pt x="43" y="81"/>
                  </a:moveTo>
                  <a:cubicBezTo>
                    <a:pt x="39" y="63"/>
                    <a:pt x="32" y="47"/>
                    <a:pt x="24" y="31"/>
                  </a:cubicBezTo>
                  <a:cubicBezTo>
                    <a:pt x="18" y="20"/>
                    <a:pt x="8" y="10"/>
                    <a:pt x="0" y="0"/>
                  </a:cubicBezTo>
                </a:path>
              </a:pathLst>
            </a:custGeom>
            <a:solidFill>
              <a:srgbClr val="FFFFFF"/>
            </a:solidFill>
            <a:ln w="9525">
              <a:noFill/>
              <a:round/>
              <a:headEnd/>
              <a:tailEnd/>
            </a:ln>
          </p:spPr>
          <p:txBody>
            <a:bodyPr vert="horz" wrap="square" lIns="68562" tIns="34281" rIns="68562" bIns="34281" numCol="1" anchor="t" anchorCtr="0" compatLnSpc="1">
              <a:prstTxWarp prst="textNoShape">
                <a:avLst/>
              </a:prstTxWarp>
            </a:bodyPr>
            <a:lstStyle/>
            <a:p>
              <a:endParaRPr lang="en-US" sz="1799" dirty="0">
                <a:solidFill>
                  <a:prstClr val="black"/>
                </a:solidFill>
              </a:endParaRPr>
            </a:p>
          </p:txBody>
        </p:sp>
      </p:grpSp>
      <p:grpSp>
        <p:nvGrpSpPr>
          <p:cNvPr id="64" name="Group 63"/>
          <p:cNvGrpSpPr/>
          <p:nvPr/>
        </p:nvGrpSpPr>
        <p:grpSpPr>
          <a:xfrm>
            <a:off x="196036" y="41851"/>
            <a:ext cx="921176" cy="1293749"/>
            <a:chOff x="6285507" y="4056652"/>
            <a:chExt cx="1361612" cy="1952296"/>
          </a:xfrm>
        </p:grpSpPr>
        <p:grpSp>
          <p:nvGrpSpPr>
            <p:cNvPr id="65" name="Group 64"/>
            <p:cNvGrpSpPr/>
            <p:nvPr/>
          </p:nvGrpSpPr>
          <p:grpSpPr>
            <a:xfrm>
              <a:off x="6285507" y="4056652"/>
              <a:ext cx="1361612" cy="1952296"/>
              <a:chOff x="5808789" y="2272281"/>
              <a:chExt cx="1993536" cy="2858355"/>
            </a:xfrm>
          </p:grpSpPr>
          <p:sp>
            <p:nvSpPr>
              <p:cNvPr id="70" name="Rectangle 69"/>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defTabSz="685595">
                  <a:defRPr/>
                </a:pPr>
                <a:endParaRPr lang="en-US" sz="1349" dirty="0">
                  <a:solidFill>
                    <a:prstClr val="white"/>
                  </a:solidFill>
                </a:endParaRPr>
              </a:p>
            </p:txBody>
          </p:sp>
          <p:grpSp>
            <p:nvGrpSpPr>
              <p:cNvPr id="71" name="Group 70"/>
              <p:cNvGrpSpPr/>
              <p:nvPr/>
            </p:nvGrpSpPr>
            <p:grpSpPr>
              <a:xfrm>
                <a:off x="5808789" y="2272281"/>
                <a:ext cx="1993536" cy="1989348"/>
                <a:chOff x="8140701" y="1890712"/>
                <a:chExt cx="1511300" cy="1508125"/>
              </a:xfrm>
            </p:grpSpPr>
            <p:sp>
              <p:nvSpPr>
                <p:cNvPr id="72"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sp>
              <p:nvSpPr>
                <p:cNvPr id="74"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grpSp>
        </p:grpSp>
        <p:sp>
          <p:nvSpPr>
            <p:cNvPr id="66" name="TextBox 65"/>
            <p:cNvSpPr txBox="1"/>
            <p:nvPr/>
          </p:nvSpPr>
          <p:spPr>
            <a:xfrm>
              <a:off x="6351258" y="4424810"/>
              <a:ext cx="1189156" cy="557330"/>
            </a:xfrm>
            <a:prstGeom prst="rect">
              <a:avLst/>
            </a:prstGeom>
            <a:noFill/>
          </p:spPr>
          <p:txBody>
            <a:bodyPr wrap="square" rtlCol="0" anchor="ctr">
              <a:spAutoFit/>
            </a:bodyPr>
            <a:lstStyle/>
            <a:p>
              <a:pPr algn="ctr"/>
              <a:r>
                <a:rPr lang="en-US" sz="900" dirty="0">
                  <a:solidFill>
                    <a:prstClr val="black"/>
                  </a:solidFill>
                  <a:latin typeface="Arial" panose="020B0604020202020204" pitchFamily="34" charset="0"/>
                  <a:cs typeface="Arial" panose="020B0604020202020204" pitchFamily="34" charset="0"/>
                </a:rPr>
                <a:t>HMIS</a:t>
              </a:r>
            </a:p>
            <a:p>
              <a:pPr algn="ctr"/>
              <a:r>
                <a:rPr lang="en-US" sz="900" dirty="0">
                  <a:solidFill>
                    <a:prstClr val="black"/>
                  </a:solidFill>
                  <a:latin typeface="Arial" panose="020B0604020202020204" pitchFamily="34" charset="0"/>
                  <a:cs typeface="Arial" panose="020B0604020202020204" pitchFamily="34" charset="0"/>
                </a:rPr>
                <a:t>WRA</a:t>
              </a:r>
              <a:endParaRPr lang="en-US" sz="900" dirty="0">
                <a:solidFill>
                  <a:prstClr val="black"/>
                </a:solidFill>
              </a:endParaRPr>
            </a:p>
          </p:txBody>
        </p:sp>
      </p:grpSp>
      <p:grpSp>
        <p:nvGrpSpPr>
          <p:cNvPr id="75" name="Group 74"/>
          <p:cNvGrpSpPr/>
          <p:nvPr/>
        </p:nvGrpSpPr>
        <p:grpSpPr>
          <a:xfrm>
            <a:off x="5546197" y="2814563"/>
            <a:ext cx="1435734" cy="2129492"/>
            <a:chOff x="6285507" y="4056652"/>
            <a:chExt cx="1361612" cy="1952296"/>
          </a:xfrm>
        </p:grpSpPr>
        <p:grpSp>
          <p:nvGrpSpPr>
            <p:cNvPr id="76" name="Group 75"/>
            <p:cNvGrpSpPr/>
            <p:nvPr/>
          </p:nvGrpSpPr>
          <p:grpSpPr>
            <a:xfrm>
              <a:off x="6285507" y="4056652"/>
              <a:ext cx="1361612" cy="1952296"/>
              <a:chOff x="5808789" y="2272281"/>
              <a:chExt cx="1993536" cy="2858355"/>
            </a:xfrm>
          </p:grpSpPr>
          <p:sp>
            <p:nvSpPr>
              <p:cNvPr id="78" name="Rectangle 77"/>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defTabSz="685595">
                  <a:defRPr/>
                </a:pPr>
                <a:endParaRPr lang="en-US" sz="1349" dirty="0">
                  <a:solidFill>
                    <a:prstClr val="white"/>
                  </a:solidFill>
                </a:endParaRPr>
              </a:p>
            </p:txBody>
          </p:sp>
          <p:grpSp>
            <p:nvGrpSpPr>
              <p:cNvPr id="79" name="Group 78"/>
              <p:cNvGrpSpPr/>
              <p:nvPr/>
            </p:nvGrpSpPr>
            <p:grpSpPr>
              <a:xfrm>
                <a:off x="5808789" y="2272281"/>
                <a:ext cx="1993536" cy="1989348"/>
                <a:chOff x="8140701" y="1890712"/>
                <a:chExt cx="1511300" cy="1508125"/>
              </a:xfrm>
            </p:grpSpPr>
            <p:sp>
              <p:nvSpPr>
                <p:cNvPr id="80"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sp>
              <p:nvSpPr>
                <p:cNvPr id="81"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grpSp>
        </p:grpSp>
        <p:sp>
          <p:nvSpPr>
            <p:cNvPr id="77" name="TextBox 76"/>
            <p:cNvSpPr txBox="1"/>
            <p:nvPr/>
          </p:nvSpPr>
          <p:spPr>
            <a:xfrm>
              <a:off x="6351549" y="4441132"/>
              <a:ext cx="1189156" cy="465339"/>
            </a:xfrm>
            <a:prstGeom prst="rect">
              <a:avLst/>
            </a:prstGeom>
            <a:noFill/>
          </p:spPr>
          <p:txBody>
            <a:bodyPr wrap="square" rtlCol="0" anchor="ctr">
              <a:spAutoFit/>
            </a:bodyPr>
            <a:lstStyle/>
            <a:p>
              <a:pPr algn="ctr"/>
              <a:r>
                <a:rPr lang="en-US" sz="1349" dirty="0">
                  <a:solidFill>
                    <a:prstClr val="black"/>
                  </a:solidFill>
                  <a:latin typeface="Arial" panose="020B0604020202020204" pitchFamily="34" charset="0"/>
                  <a:cs typeface="Arial" panose="020B0604020202020204" pitchFamily="34" charset="0"/>
                </a:rPr>
                <a:t>Get a </a:t>
              </a:r>
            </a:p>
            <a:p>
              <a:pPr algn="ctr"/>
              <a:r>
                <a:rPr lang="en-US" sz="1349" dirty="0">
                  <a:solidFill>
                    <a:prstClr val="black"/>
                  </a:solidFill>
                  <a:latin typeface="Arial" panose="020B0604020202020204" pitchFamily="34" charset="0"/>
                  <a:cs typeface="Arial" panose="020B0604020202020204" pitchFamily="34" charset="0"/>
                </a:rPr>
                <a:t>“Career” </a:t>
              </a:r>
            </a:p>
          </p:txBody>
        </p:sp>
      </p:grpSp>
      <p:grpSp>
        <p:nvGrpSpPr>
          <p:cNvPr id="82" name="Group 81"/>
          <p:cNvGrpSpPr/>
          <p:nvPr/>
        </p:nvGrpSpPr>
        <p:grpSpPr>
          <a:xfrm>
            <a:off x="3127783" y="2743546"/>
            <a:ext cx="835659" cy="1536809"/>
            <a:chOff x="6285507" y="4056652"/>
            <a:chExt cx="1361612" cy="1952296"/>
          </a:xfrm>
        </p:grpSpPr>
        <p:grpSp>
          <p:nvGrpSpPr>
            <p:cNvPr id="83" name="Group 82"/>
            <p:cNvGrpSpPr/>
            <p:nvPr/>
          </p:nvGrpSpPr>
          <p:grpSpPr>
            <a:xfrm>
              <a:off x="6285507" y="4056652"/>
              <a:ext cx="1361612" cy="1952296"/>
              <a:chOff x="5808789" y="2272281"/>
              <a:chExt cx="1993536" cy="2858355"/>
            </a:xfrm>
          </p:grpSpPr>
          <p:sp>
            <p:nvSpPr>
              <p:cNvPr id="85" name="Rectangle 84"/>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defTabSz="685595">
                  <a:defRPr/>
                </a:pPr>
                <a:endParaRPr lang="en-US" sz="1349" dirty="0">
                  <a:solidFill>
                    <a:prstClr val="white"/>
                  </a:solidFill>
                </a:endParaRPr>
              </a:p>
            </p:txBody>
          </p:sp>
          <p:grpSp>
            <p:nvGrpSpPr>
              <p:cNvPr id="86" name="Group 85"/>
              <p:cNvGrpSpPr/>
              <p:nvPr/>
            </p:nvGrpSpPr>
            <p:grpSpPr>
              <a:xfrm>
                <a:off x="5808789" y="2272281"/>
                <a:ext cx="1993536" cy="1989348"/>
                <a:chOff x="8140701" y="1890712"/>
                <a:chExt cx="1511300" cy="1508125"/>
              </a:xfrm>
            </p:grpSpPr>
            <p:sp>
              <p:nvSpPr>
                <p:cNvPr id="87"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sp>
              <p:nvSpPr>
                <p:cNvPr id="88"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grpSp>
        </p:grpSp>
        <p:sp>
          <p:nvSpPr>
            <p:cNvPr id="84" name="TextBox 83"/>
            <p:cNvSpPr txBox="1"/>
            <p:nvPr/>
          </p:nvSpPr>
          <p:spPr>
            <a:xfrm>
              <a:off x="6484279" y="4413462"/>
              <a:ext cx="976751" cy="645127"/>
            </a:xfrm>
            <a:prstGeom prst="rect">
              <a:avLst/>
            </a:prstGeom>
            <a:noFill/>
          </p:spPr>
          <p:txBody>
            <a:bodyPr wrap="square" rtlCol="0" anchor="ctr">
              <a:spAutoFit/>
            </a:bodyPr>
            <a:lstStyle/>
            <a:p>
              <a:pPr algn="ctr"/>
              <a:r>
                <a:rPr lang="en-US" sz="900" dirty="0">
                  <a:solidFill>
                    <a:prstClr val="black"/>
                  </a:solidFill>
                  <a:latin typeface="Arial" panose="020B0604020202020204" pitchFamily="34" charset="0"/>
                  <a:cs typeface="Arial" panose="020B0604020202020204" pitchFamily="34" charset="0"/>
                </a:rPr>
                <a:t>Get a “Better” Job</a:t>
              </a:r>
              <a:endParaRPr lang="en-US" sz="900" dirty="0">
                <a:solidFill>
                  <a:prstClr val="black"/>
                </a:solidFill>
              </a:endParaRPr>
            </a:p>
          </p:txBody>
        </p:sp>
      </p:grpSp>
      <p:grpSp>
        <p:nvGrpSpPr>
          <p:cNvPr id="89" name="Group 88"/>
          <p:cNvGrpSpPr/>
          <p:nvPr/>
        </p:nvGrpSpPr>
        <p:grpSpPr>
          <a:xfrm>
            <a:off x="329575" y="1461012"/>
            <a:ext cx="969920" cy="1618581"/>
            <a:chOff x="6273478" y="4080047"/>
            <a:chExt cx="1361612" cy="1928901"/>
          </a:xfrm>
        </p:grpSpPr>
        <p:grpSp>
          <p:nvGrpSpPr>
            <p:cNvPr id="90" name="Group 89"/>
            <p:cNvGrpSpPr/>
            <p:nvPr/>
          </p:nvGrpSpPr>
          <p:grpSpPr>
            <a:xfrm>
              <a:off x="6273478" y="4080047"/>
              <a:ext cx="1361612" cy="1928901"/>
              <a:chOff x="5791177" y="2306534"/>
              <a:chExt cx="1993536" cy="2824102"/>
            </a:xfrm>
          </p:grpSpPr>
          <p:sp>
            <p:nvSpPr>
              <p:cNvPr id="92" name="Rectangle 91"/>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defTabSz="685595">
                  <a:defRPr/>
                </a:pPr>
                <a:endParaRPr lang="en-US" sz="1349" dirty="0">
                  <a:solidFill>
                    <a:prstClr val="white"/>
                  </a:solidFill>
                </a:endParaRPr>
              </a:p>
            </p:txBody>
          </p:sp>
          <p:grpSp>
            <p:nvGrpSpPr>
              <p:cNvPr id="93" name="Group 92"/>
              <p:cNvGrpSpPr/>
              <p:nvPr/>
            </p:nvGrpSpPr>
            <p:grpSpPr>
              <a:xfrm>
                <a:off x="5791177" y="2306534"/>
                <a:ext cx="1993536" cy="1989348"/>
                <a:chOff x="8127349" y="1916679"/>
                <a:chExt cx="1511300" cy="1508125"/>
              </a:xfrm>
            </p:grpSpPr>
            <p:sp>
              <p:nvSpPr>
                <p:cNvPr id="94" name="Freeform 25"/>
                <p:cNvSpPr>
                  <a:spLocks/>
                </p:cNvSpPr>
                <p:nvPr/>
              </p:nvSpPr>
              <p:spPr bwMode="auto">
                <a:xfrm>
                  <a:off x="8127349" y="1916679"/>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sp>
              <p:nvSpPr>
                <p:cNvPr id="95"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68562" tIns="34281" rIns="68562" bIns="34281" numCol="1" anchor="t" anchorCtr="0" compatLnSpc="1">
                  <a:prstTxWarp prst="textNoShape">
                    <a:avLst/>
                  </a:prstTxWarp>
                </a:bodyPr>
                <a:lstStyle/>
                <a:p>
                  <a:pPr defTabSz="685595">
                    <a:defRPr/>
                  </a:pPr>
                  <a:endParaRPr lang="en-US" sz="1349" dirty="0">
                    <a:solidFill>
                      <a:prstClr val="black"/>
                    </a:solidFill>
                  </a:endParaRPr>
                </a:p>
              </p:txBody>
            </p:sp>
          </p:grpSp>
        </p:grpSp>
        <p:sp>
          <p:nvSpPr>
            <p:cNvPr id="91" name="TextBox 90"/>
            <p:cNvSpPr txBox="1"/>
            <p:nvPr/>
          </p:nvSpPr>
          <p:spPr>
            <a:xfrm>
              <a:off x="6414231" y="4381362"/>
              <a:ext cx="1104165" cy="550177"/>
            </a:xfrm>
            <a:prstGeom prst="rect">
              <a:avLst/>
            </a:prstGeom>
            <a:noFill/>
          </p:spPr>
          <p:txBody>
            <a:bodyPr wrap="square" rtlCol="0" anchor="ctr">
              <a:spAutoFit/>
            </a:bodyPr>
            <a:lstStyle/>
            <a:p>
              <a:pPr algn="ctr"/>
              <a:r>
                <a:rPr lang="en-US" sz="1200" dirty="0">
                  <a:solidFill>
                    <a:prstClr val="black"/>
                  </a:solidFill>
                  <a:latin typeface="Arial" panose="020B0604020202020204" pitchFamily="34" charset="0"/>
                  <a:cs typeface="Arial" panose="020B0604020202020204" pitchFamily="34" charset="0"/>
                </a:rPr>
                <a:t>Get “A”Job</a:t>
              </a:r>
              <a:endParaRPr lang="en-US" sz="1200" dirty="0">
                <a:solidFill>
                  <a:prstClr val="black"/>
                </a:solidFill>
              </a:endParaRPr>
            </a:p>
          </p:txBody>
        </p:sp>
      </p:grpSp>
      <p:grpSp>
        <p:nvGrpSpPr>
          <p:cNvPr id="56" name="Group 55"/>
          <p:cNvGrpSpPr/>
          <p:nvPr/>
        </p:nvGrpSpPr>
        <p:grpSpPr>
          <a:xfrm>
            <a:off x="3560227" y="1775337"/>
            <a:ext cx="4609719" cy="1129677"/>
            <a:chOff x="3112873" y="731412"/>
            <a:chExt cx="1604362" cy="1506631"/>
          </a:xfrm>
        </p:grpSpPr>
        <p:sp>
          <p:nvSpPr>
            <p:cNvPr id="57" name="TextBox 56"/>
            <p:cNvSpPr txBox="1"/>
            <p:nvPr/>
          </p:nvSpPr>
          <p:spPr>
            <a:xfrm>
              <a:off x="3191659" y="1222114"/>
              <a:ext cx="1525576" cy="1015929"/>
            </a:xfrm>
            <a:prstGeom prst="rect">
              <a:avLst/>
            </a:prstGeom>
            <a:noFill/>
          </p:spPr>
          <p:txBody>
            <a:bodyPr wrap="square" rtlCol="0">
              <a:spAutoFit/>
            </a:bodyPr>
            <a:lstStyle/>
            <a:p>
              <a:r>
                <a:rPr lang="en-US" sz="1050" dirty="0">
                  <a:solidFill>
                    <a:prstClr val="black">
                      <a:lumMod val="75000"/>
                      <a:lumOff val="25000"/>
                    </a:prstClr>
                  </a:solidFill>
                  <a:latin typeface="Arial" panose="020B0604020202020204" pitchFamily="34" charset="0"/>
                  <a:cs typeface="Arial" panose="020B0604020202020204" pitchFamily="34" charset="0"/>
                </a:rPr>
                <a:t>Getting </a:t>
              </a:r>
              <a:r>
                <a:rPr lang="en-US" sz="1200" b="1" dirty="0">
                  <a:solidFill>
                    <a:prstClr val="black">
                      <a:lumMod val="75000"/>
                      <a:lumOff val="25000"/>
                    </a:prstClr>
                  </a:solidFill>
                  <a:latin typeface="Arial" panose="020B0604020202020204" pitchFamily="34" charset="0"/>
                  <a:cs typeface="Arial" panose="020B0604020202020204" pitchFamily="34" charset="0"/>
                </a:rPr>
                <a:t>A</a:t>
              </a:r>
              <a:r>
                <a:rPr lang="en-US" sz="1050" dirty="0">
                  <a:solidFill>
                    <a:prstClr val="black">
                      <a:lumMod val="75000"/>
                      <a:lumOff val="25000"/>
                    </a:prstClr>
                  </a:solidFill>
                  <a:latin typeface="Arial" panose="020B0604020202020204" pitchFamily="34" charset="0"/>
                  <a:cs typeface="Arial" panose="020B0604020202020204" pitchFamily="34" charset="0"/>
                </a:rPr>
                <a:t> job, a </a:t>
              </a:r>
              <a:r>
                <a:rPr lang="en-US" sz="1200" b="1" dirty="0">
                  <a:solidFill>
                    <a:prstClr val="black">
                      <a:lumMod val="75000"/>
                      <a:lumOff val="25000"/>
                    </a:prstClr>
                  </a:solidFill>
                  <a:latin typeface="Arial" panose="020B0604020202020204" pitchFamily="34" charset="0"/>
                  <a:cs typeface="Arial" panose="020B0604020202020204" pitchFamily="34" charset="0"/>
                </a:rPr>
                <a:t>B</a:t>
              </a:r>
              <a:r>
                <a:rPr lang="en-US" sz="1050" dirty="0">
                  <a:solidFill>
                    <a:prstClr val="black">
                      <a:lumMod val="75000"/>
                      <a:lumOff val="25000"/>
                    </a:prstClr>
                  </a:solidFill>
                  <a:latin typeface="Arial" panose="020B0604020202020204" pitchFamily="34" charset="0"/>
                  <a:cs typeface="Arial" panose="020B0604020202020204" pitchFamily="34" charset="0"/>
                </a:rPr>
                <a:t>etter job, and a </a:t>
              </a:r>
              <a:r>
                <a:rPr lang="en-US" sz="1200" b="1" dirty="0">
                  <a:solidFill>
                    <a:prstClr val="black">
                      <a:lumMod val="75000"/>
                      <a:lumOff val="25000"/>
                    </a:prstClr>
                  </a:solidFill>
                  <a:latin typeface="Arial" panose="020B0604020202020204" pitchFamily="34" charset="0"/>
                  <a:cs typeface="Arial" panose="020B0604020202020204" pitchFamily="34" charset="0"/>
                </a:rPr>
                <a:t>C</a:t>
              </a:r>
              <a:r>
                <a:rPr lang="en-US" sz="1050" dirty="0">
                  <a:solidFill>
                    <a:prstClr val="black">
                      <a:lumMod val="75000"/>
                      <a:lumOff val="25000"/>
                    </a:prstClr>
                  </a:solidFill>
                  <a:latin typeface="Arial" panose="020B0604020202020204" pitchFamily="34" charset="0"/>
                  <a:cs typeface="Arial" panose="020B0604020202020204" pitchFamily="34" charset="0"/>
                </a:rPr>
                <a:t>areer. Creating accountability while removing barriers, including developing a housing stability plan that mirrors the employment plan (low-income apt. apps.).</a:t>
              </a:r>
              <a:endParaRPr lang="en-US" sz="1050" dirty="0">
                <a:solidFill>
                  <a:prstClr val="black">
                    <a:lumMod val="75000"/>
                    <a:lumOff val="25000"/>
                  </a:prstClr>
                </a:solidFill>
              </a:endParaRPr>
            </a:p>
          </p:txBody>
        </p:sp>
        <p:sp>
          <p:nvSpPr>
            <p:cNvPr id="58" name="TextBox 57"/>
            <p:cNvSpPr txBox="1"/>
            <p:nvPr/>
          </p:nvSpPr>
          <p:spPr>
            <a:xfrm>
              <a:off x="3112873" y="731412"/>
              <a:ext cx="1037884" cy="430829"/>
            </a:xfrm>
            <a:prstGeom prst="rect">
              <a:avLst/>
            </a:prstGeom>
            <a:solidFill>
              <a:schemeClr val="bg1"/>
            </a:solidFill>
          </p:spPr>
          <p:txBody>
            <a:bodyPr wrap="square" rtlCol="0">
              <a:spAutoFit/>
            </a:bodyPr>
            <a:lstStyle/>
            <a:p>
              <a:r>
                <a:rPr lang="en-US" sz="1499" b="1" dirty="0">
                  <a:solidFill>
                    <a:prstClr val="black">
                      <a:lumMod val="75000"/>
                      <a:lumOff val="25000"/>
                    </a:prstClr>
                  </a:solidFill>
                  <a:latin typeface="Arial" panose="020B0604020202020204" pitchFamily="34" charset="0"/>
                  <a:cs typeface="Arial" panose="020B0604020202020204" pitchFamily="34" charset="0"/>
                </a:rPr>
                <a:t>Follow the ABCs </a:t>
              </a:r>
              <a:r>
                <a:rPr lang="en-US" sz="1499" b="1" dirty="0">
                  <a:solidFill>
                    <a:prstClr val="black">
                      <a:lumMod val="75000"/>
                      <a:lumOff val="25000"/>
                    </a:prstClr>
                  </a:solidFill>
                  <a:latin typeface="Arial" panose="020B0604020202020204" pitchFamily="34" charset="0"/>
                  <a:cs typeface="Arial" panose="020B0604020202020204" pitchFamily="34" charset="0"/>
                  <a:sym typeface="Wingdings" panose="05000000000000000000" pitchFamily="2" charset="2"/>
                </a:rPr>
                <a:t></a:t>
              </a:r>
              <a:endParaRPr lang="en-US" sz="1499" b="1" dirty="0">
                <a:solidFill>
                  <a:prstClr val="black">
                    <a:lumMod val="75000"/>
                    <a:lumOff val="25000"/>
                  </a:prstClr>
                </a:solidFill>
                <a:latin typeface="Arial" panose="020B0604020202020204" pitchFamily="34" charset="0"/>
                <a:cs typeface="Arial" panose="020B0604020202020204" pitchFamily="34" charset="0"/>
              </a:endParaRPr>
            </a:p>
          </p:txBody>
        </p:sp>
      </p:grpSp>
      <p:grpSp>
        <p:nvGrpSpPr>
          <p:cNvPr id="59" name="Group 58"/>
          <p:cNvGrpSpPr/>
          <p:nvPr/>
        </p:nvGrpSpPr>
        <p:grpSpPr>
          <a:xfrm>
            <a:off x="64901" y="3501234"/>
            <a:ext cx="3193557" cy="965262"/>
            <a:chOff x="3947309" y="1588300"/>
            <a:chExt cx="1933374" cy="1287352"/>
          </a:xfrm>
        </p:grpSpPr>
        <p:sp>
          <p:nvSpPr>
            <p:cNvPr id="60" name="TextBox 59"/>
            <p:cNvSpPr txBox="1"/>
            <p:nvPr/>
          </p:nvSpPr>
          <p:spPr>
            <a:xfrm>
              <a:off x="3984014" y="2106009"/>
              <a:ext cx="1896669" cy="769643"/>
            </a:xfrm>
            <a:prstGeom prst="rect">
              <a:avLst/>
            </a:prstGeom>
            <a:noFill/>
          </p:spPr>
          <p:txBody>
            <a:bodyPr wrap="square" rtlCol="0">
              <a:spAutoFit/>
            </a:bodyPr>
            <a:lstStyle/>
            <a:p>
              <a:pPr algn="r"/>
              <a:r>
                <a:rPr lang="en-US" sz="1050" dirty="0">
                  <a:solidFill>
                    <a:prstClr val="black">
                      <a:lumMod val="75000"/>
                      <a:lumOff val="25000"/>
                    </a:prstClr>
                  </a:solidFill>
                  <a:latin typeface="Arial" panose="020B0604020202020204" pitchFamily="34" charset="0"/>
                  <a:cs typeface="Arial" panose="020B0604020202020204" pitchFamily="34" charset="0"/>
                </a:rPr>
                <a:t>This may include a skills upgrade course or short-term training, revamping resume and utilizing employer partnership to secure a living-wage job.</a:t>
              </a:r>
              <a:endParaRPr lang="en-US" sz="1050" dirty="0">
                <a:solidFill>
                  <a:prstClr val="black">
                    <a:lumMod val="75000"/>
                    <a:lumOff val="25000"/>
                  </a:prstClr>
                </a:solidFill>
              </a:endParaRPr>
            </a:p>
          </p:txBody>
        </p:sp>
        <p:sp>
          <p:nvSpPr>
            <p:cNvPr id="61" name="TextBox 60"/>
            <p:cNvSpPr txBox="1"/>
            <p:nvPr/>
          </p:nvSpPr>
          <p:spPr>
            <a:xfrm>
              <a:off x="3947309" y="1588300"/>
              <a:ext cx="1612603" cy="430828"/>
            </a:xfrm>
            <a:prstGeom prst="rect">
              <a:avLst/>
            </a:prstGeom>
            <a:solidFill>
              <a:schemeClr val="bg1"/>
            </a:solidFill>
          </p:spPr>
          <p:txBody>
            <a:bodyPr wrap="square" rtlCol="0">
              <a:spAutoFit/>
            </a:bodyPr>
            <a:lstStyle/>
            <a:p>
              <a:r>
                <a:rPr lang="en-US" sz="1499" b="1" dirty="0">
                  <a:solidFill>
                    <a:prstClr val="black">
                      <a:lumMod val="75000"/>
                      <a:lumOff val="25000"/>
                    </a:prstClr>
                  </a:solidFill>
                  <a:latin typeface="Arial" panose="020B0604020202020204" pitchFamily="34" charset="0"/>
                  <a:cs typeface="Arial" panose="020B0604020202020204" pitchFamily="34" charset="0"/>
                </a:rPr>
                <a:t>Leverage “A” to get “B” </a:t>
              </a:r>
              <a:r>
                <a:rPr lang="en-US" sz="1499" b="1" dirty="0">
                  <a:solidFill>
                    <a:prstClr val="black">
                      <a:lumMod val="75000"/>
                      <a:lumOff val="25000"/>
                    </a:prstClr>
                  </a:solidFill>
                  <a:latin typeface="Arial" panose="020B0604020202020204" pitchFamily="34" charset="0"/>
                  <a:cs typeface="Arial" panose="020B0604020202020204" pitchFamily="34" charset="0"/>
                  <a:sym typeface="Wingdings" panose="05000000000000000000" pitchFamily="2" charset="2"/>
                </a:rPr>
                <a:t></a:t>
              </a:r>
              <a:endParaRPr lang="en-US" sz="1499" b="1" dirty="0">
                <a:solidFill>
                  <a:prstClr val="black">
                    <a:lumMod val="75000"/>
                    <a:lumOff val="25000"/>
                  </a:prstClr>
                </a:solidFill>
                <a:latin typeface="Arial" panose="020B0604020202020204" pitchFamily="34" charset="0"/>
                <a:cs typeface="Arial" panose="020B0604020202020204" pitchFamily="34" charset="0"/>
              </a:endParaRPr>
            </a:p>
          </p:txBody>
        </p:sp>
      </p:grpSp>
      <p:grpSp>
        <p:nvGrpSpPr>
          <p:cNvPr id="62" name="Group 61"/>
          <p:cNvGrpSpPr/>
          <p:nvPr/>
        </p:nvGrpSpPr>
        <p:grpSpPr>
          <a:xfrm>
            <a:off x="6426229" y="3705764"/>
            <a:ext cx="2610764" cy="1168618"/>
            <a:chOff x="3458377" y="2235000"/>
            <a:chExt cx="2866294" cy="1558563"/>
          </a:xfrm>
        </p:grpSpPr>
        <p:sp>
          <p:nvSpPr>
            <p:cNvPr id="63" name="TextBox 62"/>
            <p:cNvSpPr txBox="1"/>
            <p:nvPr/>
          </p:nvSpPr>
          <p:spPr>
            <a:xfrm>
              <a:off x="3602375" y="2808421"/>
              <a:ext cx="2722296" cy="985142"/>
            </a:xfrm>
            <a:prstGeom prst="rect">
              <a:avLst/>
            </a:prstGeom>
            <a:solidFill>
              <a:schemeClr val="bg1"/>
            </a:solidFill>
          </p:spPr>
          <p:txBody>
            <a:bodyPr wrap="square" rtlCol="0">
              <a:spAutoFit/>
            </a:bodyPr>
            <a:lstStyle/>
            <a:p>
              <a:r>
                <a:rPr lang="en-US" sz="1050" dirty="0">
                  <a:solidFill>
                    <a:prstClr val="black">
                      <a:lumMod val="75000"/>
                      <a:lumOff val="25000"/>
                    </a:prstClr>
                  </a:solidFill>
                  <a:latin typeface="Arial" panose="020B0604020202020204" pitchFamily="34" charset="0"/>
                  <a:cs typeface="Arial" panose="020B0604020202020204" pitchFamily="34" charset="0"/>
                </a:rPr>
                <a:t>Possible training graduation or new skill set to leverage. All major barriers removed, and new income matches new rent requirement.</a:t>
              </a:r>
              <a:endParaRPr lang="en-US" sz="1050" dirty="0">
                <a:solidFill>
                  <a:prstClr val="black">
                    <a:lumMod val="75000"/>
                    <a:lumOff val="25000"/>
                  </a:prstClr>
                </a:solidFill>
              </a:endParaRPr>
            </a:p>
          </p:txBody>
        </p:sp>
        <p:sp>
          <p:nvSpPr>
            <p:cNvPr id="67" name="TextBox 66"/>
            <p:cNvSpPr txBox="1"/>
            <p:nvPr/>
          </p:nvSpPr>
          <p:spPr>
            <a:xfrm>
              <a:off x="3458377" y="2235000"/>
              <a:ext cx="2334522" cy="430828"/>
            </a:xfrm>
            <a:prstGeom prst="rect">
              <a:avLst/>
            </a:prstGeom>
            <a:solidFill>
              <a:schemeClr val="bg1"/>
            </a:solidFill>
          </p:spPr>
          <p:txBody>
            <a:bodyPr wrap="square" rtlCol="0">
              <a:spAutoFit/>
            </a:bodyPr>
            <a:lstStyle/>
            <a:p>
              <a:r>
                <a:rPr lang="en-US" sz="1499" b="1" dirty="0">
                  <a:solidFill>
                    <a:prstClr val="black">
                      <a:lumMod val="75000"/>
                      <a:lumOff val="25000"/>
                    </a:prstClr>
                  </a:solidFill>
                  <a:latin typeface="Arial" panose="020B0604020202020204" pitchFamily="34" charset="0"/>
                  <a:cs typeface="Arial" panose="020B0604020202020204" pitchFamily="34" charset="0"/>
                </a:rPr>
                <a:t>Economic Mobility</a:t>
              </a:r>
            </a:p>
          </p:txBody>
        </p:sp>
      </p:grpSp>
      <p:grpSp>
        <p:nvGrpSpPr>
          <p:cNvPr id="68" name="Group 67"/>
          <p:cNvGrpSpPr/>
          <p:nvPr/>
        </p:nvGrpSpPr>
        <p:grpSpPr>
          <a:xfrm>
            <a:off x="3215007" y="547452"/>
            <a:ext cx="4037503" cy="885367"/>
            <a:chOff x="4379997" y="1679635"/>
            <a:chExt cx="3127441" cy="1180796"/>
          </a:xfrm>
        </p:grpSpPr>
        <p:sp>
          <p:nvSpPr>
            <p:cNvPr id="69" name="TextBox 68"/>
            <p:cNvSpPr txBox="1"/>
            <p:nvPr/>
          </p:nvSpPr>
          <p:spPr>
            <a:xfrm>
              <a:off x="4379997" y="2090790"/>
              <a:ext cx="3127441" cy="769641"/>
            </a:xfrm>
            <a:prstGeom prst="rect">
              <a:avLst/>
            </a:prstGeom>
            <a:noFill/>
          </p:spPr>
          <p:txBody>
            <a:bodyPr wrap="square" rtlCol="0">
              <a:spAutoFit/>
            </a:bodyPr>
            <a:lstStyle/>
            <a:p>
              <a:r>
                <a:rPr lang="en-US" sz="1050" dirty="0">
                  <a:solidFill>
                    <a:prstClr val="black">
                      <a:lumMod val="75000"/>
                      <a:lumOff val="25000"/>
                    </a:prstClr>
                  </a:solidFill>
                  <a:latin typeface="Arial" panose="020B0604020202020204" pitchFamily="34" charset="0"/>
                  <a:cs typeface="Arial" panose="020B0604020202020204" pitchFamily="34" charset="0"/>
                </a:rPr>
                <a:t>Housing case manager conducts assessment via HMIS, workforce development staff receives WRA as digital referral, completes intake/employment plan, identifies/removes barriers, connects client to either training or employment.</a:t>
              </a:r>
              <a:endParaRPr lang="en-US" sz="1050" dirty="0">
                <a:solidFill>
                  <a:prstClr val="black">
                    <a:lumMod val="75000"/>
                    <a:lumOff val="25000"/>
                  </a:prstClr>
                </a:solidFill>
              </a:endParaRPr>
            </a:p>
          </p:txBody>
        </p:sp>
        <p:sp>
          <p:nvSpPr>
            <p:cNvPr id="73" name="TextBox 72"/>
            <p:cNvSpPr txBox="1"/>
            <p:nvPr/>
          </p:nvSpPr>
          <p:spPr>
            <a:xfrm>
              <a:off x="4853737" y="1679635"/>
              <a:ext cx="2303142" cy="430828"/>
            </a:xfrm>
            <a:prstGeom prst="rect">
              <a:avLst/>
            </a:prstGeom>
            <a:solidFill>
              <a:schemeClr val="bg1"/>
            </a:solidFill>
          </p:spPr>
          <p:txBody>
            <a:bodyPr wrap="square" rtlCol="0">
              <a:spAutoFit/>
            </a:bodyPr>
            <a:lstStyle/>
            <a:p>
              <a:r>
                <a:rPr lang="en-US" sz="1499" b="1" dirty="0">
                  <a:solidFill>
                    <a:prstClr val="black">
                      <a:lumMod val="75000"/>
                      <a:lumOff val="25000"/>
                    </a:prstClr>
                  </a:solidFill>
                  <a:latin typeface="Arial" panose="020B0604020202020204" pitchFamily="34" charset="0"/>
                  <a:cs typeface="Arial" panose="020B0604020202020204" pitchFamily="34" charset="0"/>
                </a:rPr>
                <a:t>Work Readiness Assessment</a:t>
              </a:r>
            </a:p>
          </p:txBody>
        </p:sp>
      </p:grpSp>
      <p:pic>
        <p:nvPicPr>
          <p:cNvPr id="6" name="Picture 5" descr="A person holding a sign&#10;&#10;Description automatically generated">
            <a:extLst>
              <a:ext uri="{FF2B5EF4-FFF2-40B4-BE49-F238E27FC236}">
                <a16:creationId xmlns:a16="http://schemas.microsoft.com/office/drawing/2014/main" id="{7BC3BA61-92AC-455B-BD35-7360F15B7EA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316437" y="560174"/>
            <a:ext cx="1631110" cy="1004152"/>
          </a:xfrm>
          <a:prstGeom prst="rect">
            <a:avLst/>
          </a:prstGeom>
        </p:spPr>
      </p:pic>
      <p:pic>
        <p:nvPicPr>
          <p:cNvPr id="33" name="Picture 32">
            <a:extLst>
              <a:ext uri="{FF2B5EF4-FFF2-40B4-BE49-F238E27FC236}">
                <a16:creationId xmlns:a16="http://schemas.microsoft.com/office/drawing/2014/main" id="{BFBC3F21-EA7C-4C99-A62A-FB871E3E98F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997498" y="3916870"/>
            <a:ext cx="1707656" cy="971272"/>
          </a:xfrm>
          <a:prstGeom prst="rect">
            <a:avLst/>
          </a:prstGeom>
        </p:spPr>
      </p:pic>
    </p:spTree>
    <p:extLst>
      <p:ext uri="{BB962C8B-B14F-4D97-AF65-F5344CB8AC3E}">
        <p14:creationId xmlns:p14="http://schemas.microsoft.com/office/powerpoint/2010/main" val="99227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0-#ppt_w/2"/>
                                          </p:val>
                                        </p:tav>
                                        <p:tav tm="100000">
                                          <p:val>
                                            <p:strVal val="#ppt_x"/>
                                          </p:val>
                                        </p:tav>
                                      </p:tavLst>
                                    </p:anim>
                                    <p:anim calcmode="lin" valueType="num">
                                      <p:cBhvr additive="base">
                                        <p:cTn id="12" dur="500" fill="hold"/>
                                        <p:tgtEl>
                                          <p:spTgt spid="68"/>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2" presetClass="emph" presetSubtype="0" fill="hold" nodeType="clickEffect">
                                  <p:stCondLst>
                                    <p:cond delay="0"/>
                                  </p:stCondLst>
                                  <p:childTnLst>
                                    <p:animRot by="120000">
                                      <p:cBhvr>
                                        <p:cTn id="16" dur="100" fill="hold">
                                          <p:stCondLst>
                                            <p:cond delay="0"/>
                                          </p:stCondLst>
                                        </p:cTn>
                                        <p:tgtEl>
                                          <p:spTgt spid="64"/>
                                        </p:tgtEl>
                                        <p:attrNameLst>
                                          <p:attrName>r</p:attrName>
                                        </p:attrNameLst>
                                      </p:cBhvr>
                                    </p:animRot>
                                    <p:animRot by="-240000">
                                      <p:cBhvr>
                                        <p:cTn id="17" dur="200" fill="hold">
                                          <p:stCondLst>
                                            <p:cond delay="200"/>
                                          </p:stCondLst>
                                        </p:cTn>
                                        <p:tgtEl>
                                          <p:spTgt spid="64"/>
                                        </p:tgtEl>
                                        <p:attrNameLst>
                                          <p:attrName>r</p:attrName>
                                        </p:attrNameLst>
                                      </p:cBhvr>
                                    </p:animRot>
                                    <p:animRot by="240000">
                                      <p:cBhvr>
                                        <p:cTn id="18" dur="200" fill="hold">
                                          <p:stCondLst>
                                            <p:cond delay="400"/>
                                          </p:stCondLst>
                                        </p:cTn>
                                        <p:tgtEl>
                                          <p:spTgt spid="64"/>
                                        </p:tgtEl>
                                        <p:attrNameLst>
                                          <p:attrName>r</p:attrName>
                                        </p:attrNameLst>
                                      </p:cBhvr>
                                    </p:animRot>
                                    <p:animRot by="-240000">
                                      <p:cBhvr>
                                        <p:cTn id="19" dur="200" fill="hold">
                                          <p:stCondLst>
                                            <p:cond delay="600"/>
                                          </p:stCondLst>
                                        </p:cTn>
                                        <p:tgtEl>
                                          <p:spTgt spid="64"/>
                                        </p:tgtEl>
                                        <p:attrNameLst>
                                          <p:attrName>r</p:attrName>
                                        </p:attrNameLst>
                                      </p:cBhvr>
                                    </p:animRot>
                                    <p:animRot by="120000">
                                      <p:cBhvr>
                                        <p:cTn id="20" dur="200" fill="hold">
                                          <p:stCondLst>
                                            <p:cond delay="800"/>
                                          </p:stCondLst>
                                        </p:cTn>
                                        <p:tgtEl>
                                          <p:spTgt spid="6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80">
                                          <p:stCondLst>
                                            <p:cond delay="0"/>
                                          </p:stCondLst>
                                        </p:cTn>
                                        <p:tgtEl>
                                          <p:spTgt spid="56"/>
                                        </p:tgtEl>
                                      </p:cBhvr>
                                    </p:animEffect>
                                    <p:anim calcmode="lin" valueType="num">
                                      <p:cBhvr>
                                        <p:cTn id="26"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31" dur="26">
                                          <p:stCondLst>
                                            <p:cond delay="650"/>
                                          </p:stCondLst>
                                        </p:cTn>
                                        <p:tgtEl>
                                          <p:spTgt spid="56"/>
                                        </p:tgtEl>
                                      </p:cBhvr>
                                      <p:to x="100000" y="60000"/>
                                    </p:animScale>
                                    <p:animScale>
                                      <p:cBhvr>
                                        <p:cTn id="32" dur="166" decel="50000">
                                          <p:stCondLst>
                                            <p:cond delay="676"/>
                                          </p:stCondLst>
                                        </p:cTn>
                                        <p:tgtEl>
                                          <p:spTgt spid="56"/>
                                        </p:tgtEl>
                                      </p:cBhvr>
                                      <p:to x="100000" y="100000"/>
                                    </p:animScale>
                                    <p:animScale>
                                      <p:cBhvr>
                                        <p:cTn id="33" dur="26">
                                          <p:stCondLst>
                                            <p:cond delay="1312"/>
                                          </p:stCondLst>
                                        </p:cTn>
                                        <p:tgtEl>
                                          <p:spTgt spid="56"/>
                                        </p:tgtEl>
                                      </p:cBhvr>
                                      <p:to x="100000" y="80000"/>
                                    </p:animScale>
                                    <p:animScale>
                                      <p:cBhvr>
                                        <p:cTn id="34" dur="166" decel="50000">
                                          <p:stCondLst>
                                            <p:cond delay="1338"/>
                                          </p:stCondLst>
                                        </p:cTn>
                                        <p:tgtEl>
                                          <p:spTgt spid="56"/>
                                        </p:tgtEl>
                                      </p:cBhvr>
                                      <p:to x="100000" y="100000"/>
                                    </p:animScale>
                                    <p:animScale>
                                      <p:cBhvr>
                                        <p:cTn id="35" dur="26">
                                          <p:stCondLst>
                                            <p:cond delay="1642"/>
                                          </p:stCondLst>
                                        </p:cTn>
                                        <p:tgtEl>
                                          <p:spTgt spid="56"/>
                                        </p:tgtEl>
                                      </p:cBhvr>
                                      <p:to x="100000" y="90000"/>
                                    </p:animScale>
                                    <p:animScale>
                                      <p:cBhvr>
                                        <p:cTn id="36" dur="166" decel="50000">
                                          <p:stCondLst>
                                            <p:cond delay="1668"/>
                                          </p:stCondLst>
                                        </p:cTn>
                                        <p:tgtEl>
                                          <p:spTgt spid="56"/>
                                        </p:tgtEl>
                                      </p:cBhvr>
                                      <p:to x="100000" y="100000"/>
                                    </p:animScale>
                                    <p:animScale>
                                      <p:cBhvr>
                                        <p:cTn id="37" dur="26">
                                          <p:stCondLst>
                                            <p:cond delay="1808"/>
                                          </p:stCondLst>
                                        </p:cTn>
                                        <p:tgtEl>
                                          <p:spTgt spid="56"/>
                                        </p:tgtEl>
                                      </p:cBhvr>
                                      <p:to x="100000" y="95000"/>
                                    </p:animScale>
                                    <p:animScale>
                                      <p:cBhvr>
                                        <p:cTn id="38" dur="166" decel="50000">
                                          <p:stCondLst>
                                            <p:cond delay="1834"/>
                                          </p:stCondLst>
                                        </p:cTn>
                                        <p:tgtEl>
                                          <p:spTgt spid="5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32" presetClass="emph" presetSubtype="0" fill="hold" nodeType="clickEffect">
                                  <p:stCondLst>
                                    <p:cond delay="0"/>
                                  </p:stCondLst>
                                  <p:childTnLst>
                                    <p:animRot by="120000">
                                      <p:cBhvr>
                                        <p:cTn id="46" dur="100" fill="hold">
                                          <p:stCondLst>
                                            <p:cond delay="0"/>
                                          </p:stCondLst>
                                        </p:cTn>
                                        <p:tgtEl>
                                          <p:spTgt spid="89"/>
                                        </p:tgtEl>
                                        <p:attrNameLst>
                                          <p:attrName>r</p:attrName>
                                        </p:attrNameLst>
                                      </p:cBhvr>
                                    </p:animRot>
                                    <p:animRot by="-240000">
                                      <p:cBhvr>
                                        <p:cTn id="47" dur="200" fill="hold">
                                          <p:stCondLst>
                                            <p:cond delay="200"/>
                                          </p:stCondLst>
                                        </p:cTn>
                                        <p:tgtEl>
                                          <p:spTgt spid="89"/>
                                        </p:tgtEl>
                                        <p:attrNameLst>
                                          <p:attrName>r</p:attrName>
                                        </p:attrNameLst>
                                      </p:cBhvr>
                                    </p:animRot>
                                    <p:animRot by="240000">
                                      <p:cBhvr>
                                        <p:cTn id="48" dur="200" fill="hold">
                                          <p:stCondLst>
                                            <p:cond delay="400"/>
                                          </p:stCondLst>
                                        </p:cTn>
                                        <p:tgtEl>
                                          <p:spTgt spid="89"/>
                                        </p:tgtEl>
                                        <p:attrNameLst>
                                          <p:attrName>r</p:attrName>
                                        </p:attrNameLst>
                                      </p:cBhvr>
                                    </p:animRot>
                                    <p:animRot by="-240000">
                                      <p:cBhvr>
                                        <p:cTn id="49" dur="200" fill="hold">
                                          <p:stCondLst>
                                            <p:cond delay="600"/>
                                          </p:stCondLst>
                                        </p:cTn>
                                        <p:tgtEl>
                                          <p:spTgt spid="89"/>
                                        </p:tgtEl>
                                        <p:attrNameLst>
                                          <p:attrName>r</p:attrName>
                                        </p:attrNameLst>
                                      </p:cBhvr>
                                    </p:animRot>
                                    <p:animRot by="120000">
                                      <p:cBhvr>
                                        <p:cTn id="50" dur="200" fill="hold">
                                          <p:stCondLst>
                                            <p:cond delay="800"/>
                                          </p:stCondLst>
                                        </p:cTn>
                                        <p:tgtEl>
                                          <p:spTgt spid="89"/>
                                        </p:tgtEl>
                                        <p:attrNameLst>
                                          <p:attrName>r</p:attrName>
                                        </p:attrNameLst>
                                      </p:cBhvr>
                                    </p:animRot>
                                  </p:childTnLst>
                                </p:cTn>
                              </p:par>
                            </p:childTnLst>
                          </p:cTn>
                        </p:par>
                      </p:childTnLst>
                    </p:cTn>
                  </p:par>
                  <p:par>
                    <p:cTn id="51" fill="hold">
                      <p:stCondLst>
                        <p:cond delay="indefinite"/>
                      </p:stCondLst>
                      <p:childTnLst>
                        <p:par>
                          <p:cTn id="52" fill="hold">
                            <p:stCondLst>
                              <p:cond delay="0"/>
                            </p:stCondLst>
                            <p:childTnLst>
                              <p:par>
                                <p:cTn id="53" presetID="2" presetClass="entr" presetSubtype="9" fill="hold" nodeType="click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additive="base">
                                        <p:cTn id="55" dur="500" fill="hold"/>
                                        <p:tgtEl>
                                          <p:spTgt spid="59"/>
                                        </p:tgtEl>
                                        <p:attrNameLst>
                                          <p:attrName>ppt_x</p:attrName>
                                        </p:attrNameLst>
                                      </p:cBhvr>
                                      <p:tavLst>
                                        <p:tav tm="0">
                                          <p:val>
                                            <p:strVal val="0-#ppt_w/2"/>
                                          </p:val>
                                        </p:tav>
                                        <p:tav tm="100000">
                                          <p:val>
                                            <p:strVal val="#ppt_x"/>
                                          </p:val>
                                        </p:tav>
                                      </p:tavLst>
                                    </p:anim>
                                    <p:anim calcmode="lin" valueType="num">
                                      <p:cBhvr additive="base">
                                        <p:cTn id="56" dur="5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8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32" presetClass="emph" presetSubtype="0" fill="hold" nodeType="clickEffect">
                                  <p:stCondLst>
                                    <p:cond delay="0"/>
                                  </p:stCondLst>
                                  <p:childTnLst>
                                    <p:animRot by="120000">
                                      <p:cBhvr>
                                        <p:cTn id="64" dur="100" fill="hold">
                                          <p:stCondLst>
                                            <p:cond delay="0"/>
                                          </p:stCondLst>
                                        </p:cTn>
                                        <p:tgtEl>
                                          <p:spTgt spid="82"/>
                                        </p:tgtEl>
                                        <p:attrNameLst>
                                          <p:attrName>r</p:attrName>
                                        </p:attrNameLst>
                                      </p:cBhvr>
                                    </p:animRot>
                                    <p:animRot by="-240000">
                                      <p:cBhvr>
                                        <p:cTn id="65" dur="200" fill="hold">
                                          <p:stCondLst>
                                            <p:cond delay="200"/>
                                          </p:stCondLst>
                                        </p:cTn>
                                        <p:tgtEl>
                                          <p:spTgt spid="82"/>
                                        </p:tgtEl>
                                        <p:attrNameLst>
                                          <p:attrName>r</p:attrName>
                                        </p:attrNameLst>
                                      </p:cBhvr>
                                    </p:animRot>
                                    <p:animRot by="240000">
                                      <p:cBhvr>
                                        <p:cTn id="66" dur="200" fill="hold">
                                          <p:stCondLst>
                                            <p:cond delay="400"/>
                                          </p:stCondLst>
                                        </p:cTn>
                                        <p:tgtEl>
                                          <p:spTgt spid="82"/>
                                        </p:tgtEl>
                                        <p:attrNameLst>
                                          <p:attrName>r</p:attrName>
                                        </p:attrNameLst>
                                      </p:cBhvr>
                                    </p:animRot>
                                    <p:animRot by="-240000">
                                      <p:cBhvr>
                                        <p:cTn id="67" dur="200" fill="hold">
                                          <p:stCondLst>
                                            <p:cond delay="600"/>
                                          </p:stCondLst>
                                        </p:cTn>
                                        <p:tgtEl>
                                          <p:spTgt spid="82"/>
                                        </p:tgtEl>
                                        <p:attrNameLst>
                                          <p:attrName>r</p:attrName>
                                        </p:attrNameLst>
                                      </p:cBhvr>
                                    </p:animRot>
                                    <p:animRot by="120000">
                                      <p:cBhvr>
                                        <p:cTn id="68" dur="200" fill="hold">
                                          <p:stCondLst>
                                            <p:cond delay="800"/>
                                          </p:stCondLst>
                                        </p:cTn>
                                        <p:tgtEl>
                                          <p:spTgt spid="82"/>
                                        </p:tgtEl>
                                        <p:attrNameLst>
                                          <p:attrName>r</p:attrName>
                                        </p:attrNameLst>
                                      </p:cBhvr>
                                    </p:animRo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6" presetClass="emph" presetSubtype="0" fill="hold" nodeType="clickEffect">
                                  <p:stCondLst>
                                    <p:cond delay="0"/>
                                  </p:stCondLst>
                                  <p:childTnLst>
                                    <p:animScale>
                                      <p:cBhvr>
                                        <p:cTn id="76" dur="2000" fill="hold"/>
                                        <p:tgtEl>
                                          <p:spTgt spid="75"/>
                                        </p:tgtEl>
                                      </p:cBhvr>
                                      <p:by x="150000" y="150000"/>
                                    </p:animScale>
                                  </p:childTnLst>
                                </p:cTn>
                              </p:par>
                            </p:childTnLst>
                          </p:cTn>
                        </p:par>
                      </p:childTnLst>
                    </p:cTn>
                  </p:par>
                  <p:par>
                    <p:cTn id="77" fill="hold">
                      <p:stCondLst>
                        <p:cond delay="indefinite"/>
                      </p:stCondLst>
                      <p:childTnLst>
                        <p:par>
                          <p:cTn id="78" fill="hold">
                            <p:stCondLst>
                              <p:cond delay="0"/>
                            </p:stCondLst>
                            <p:childTnLst>
                              <p:par>
                                <p:cTn id="79" presetID="26" presetClass="entr" presetSubtype="0" fill="hold" nodeType="click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wipe(down)">
                                      <p:cBhvr>
                                        <p:cTn id="81" dur="580">
                                          <p:stCondLst>
                                            <p:cond delay="0"/>
                                          </p:stCondLst>
                                        </p:cTn>
                                        <p:tgtEl>
                                          <p:spTgt spid="62"/>
                                        </p:tgtEl>
                                      </p:cBhvr>
                                    </p:animEffect>
                                    <p:anim calcmode="lin" valueType="num">
                                      <p:cBhvr>
                                        <p:cTn id="82" dur="1822"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62"/>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62"/>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62"/>
                                        </p:tgtEl>
                                        <p:attrNameLst>
                                          <p:attrName>ppt_y</p:attrName>
                                        </p:attrNameLst>
                                      </p:cBhvr>
                                      <p:tavLst>
                                        <p:tav tm="0" fmla="#ppt_y-sin(pi*$)/81">
                                          <p:val>
                                            <p:fltVal val="0"/>
                                          </p:val>
                                        </p:tav>
                                        <p:tav tm="100000">
                                          <p:val>
                                            <p:fltVal val="1"/>
                                          </p:val>
                                        </p:tav>
                                      </p:tavLst>
                                    </p:anim>
                                    <p:animScale>
                                      <p:cBhvr>
                                        <p:cTn id="87" dur="26">
                                          <p:stCondLst>
                                            <p:cond delay="650"/>
                                          </p:stCondLst>
                                        </p:cTn>
                                        <p:tgtEl>
                                          <p:spTgt spid="62"/>
                                        </p:tgtEl>
                                      </p:cBhvr>
                                      <p:to x="100000" y="60000"/>
                                    </p:animScale>
                                    <p:animScale>
                                      <p:cBhvr>
                                        <p:cTn id="88" dur="166" decel="50000">
                                          <p:stCondLst>
                                            <p:cond delay="676"/>
                                          </p:stCondLst>
                                        </p:cTn>
                                        <p:tgtEl>
                                          <p:spTgt spid="62"/>
                                        </p:tgtEl>
                                      </p:cBhvr>
                                      <p:to x="100000" y="100000"/>
                                    </p:animScale>
                                    <p:animScale>
                                      <p:cBhvr>
                                        <p:cTn id="89" dur="26">
                                          <p:stCondLst>
                                            <p:cond delay="1312"/>
                                          </p:stCondLst>
                                        </p:cTn>
                                        <p:tgtEl>
                                          <p:spTgt spid="62"/>
                                        </p:tgtEl>
                                      </p:cBhvr>
                                      <p:to x="100000" y="80000"/>
                                    </p:animScale>
                                    <p:animScale>
                                      <p:cBhvr>
                                        <p:cTn id="90" dur="166" decel="50000">
                                          <p:stCondLst>
                                            <p:cond delay="1338"/>
                                          </p:stCondLst>
                                        </p:cTn>
                                        <p:tgtEl>
                                          <p:spTgt spid="62"/>
                                        </p:tgtEl>
                                      </p:cBhvr>
                                      <p:to x="100000" y="100000"/>
                                    </p:animScale>
                                    <p:animScale>
                                      <p:cBhvr>
                                        <p:cTn id="91" dur="26">
                                          <p:stCondLst>
                                            <p:cond delay="1642"/>
                                          </p:stCondLst>
                                        </p:cTn>
                                        <p:tgtEl>
                                          <p:spTgt spid="62"/>
                                        </p:tgtEl>
                                      </p:cBhvr>
                                      <p:to x="100000" y="90000"/>
                                    </p:animScale>
                                    <p:animScale>
                                      <p:cBhvr>
                                        <p:cTn id="92" dur="166" decel="50000">
                                          <p:stCondLst>
                                            <p:cond delay="1668"/>
                                          </p:stCondLst>
                                        </p:cTn>
                                        <p:tgtEl>
                                          <p:spTgt spid="62"/>
                                        </p:tgtEl>
                                      </p:cBhvr>
                                      <p:to x="100000" y="100000"/>
                                    </p:animScale>
                                    <p:animScale>
                                      <p:cBhvr>
                                        <p:cTn id="93" dur="26">
                                          <p:stCondLst>
                                            <p:cond delay="1808"/>
                                          </p:stCondLst>
                                        </p:cTn>
                                        <p:tgtEl>
                                          <p:spTgt spid="62"/>
                                        </p:tgtEl>
                                      </p:cBhvr>
                                      <p:to x="100000" y="95000"/>
                                    </p:animScale>
                                    <p:animScale>
                                      <p:cBhvr>
                                        <p:cTn id="94" dur="166" decel="50000">
                                          <p:stCondLst>
                                            <p:cond delay="1834"/>
                                          </p:stCondLst>
                                        </p:cTn>
                                        <p:tgtEl>
                                          <p:spTgt spid="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BAB3F1D9-97D7-478A-9450-6790BBD23F0E}"/>
              </a:ext>
            </a:extLst>
          </p:cNvPr>
          <p:cNvGrpSpPr/>
          <p:nvPr/>
        </p:nvGrpSpPr>
        <p:grpSpPr>
          <a:xfrm>
            <a:off x="4367651" y="2301897"/>
            <a:ext cx="3132703" cy="2829500"/>
            <a:chOff x="5231437" y="2928056"/>
            <a:chExt cx="4176937" cy="3772667"/>
          </a:xfrm>
        </p:grpSpPr>
        <p:grpSp>
          <p:nvGrpSpPr>
            <p:cNvPr id="12" name="Group 11">
              <a:extLst>
                <a:ext uri="{FF2B5EF4-FFF2-40B4-BE49-F238E27FC236}">
                  <a16:creationId xmlns:a16="http://schemas.microsoft.com/office/drawing/2014/main" id="{812904E6-18CA-44E3-8EA0-B64D27E46F6E}"/>
                </a:ext>
              </a:extLst>
            </p:cNvPr>
            <p:cNvGrpSpPr/>
            <p:nvPr/>
          </p:nvGrpSpPr>
          <p:grpSpPr>
            <a:xfrm rot="987981">
              <a:off x="6953509" y="2928056"/>
              <a:ext cx="2454865" cy="2889417"/>
              <a:chOff x="5284140" y="3068959"/>
              <a:chExt cx="1620543" cy="2091708"/>
            </a:xfrm>
          </p:grpSpPr>
          <p:sp>
            <p:nvSpPr>
              <p:cNvPr id="9" name="Oval 8">
                <a:extLst>
                  <a:ext uri="{FF2B5EF4-FFF2-40B4-BE49-F238E27FC236}">
                    <a16:creationId xmlns:a16="http://schemas.microsoft.com/office/drawing/2014/main" id="{DA02E6AD-C59D-41BB-8AB9-23AEFB9BC09F}"/>
                  </a:ext>
                </a:extLst>
              </p:cNvPr>
              <p:cNvSpPr/>
              <p:nvPr/>
            </p:nvSpPr>
            <p:spPr>
              <a:xfrm rot="1265022">
                <a:off x="5630878" y="4623479"/>
                <a:ext cx="233732" cy="233732"/>
              </a:xfrm>
              <a:prstGeom prst="ellipse">
                <a:avLst/>
              </a:prstGeom>
              <a:solidFill>
                <a:schemeClr val="tx1">
                  <a:lumMod val="65000"/>
                  <a:lumOff val="35000"/>
                </a:schemeClr>
              </a:solidFill>
              <a:ln>
                <a:noFill/>
              </a:ln>
              <a:scene3d>
                <a:camera prst="isometricOffAxis2Top"/>
                <a:lightRig rig="flat" dir="t"/>
              </a:scene3d>
              <a:sp3d>
                <a:bevelT w="0" h="3365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Oval 9">
                <a:extLst>
                  <a:ext uri="{FF2B5EF4-FFF2-40B4-BE49-F238E27FC236}">
                    <a16:creationId xmlns:a16="http://schemas.microsoft.com/office/drawing/2014/main" id="{6E2A5DCD-691F-47E8-89D1-D262B8713827}"/>
                  </a:ext>
                </a:extLst>
              </p:cNvPr>
              <p:cNvSpPr/>
              <p:nvPr/>
            </p:nvSpPr>
            <p:spPr>
              <a:xfrm rot="1265022">
                <a:off x="5633298" y="4436970"/>
                <a:ext cx="311643" cy="395176"/>
              </a:xfrm>
              <a:prstGeom prst="ellipse">
                <a:avLst/>
              </a:prstGeom>
              <a:solidFill>
                <a:schemeClr val="tx1">
                  <a:lumMod val="65000"/>
                  <a:lumOff val="35000"/>
                </a:schemeClr>
              </a:solidFill>
              <a:ln>
                <a:noFill/>
              </a:ln>
              <a:scene3d>
                <a:camera prst="isometricOffAxis2Top"/>
                <a:lightRig rig="flat" dir="t"/>
              </a:scene3d>
              <a:sp3d prstMaterial="plastic">
                <a:bevelT w="0" h="1968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Oval 10">
                <a:extLst>
                  <a:ext uri="{FF2B5EF4-FFF2-40B4-BE49-F238E27FC236}">
                    <a16:creationId xmlns:a16="http://schemas.microsoft.com/office/drawing/2014/main" id="{D4017BFE-654F-417A-8102-792F540F70C8}"/>
                  </a:ext>
                </a:extLst>
              </p:cNvPr>
              <p:cNvSpPr/>
              <p:nvPr/>
            </p:nvSpPr>
            <p:spPr>
              <a:xfrm rot="1265022">
                <a:off x="5517593" y="4833442"/>
                <a:ext cx="252162" cy="327225"/>
              </a:xfrm>
              <a:prstGeom prst="ellipse">
                <a:avLst/>
              </a:prstGeom>
              <a:solidFill>
                <a:schemeClr val="tx1">
                  <a:lumMod val="95000"/>
                  <a:lumOff val="5000"/>
                </a:schemeClr>
              </a:solidFill>
              <a:ln>
                <a:noFill/>
              </a:ln>
              <a:scene3d>
                <a:camera prst="isometricOffAxis2Top"/>
                <a:lightRig rig="contrasting" dir="t"/>
              </a:scene3d>
              <a:sp3d prstMaterial="plastic">
                <a:bevelT w="0" h="1022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5" name="Group 4">
                <a:extLst>
                  <a:ext uri="{FF2B5EF4-FFF2-40B4-BE49-F238E27FC236}">
                    <a16:creationId xmlns:a16="http://schemas.microsoft.com/office/drawing/2014/main" id="{A53EE6C8-C311-4664-A586-AF4AF139E1EB}"/>
                  </a:ext>
                </a:extLst>
              </p:cNvPr>
              <p:cNvGrpSpPr/>
              <p:nvPr/>
            </p:nvGrpSpPr>
            <p:grpSpPr>
              <a:xfrm>
                <a:off x="5284140" y="3068959"/>
                <a:ext cx="1620543" cy="1620543"/>
                <a:chOff x="2061964" y="1628799"/>
                <a:chExt cx="2038628" cy="2038628"/>
              </a:xfrm>
            </p:grpSpPr>
            <p:sp>
              <p:nvSpPr>
                <p:cNvPr id="6" name="Donut 6">
                  <a:extLst>
                    <a:ext uri="{FF2B5EF4-FFF2-40B4-BE49-F238E27FC236}">
                      <a16:creationId xmlns:a16="http://schemas.microsoft.com/office/drawing/2014/main" id="{E3AC42D8-F5A2-4764-91A8-EA519877204B}"/>
                    </a:ext>
                  </a:extLst>
                </p:cNvPr>
                <p:cNvSpPr/>
                <p:nvPr/>
              </p:nvSpPr>
              <p:spPr>
                <a:xfrm>
                  <a:off x="2061964" y="1628799"/>
                  <a:ext cx="2038628" cy="2038628"/>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7" name="Oval 6">
                  <a:extLst>
                    <a:ext uri="{FF2B5EF4-FFF2-40B4-BE49-F238E27FC236}">
                      <a16:creationId xmlns:a16="http://schemas.microsoft.com/office/drawing/2014/main" id="{DC8ACDB8-076A-4FD2-8760-982F94EC3A2F}"/>
                    </a:ext>
                  </a:extLst>
                </p:cNvPr>
                <p:cNvSpPr/>
                <p:nvPr/>
              </p:nvSpPr>
              <p:spPr>
                <a:xfrm>
                  <a:off x="2248185" y="1726811"/>
                  <a:ext cx="1754396" cy="1705391"/>
                </a:xfrm>
                <a:prstGeom prst="ellipse">
                  <a:avLst/>
                </a:prstGeom>
                <a:gradFill flip="none" rotWithShape="1">
                  <a:gsLst>
                    <a:gs pos="0">
                      <a:srgbClr val="83B7E6">
                        <a:alpha val="14000"/>
                      </a:srgbClr>
                    </a:gs>
                    <a:gs pos="100000">
                      <a:srgbClr val="A0C8EA">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Oval 7">
                  <a:extLst>
                    <a:ext uri="{FF2B5EF4-FFF2-40B4-BE49-F238E27FC236}">
                      <a16:creationId xmlns:a16="http://schemas.microsoft.com/office/drawing/2014/main" id="{DA906201-D7FE-4A60-B085-28783FBED76C}"/>
                    </a:ext>
                  </a:extLst>
                </p:cNvPr>
                <p:cNvSpPr/>
                <p:nvPr/>
              </p:nvSpPr>
              <p:spPr>
                <a:xfrm rot="761494">
                  <a:off x="2357457" y="1736927"/>
                  <a:ext cx="1574937" cy="1229043"/>
                </a:xfrm>
                <a:prstGeom prst="ellipse">
                  <a:avLst/>
                </a:prstGeom>
                <a:gradFill>
                  <a:gsLst>
                    <a:gs pos="16000">
                      <a:schemeClr val="bg1">
                        <a:lumMod val="85000"/>
                      </a:schemeClr>
                    </a:gs>
                    <a:gs pos="100000">
                      <a:sysClr val="window" lastClr="FFFFFF">
                        <a:alpha val="0"/>
                      </a:sysClr>
                    </a:gs>
                  </a:gsLst>
                  <a:lin ang="5400000" scaled="1"/>
                </a:gradFill>
                <a:ln w="12700" cap="flat" cmpd="sng" algn="ctr">
                  <a:noFill/>
                  <a:prstDash val="solid"/>
                </a:ln>
                <a:effectLst/>
              </p:spPr>
              <p:txBody>
                <a:bodyPr rtlCol="0" anchor="ctr"/>
                <a:lstStyle/>
                <a:p>
                  <a:pPr algn="ctr" defTabSz="685800">
                    <a:buClrTx/>
                    <a:defRPr/>
                  </a:pPr>
                  <a:endParaRPr lang="en-US" sz="1350" dirty="0">
                    <a:solidFill>
                      <a:sysClr val="window" lastClr="FFFFFF"/>
                    </a:solidFill>
                    <a:latin typeface="Calibri"/>
                    <a:ea typeface="+mn-ea"/>
                    <a:cs typeface="+mn-cs"/>
                  </a:endParaRPr>
                </a:p>
              </p:txBody>
            </p:sp>
          </p:grpSp>
        </p:grpSp>
        <p:sp>
          <p:nvSpPr>
            <p:cNvPr id="38" name="Oval 37">
              <a:extLst>
                <a:ext uri="{FF2B5EF4-FFF2-40B4-BE49-F238E27FC236}">
                  <a16:creationId xmlns:a16="http://schemas.microsoft.com/office/drawing/2014/main" id="{B5A5EAB8-B2BE-4BD1-B2D0-E2B4AF16B8B1}"/>
                </a:ext>
              </a:extLst>
            </p:cNvPr>
            <p:cNvSpPr/>
            <p:nvPr/>
          </p:nvSpPr>
          <p:spPr>
            <a:xfrm>
              <a:off x="5231437" y="6364247"/>
              <a:ext cx="4027155" cy="336476"/>
            </a:xfrm>
            <a:prstGeom prst="ellipse">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p>
          </p:txBody>
        </p:sp>
        <p:sp>
          <p:nvSpPr>
            <p:cNvPr id="40" name="Rectangle 39">
              <a:extLst>
                <a:ext uri="{FF2B5EF4-FFF2-40B4-BE49-F238E27FC236}">
                  <a16:creationId xmlns:a16="http://schemas.microsoft.com/office/drawing/2014/main" id="{6BE75D50-5B6C-4B2C-9BFF-665639A7F707}"/>
                </a:ext>
              </a:extLst>
            </p:cNvPr>
            <p:cNvSpPr/>
            <p:nvPr/>
          </p:nvSpPr>
          <p:spPr>
            <a:xfrm>
              <a:off x="7189339" y="3662809"/>
              <a:ext cx="2068788" cy="861775"/>
            </a:xfrm>
            <a:prstGeom prst="rect">
              <a:avLst/>
            </a:prstGeom>
          </p:spPr>
          <p:txBody>
            <a:bodyPr wrap="square" lIns="0" rIns="0" anchor="ctr">
              <a:spAutoFit/>
            </a:bodyPr>
            <a:lstStyle/>
            <a:p>
              <a:pPr algn="ctr"/>
              <a:r>
                <a:rPr lang="en-IN" sz="18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Assessment Discovery</a:t>
              </a:r>
              <a:endParaRPr lang="en-IN" sz="18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1" name="Group 70">
            <a:extLst>
              <a:ext uri="{FF2B5EF4-FFF2-40B4-BE49-F238E27FC236}">
                <a16:creationId xmlns:a16="http://schemas.microsoft.com/office/drawing/2014/main" id="{1451DD87-ECC0-4B68-9FFA-4FA8DBCC73FB}"/>
              </a:ext>
            </a:extLst>
          </p:cNvPr>
          <p:cNvGrpSpPr/>
          <p:nvPr/>
        </p:nvGrpSpPr>
        <p:grpSpPr>
          <a:xfrm>
            <a:off x="4326047" y="2075690"/>
            <a:ext cx="1331153" cy="1213864"/>
            <a:chOff x="5175967" y="2626447"/>
            <a:chExt cx="1774870" cy="1618485"/>
          </a:xfrm>
        </p:grpSpPr>
        <p:grpSp>
          <p:nvGrpSpPr>
            <p:cNvPr id="17" name="Group 16">
              <a:extLst>
                <a:ext uri="{FF2B5EF4-FFF2-40B4-BE49-F238E27FC236}">
                  <a16:creationId xmlns:a16="http://schemas.microsoft.com/office/drawing/2014/main" id="{C947D39D-BCB1-4718-A96B-13B4F9F051ED}"/>
                </a:ext>
              </a:extLst>
            </p:cNvPr>
            <p:cNvGrpSpPr/>
            <p:nvPr/>
          </p:nvGrpSpPr>
          <p:grpSpPr>
            <a:xfrm rot="987981">
              <a:off x="5175967" y="2626447"/>
              <a:ext cx="1774870" cy="1618485"/>
              <a:chOff x="2061964" y="1628802"/>
              <a:chExt cx="2038628" cy="2038628"/>
            </a:xfrm>
          </p:grpSpPr>
          <p:sp>
            <p:nvSpPr>
              <p:cNvPr id="19" name="Oval 18">
                <a:extLst>
                  <a:ext uri="{FF2B5EF4-FFF2-40B4-BE49-F238E27FC236}">
                    <a16:creationId xmlns:a16="http://schemas.microsoft.com/office/drawing/2014/main" id="{3E1E11B3-228C-42EB-B54F-6D0E860CB602}"/>
                  </a:ext>
                </a:extLst>
              </p:cNvPr>
              <p:cNvSpPr/>
              <p:nvPr/>
            </p:nvSpPr>
            <p:spPr>
              <a:xfrm>
                <a:off x="2074910" y="1678512"/>
                <a:ext cx="1987064" cy="193155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Donut 6">
                <a:extLst>
                  <a:ext uri="{FF2B5EF4-FFF2-40B4-BE49-F238E27FC236}">
                    <a16:creationId xmlns:a16="http://schemas.microsoft.com/office/drawing/2014/main" id="{9F27AD02-CCE3-42F2-AA00-93FA40B0C8B5}"/>
                  </a:ext>
                </a:extLst>
              </p:cNvPr>
              <p:cNvSpPr/>
              <p:nvPr/>
            </p:nvSpPr>
            <p:spPr>
              <a:xfrm>
                <a:off x="2061964" y="1628802"/>
                <a:ext cx="2038628" cy="2038628"/>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20" name="Oval 19">
                <a:extLst>
                  <a:ext uri="{FF2B5EF4-FFF2-40B4-BE49-F238E27FC236}">
                    <a16:creationId xmlns:a16="http://schemas.microsoft.com/office/drawing/2014/main" id="{D214EDAA-9247-4590-96EF-758765013EA9}"/>
                  </a:ext>
                </a:extLst>
              </p:cNvPr>
              <p:cNvSpPr/>
              <p:nvPr/>
            </p:nvSpPr>
            <p:spPr>
              <a:xfrm rot="761494">
                <a:off x="2357457" y="1736927"/>
                <a:ext cx="1574937" cy="1229043"/>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algn="ctr" defTabSz="685800">
                  <a:buClrTx/>
                  <a:defRPr/>
                </a:pPr>
                <a:endParaRPr lang="en-US" sz="1350" dirty="0">
                  <a:solidFill>
                    <a:sysClr val="window" lastClr="FFFFFF"/>
                  </a:solidFill>
                  <a:latin typeface="Calibri"/>
                  <a:ea typeface="+mn-ea"/>
                  <a:cs typeface="+mn-cs"/>
                </a:endParaRPr>
              </a:p>
            </p:txBody>
          </p:sp>
        </p:grpSp>
        <p:grpSp>
          <p:nvGrpSpPr>
            <p:cNvPr id="13" name="Group 12">
              <a:extLst>
                <a:ext uri="{FF2B5EF4-FFF2-40B4-BE49-F238E27FC236}">
                  <a16:creationId xmlns:a16="http://schemas.microsoft.com/office/drawing/2014/main" id="{2E5BB5AD-5BA2-4563-A4C3-C0BA6A3366D3}"/>
                </a:ext>
              </a:extLst>
            </p:cNvPr>
            <p:cNvGrpSpPr/>
            <p:nvPr/>
          </p:nvGrpSpPr>
          <p:grpSpPr>
            <a:xfrm>
              <a:off x="5344457" y="2843326"/>
              <a:ext cx="1326837" cy="1106117"/>
              <a:chOff x="5344457" y="2843326"/>
              <a:chExt cx="1326837" cy="1106117"/>
            </a:xfrm>
          </p:grpSpPr>
          <p:sp>
            <p:nvSpPr>
              <p:cNvPr id="39" name="Rectangle 38">
                <a:extLst>
                  <a:ext uri="{FF2B5EF4-FFF2-40B4-BE49-F238E27FC236}">
                    <a16:creationId xmlns:a16="http://schemas.microsoft.com/office/drawing/2014/main" id="{5F4DFBA5-C880-4D99-AA1A-D9871B8F2430}"/>
                  </a:ext>
                </a:extLst>
              </p:cNvPr>
              <p:cNvSpPr/>
              <p:nvPr/>
            </p:nvSpPr>
            <p:spPr>
              <a:xfrm>
                <a:off x="5344457" y="3438534"/>
                <a:ext cx="1326837" cy="510909"/>
              </a:xfrm>
              <a:prstGeom prst="rect">
                <a:avLst/>
              </a:prstGeom>
            </p:spPr>
            <p:txBody>
              <a:bodyPr wrap="square" lIns="0" rIns="0" anchor="ctr">
                <a:spAutoFit/>
              </a:bodyPr>
              <a:lstStyle/>
              <a:p>
                <a:pPr algn="ctr">
                  <a:lnSpc>
                    <a:spcPct val="90000"/>
                  </a:lnSpc>
                </a:pPr>
                <a:r>
                  <a:rPr lang="en-IN"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Child Care Services</a:t>
                </a:r>
              </a:p>
            </p:txBody>
          </p:sp>
          <p:grpSp>
            <p:nvGrpSpPr>
              <p:cNvPr id="45" name="Group 44">
                <a:extLst>
                  <a:ext uri="{FF2B5EF4-FFF2-40B4-BE49-F238E27FC236}">
                    <a16:creationId xmlns:a16="http://schemas.microsoft.com/office/drawing/2014/main" id="{6426AF10-5F30-46D1-85CC-5002C67F286A}"/>
                  </a:ext>
                </a:extLst>
              </p:cNvPr>
              <p:cNvGrpSpPr/>
              <p:nvPr/>
            </p:nvGrpSpPr>
            <p:grpSpPr>
              <a:xfrm>
                <a:off x="5777991" y="2843326"/>
                <a:ext cx="523636" cy="431824"/>
                <a:chOff x="-7775576" y="2684463"/>
                <a:chExt cx="2441575" cy="2232025"/>
              </a:xfrm>
              <a:solidFill>
                <a:schemeClr val="bg1"/>
              </a:solidFill>
            </p:grpSpPr>
            <p:sp>
              <p:nvSpPr>
                <p:cNvPr id="46" name="Freeform 24">
                  <a:extLst>
                    <a:ext uri="{FF2B5EF4-FFF2-40B4-BE49-F238E27FC236}">
                      <a16:creationId xmlns:a16="http://schemas.microsoft.com/office/drawing/2014/main" id="{78DA9C69-3325-4792-9F16-09DCF7ED1073}"/>
                    </a:ext>
                  </a:extLst>
                </p:cNvPr>
                <p:cNvSpPr>
                  <a:spLocks noEditPoints="1"/>
                </p:cNvSpPr>
                <p:nvPr/>
              </p:nvSpPr>
              <p:spPr bwMode="auto">
                <a:xfrm>
                  <a:off x="-6148388" y="4308475"/>
                  <a:ext cx="606425" cy="608013"/>
                </a:xfrm>
                <a:custGeom>
                  <a:avLst/>
                  <a:gdLst>
                    <a:gd name="T0" fmla="*/ 255 w 510"/>
                    <a:gd name="T1" fmla="*/ 511 h 511"/>
                    <a:gd name="T2" fmla="*/ 0 w 510"/>
                    <a:gd name="T3" fmla="*/ 255 h 511"/>
                    <a:gd name="T4" fmla="*/ 255 w 510"/>
                    <a:gd name="T5" fmla="*/ 0 h 511"/>
                    <a:gd name="T6" fmla="*/ 510 w 510"/>
                    <a:gd name="T7" fmla="*/ 255 h 511"/>
                    <a:gd name="T8" fmla="*/ 255 w 510"/>
                    <a:gd name="T9" fmla="*/ 511 h 511"/>
                    <a:gd name="T10" fmla="*/ 255 w 510"/>
                    <a:gd name="T11" fmla="*/ 153 h 511"/>
                    <a:gd name="T12" fmla="*/ 153 w 510"/>
                    <a:gd name="T13" fmla="*/ 255 h 511"/>
                    <a:gd name="T14" fmla="*/ 255 w 510"/>
                    <a:gd name="T15" fmla="*/ 358 h 511"/>
                    <a:gd name="T16" fmla="*/ 357 w 510"/>
                    <a:gd name="T17" fmla="*/ 255 h 511"/>
                    <a:gd name="T18" fmla="*/ 255 w 510"/>
                    <a:gd name="T19" fmla="*/ 153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0" h="511">
                      <a:moveTo>
                        <a:pt x="255" y="511"/>
                      </a:moveTo>
                      <a:cubicBezTo>
                        <a:pt x="114" y="511"/>
                        <a:pt x="0" y="396"/>
                        <a:pt x="0" y="255"/>
                      </a:cubicBezTo>
                      <a:cubicBezTo>
                        <a:pt x="0" y="115"/>
                        <a:pt x="114" y="0"/>
                        <a:pt x="255" y="0"/>
                      </a:cubicBezTo>
                      <a:cubicBezTo>
                        <a:pt x="396" y="0"/>
                        <a:pt x="510" y="115"/>
                        <a:pt x="510" y="255"/>
                      </a:cubicBezTo>
                      <a:cubicBezTo>
                        <a:pt x="510" y="396"/>
                        <a:pt x="396" y="511"/>
                        <a:pt x="255" y="511"/>
                      </a:cubicBezTo>
                      <a:close/>
                      <a:moveTo>
                        <a:pt x="255" y="153"/>
                      </a:moveTo>
                      <a:cubicBezTo>
                        <a:pt x="199" y="153"/>
                        <a:pt x="153" y="199"/>
                        <a:pt x="153" y="255"/>
                      </a:cubicBezTo>
                      <a:cubicBezTo>
                        <a:pt x="153" y="312"/>
                        <a:pt x="199" y="358"/>
                        <a:pt x="255" y="358"/>
                      </a:cubicBezTo>
                      <a:cubicBezTo>
                        <a:pt x="311" y="358"/>
                        <a:pt x="357" y="312"/>
                        <a:pt x="357" y="255"/>
                      </a:cubicBezTo>
                      <a:cubicBezTo>
                        <a:pt x="357" y="199"/>
                        <a:pt x="311" y="153"/>
                        <a:pt x="255" y="1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800" dirty="0"/>
                </a:p>
              </p:txBody>
            </p:sp>
            <p:sp>
              <p:nvSpPr>
                <p:cNvPr id="47" name="Freeform 25">
                  <a:extLst>
                    <a:ext uri="{FF2B5EF4-FFF2-40B4-BE49-F238E27FC236}">
                      <a16:creationId xmlns:a16="http://schemas.microsoft.com/office/drawing/2014/main" id="{671CD20B-C4A1-4E4D-B400-C86AAE6BECF0}"/>
                    </a:ext>
                  </a:extLst>
                </p:cNvPr>
                <p:cNvSpPr>
                  <a:spLocks noEditPoints="1"/>
                </p:cNvSpPr>
                <p:nvPr/>
              </p:nvSpPr>
              <p:spPr bwMode="auto">
                <a:xfrm>
                  <a:off x="-7775576" y="2684463"/>
                  <a:ext cx="2441575" cy="1492250"/>
                </a:xfrm>
                <a:custGeom>
                  <a:avLst/>
                  <a:gdLst>
                    <a:gd name="T0" fmla="*/ 1785 w 2052"/>
                    <a:gd name="T1" fmla="*/ 1254 h 1254"/>
                    <a:gd name="T2" fmla="*/ 593 w 2052"/>
                    <a:gd name="T3" fmla="*/ 1254 h 1254"/>
                    <a:gd name="T4" fmla="*/ 518 w 2052"/>
                    <a:gd name="T5" fmla="*/ 1195 h 1254"/>
                    <a:gd name="T6" fmla="*/ 269 w 2052"/>
                    <a:gd name="T7" fmla="*/ 154 h 1254"/>
                    <a:gd name="T8" fmla="*/ 77 w 2052"/>
                    <a:gd name="T9" fmla="*/ 154 h 1254"/>
                    <a:gd name="T10" fmla="*/ 0 w 2052"/>
                    <a:gd name="T11" fmla="*/ 77 h 1254"/>
                    <a:gd name="T12" fmla="*/ 77 w 2052"/>
                    <a:gd name="T13" fmla="*/ 0 h 1254"/>
                    <a:gd name="T14" fmla="*/ 330 w 2052"/>
                    <a:gd name="T15" fmla="*/ 0 h 1254"/>
                    <a:gd name="T16" fmla="*/ 404 w 2052"/>
                    <a:gd name="T17" fmla="*/ 59 h 1254"/>
                    <a:gd name="T18" fmla="*/ 473 w 2052"/>
                    <a:gd name="T19" fmla="*/ 348 h 1254"/>
                    <a:gd name="T20" fmla="*/ 1972 w 2052"/>
                    <a:gd name="T21" fmla="*/ 348 h 1254"/>
                    <a:gd name="T22" fmla="*/ 2032 w 2052"/>
                    <a:gd name="T23" fmla="*/ 377 h 1254"/>
                    <a:gd name="T24" fmla="*/ 2046 w 2052"/>
                    <a:gd name="T25" fmla="*/ 443 h 1254"/>
                    <a:gd name="T26" fmla="*/ 1860 w 2052"/>
                    <a:gd name="T27" fmla="*/ 1196 h 1254"/>
                    <a:gd name="T28" fmla="*/ 1785 w 2052"/>
                    <a:gd name="T29" fmla="*/ 1254 h 1254"/>
                    <a:gd name="T30" fmla="*/ 653 w 2052"/>
                    <a:gd name="T31" fmla="*/ 1101 h 1254"/>
                    <a:gd name="T32" fmla="*/ 1725 w 2052"/>
                    <a:gd name="T33" fmla="*/ 1101 h 1254"/>
                    <a:gd name="T34" fmla="*/ 1874 w 2052"/>
                    <a:gd name="T35" fmla="*/ 501 h 1254"/>
                    <a:gd name="T36" fmla="*/ 510 w 2052"/>
                    <a:gd name="T37" fmla="*/ 501 h 1254"/>
                    <a:gd name="T38" fmla="*/ 653 w 2052"/>
                    <a:gd name="T39" fmla="*/ 1101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52" h="1254">
                      <a:moveTo>
                        <a:pt x="1785" y="1254"/>
                      </a:moveTo>
                      <a:cubicBezTo>
                        <a:pt x="593" y="1254"/>
                        <a:pt x="593" y="1254"/>
                        <a:pt x="593" y="1254"/>
                      </a:cubicBezTo>
                      <a:cubicBezTo>
                        <a:pt x="557" y="1254"/>
                        <a:pt x="527" y="1230"/>
                        <a:pt x="518" y="1195"/>
                      </a:cubicBezTo>
                      <a:cubicBezTo>
                        <a:pt x="269" y="154"/>
                        <a:pt x="269" y="154"/>
                        <a:pt x="269" y="154"/>
                      </a:cubicBezTo>
                      <a:cubicBezTo>
                        <a:pt x="77" y="154"/>
                        <a:pt x="77" y="154"/>
                        <a:pt x="77" y="154"/>
                      </a:cubicBezTo>
                      <a:cubicBezTo>
                        <a:pt x="35" y="154"/>
                        <a:pt x="0" y="119"/>
                        <a:pt x="0" y="77"/>
                      </a:cubicBezTo>
                      <a:cubicBezTo>
                        <a:pt x="0" y="35"/>
                        <a:pt x="35" y="0"/>
                        <a:pt x="77" y="0"/>
                      </a:cubicBezTo>
                      <a:cubicBezTo>
                        <a:pt x="330" y="0"/>
                        <a:pt x="330" y="0"/>
                        <a:pt x="330" y="0"/>
                      </a:cubicBezTo>
                      <a:cubicBezTo>
                        <a:pt x="365" y="0"/>
                        <a:pt x="396" y="25"/>
                        <a:pt x="404" y="59"/>
                      </a:cubicBezTo>
                      <a:cubicBezTo>
                        <a:pt x="473" y="348"/>
                        <a:pt x="473" y="348"/>
                        <a:pt x="473" y="348"/>
                      </a:cubicBezTo>
                      <a:cubicBezTo>
                        <a:pt x="1972" y="348"/>
                        <a:pt x="1972" y="348"/>
                        <a:pt x="1972" y="348"/>
                      </a:cubicBezTo>
                      <a:cubicBezTo>
                        <a:pt x="1995" y="348"/>
                        <a:pt x="2018" y="359"/>
                        <a:pt x="2032" y="377"/>
                      </a:cubicBezTo>
                      <a:cubicBezTo>
                        <a:pt x="2047" y="396"/>
                        <a:pt x="2052" y="420"/>
                        <a:pt x="2046" y="443"/>
                      </a:cubicBezTo>
                      <a:cubicBezTo>
                        <a:pt x="1860" y="1196"/>
                        <a:pt x="1860" y="1196"/>
                        <a:pt x="1860" y="1196"/>
                      </a:cubicBezTo>
                      <a:cubicBezTo>
                        <a:pt x="1851" y="1230"/>
                        <a:pt x="1821" y="1254"/>
                        <a:pt x="1785" y="1254"/>
                      </a:cubicBezTo>
                      <a:close/>
                      <a:moveTo>
                        <a:pt x="653" y="1101"/>
                      </a:moveTo>
                      <a:cubicBezTo>
                        <a:pt x="1725" y="1101"/>
                        <a:pt x="1725" y="1101"/>
                        <a:pt x="1725" y="1101"/>
                      </a:cubicBezTo>
                      <a:cubicBezTo>
                        <a:pt x="1874" y="501"/>
                        <a:pt x="1874" y="501"/>
                        <a:pt x="1874" y="501"/>
                      </a:cubicBezTo>
                      <a:cubicBezTo>
                        <a:pt x="510" y="501"/>
                        <a:pt x="510" y="501"/>
                        <a:pt x="510" y="501"/>
                      </a:cubicBezTo>
                      <a:lnTo>
                        <a:pt x="653" y="1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800" dirty="0"/>
                </a:p>
              </p:txBody>
            </p:sp>
            <p:sp>
              <p:nvSpPr>
                <p:cNvPr id="48" name="Freeform 26">
                  <a:extLst>
                    <a:ext uri="{FF2B5EF4-FFF2-40B4-BE49-F238E27FC236}">
                      <a16:creationId xmlns:a16="http://schemas.microsoft.com/office/drawing/2014/main" id="{8B5444F0-69C1-4B4D-91EC-4F520E9D1730}"/>
                    </a:ext>
                  </a:extLst>
                </p:cNvPr>
                <p:cNvSpPr>
                  <a:spLocks noEditPoints="1"/>
                </p:cNvSpPr>
                <p:nvPr/>
              </p:nvSpPr>
              <p:spPr bwMode="auto">
                <a:xfrm>
                  <a:off x="-7251701" y="4308475"/>
                  <a:ext cx="606425" cy="608013"/>
                </a:xfrm>
                <a:custGeom>
                  <a:avLst/>
                  <a:gdLst>
                    <a:gd name="T0" fmla="*/ 255 w 510"/>
                    <a:gd name="T1" fmla="*/ 511 h 511"/>
                    <a:gd name="T2" fmla="*/ 0 w 510"/>
                    <a:gd name="T3" fmla="*/ 255 h 511"/>
                    <a:gd name="T4" fmla="*/ 255 w 510"/>
                    <a:gd name="T5" fmla="*/ 0 h 511"/>
                    <a:gd name="T6" fmla="*/ 510 w 510"/>
                    <a:gd name="T7" fmla="*/ 255 h 511"/>
                    <a:gd name="T8" fmla="*/ 255 w 510"/>
                    <a:gd name="T9" fmla="*/ 511 h 511"/>
                    <a:gd name="T10" fmla="*/ 255 w 510"/>
                    <a:gd name="T11" fmla="*/ 153 h 511"/>
                    <a:gd name="T12" fmla="*/ 153 w 510"/>
                    <a:gd name="T13" fmla="*/ 255 h 511"/>
                    <a:gd name="T14" fmla="*/ 255 w 510"/>
                    <a:gd name="T15" fmla="*/ 358 h 511"/>
                    <a:gd name="T16" fmla="*/ 357 w 510"/>
                    <a:gd name="T17" fmla="*/ 255 h 511"/>
                    <a:gd name="T18" fmla="*/ 255 w 510"/>
                    <a:gd name="T19" fmla="*/ 153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0" h="511">
                      <a:moveTo>
                        <a:pt x="255" y="511"/>
                      </a:moveTo>
                      <a:cubicBezTo>
                        <a:pt x="114" y="511"/>
                        <a:pt x="0" y="396"/>
                        <a:pt x="0" y="255"/>
                      </a:cubicBezTo>
                      <a:cubicBezTo>
                        <a:pt x="0" y="115"/>
                        <a:pt x="114" y="0"/>
                        <a:pt x="255" y="0"/>
                      </a:cubicBezTo>
                      <a:cubicBezTo>
                        <a:pt x="396" y="0"/>
                        <a:pt x="510" y="115"/>
                        <a:pt x="510" y="255"/>
                      </a:cubicBezTo>
                      <a:cubicBezTo>
                        <a:pt x="510" y="396"/>
                        <a:pt x="396" y="511"/>
                        <a:pt x="255" y="511"/>
                      </a:cubicBezTo>
                      <a:close/>
                      <a:moveTo>
                        <a:pt x="255" y="153"/>
                      </a:moveTo>
                      <a:cubicBezTo>
                        <a:pt x="199" y="153"/>
                        <a:pt x="153" y="199"/>
                        <a:pt x="153" y="255"/>
                      </a:cubicBezTo>
                      <a:cubicBezTo>
                        <a:pt x="153" y="312"/>
                        <a:pt x="199" y="358"/>
                        <a:pt x="255" y="358"/>
                      </a:cubicBezTo>
                      <a:cubicBezTo>
                        <a:pt x="311" y="358"/>
                        <a:pt x="357" y="312"/>
                        <a:pt x="357" y="255"/>
                      </a:cubicBezTo>
                      <a:cubicBezTo>
                        <a:pt x="357" y="199"/>
                        <a:pt x="311" y="153"/>
                        <a:pt x="255" y="1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IN" sz="1800" dirty="0"/>
                </a:p>
              </p:txBody>
            </p:sp>
          </p:grpSp>
        </p:grpSp>
      </p:grpSp>
      <p:grpSp>
        <p:nvGrpSpPr>
          <p:cNvPr id="84" name="Group 83">
            <a:extLst>
              <a:ext uri="{FF2B5EF4-FFF2-40B4-BE49-F238E27FC236}">
                <a16:creationId xmlns:a16="http://schemas.microsoft.com/office/drawing/2014/main" id="{36282CFA-7E8F-4992-A038-B0E016726ABA}"/>
              </a:ext>
            </a:extLst>
          </p:cNvPr>
          <p:cNvGrpSpPr/>
          <p:nvPr/>
        </p:nvGrpSpPr>
        <p:grpSpPr>
          <a:xfrm>
            <a:off x="7693417" y="2408848"/>
            <a:ext cx="1331153" cy="1213864"/>
            <a:chOff x="9665793" y="3070657"/>
            <a:chExt cx="1774870" cy="1618485"/>
          </a:xfrm>
        </p:grpSpPr>
        <p:grpSp>
          <p:nvGrpSpPr>
            <p:cNvPr id="29" name="Group 28">
              <a:extLst>
                <a:ext uri="{FF2B5EF4-FFF2-40B4-BE49-F238E27FC236}">
                  <a16:creationId xmlns:a16="http://schemas.microsoft.com/office/drawing/2014/main" id="{2D200808-2697-41D6-ADF0-7458EDD8D9A6}"/>
                </a:ext>
              </a:extLst>
            </p:cNvPr>
            <p:cNvGrpSpPr/>
            <p:nvPr/>
          </p:nvGrpSpPr>
          <p:grpSpPr>
            <a:xfrm rot="987981">
              <a:off x="9665793" y="3070657"/>
              <a:ext cx="1774870" cy="1618485"/>
              <a:chOff x="2061964" y="1628802"/>
              <a:chExt cx="2038628" cy="2038628"/>
            </a:xfrm>
          </p:grpSpPr>
          <p:sp>
            <p:nvSpPr>
              <p:cNvPr id="30" name="Oval 29">
                <a:extLst>
                  <a:ext uri="{FF2B5EF4-FFF2-40B4-BE49-F238E27FC236}">
                    <a16:creationId xmlns:a16="http://schemas.microsoft.com/office/drawing/2014/main" id="{8FB7F20C-7777-4A20-872E-1A30E3ADAAA7}"/>
                  </a:ext>
                </a:extLst>
              </p:cNvPr>
              <p:cNvSpPr/>
              <p:nvPr/>
            </p:nvSpPr>
            <p:spPr>
              <a:xfrm>
                <a:off x="2074910" y="1678512"/>
                <a:ext cx="1987064" cy="1931559"/>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Donut 6">
                <a:extLst>
                  <a:ext uri="{FF2B5EF4-FFF2-40B4-BE49-F238E27FC236}">
                    <a16:creationId xmlns:a16="http://schemas.microsoft.com/office/drawing/2014/main" id="{F3744D26-C293-4B7F-9DFF-1D16ABDF7633}"/>
                  </a:ext>
                </a:extLst>
              </p:cNvPr>
              <p:cNvSpPr/>
              <p:nvPr/>
            </p:nvSpPr>
            <p:spPr>
              <a:xfrm>
                <a:off x="2061964" y="1628802"/>
                <a:ext cx="2038628" cy="2038628"/>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32" name="Oval 31">
                <a:extLst>
                  <a:ext uri="{FF2B5EF4-FFF2-40B4-BE49-F238E27FC236}">
                    <a16:creationId xmlns:a16="http://schemas.microsoft.com/office/drawing/2014/main" id="{611B2331-F359-43AC-B8BC-3D4E55C2806E}"/>
                  </a:ext>
                </a:extLst>
              </p:cNvPr>
              <p:cNvSpPr/>
              <p:nvPr/>
            </p:nvSpPr>
            <p:spPr>
              <a:xfrm rot="761494">
                <a:off x="2357457" y="1736927"/>
                <a:ext cx="1574937" cy="1229043"/>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algn="ctr" defTabSz="685800">
                  <a:buClrTx/>
                  <a:defRPr/>
                </a:pPr>
                <a:endParaRPr lang="en-US" sz="1350" dirty="0">
                  <a:solidFill>
                    <a:sysClr val="window" lastClr="FFFFFF"/>
                  </a:solidFill>
                  <a:latin typeface="Calibri"/>
                  <a:ea typeface="+mn-ea"/>
                  <a:cs typeface="+mn-cs"/>
                </a:endParaRPr>
              </a:p>
            </p:txBody>
          </p:sp>
        </p:grpSp>
        <p:grpSp>
          <p:nvGrpSpPr>
            <p:cNvPr id="58" name="Group 57">
              <a:extLst>
                <a:ext uri="{FF2B5EF4-FFF2-40B4-BE49-F238E27FC236}">
                  <a16:creationId xmlns:a16="http://schemas.microsoft.com/office/drawing/2014/main" id="{D2D736A6-368F-42DC-89C4-6AF461D4D3A8}"/>
                </a:ext>
              </a:extLst>
            </p:cNvPr>
            <p:cNvGrpSpPr/>
            <p:nvPr/>
          </p:nvGrpSpPr>
          <p:grpSpPr>
            <a:xfrm>
              <a:off x="9801036" y="3382422"/>
              <a:ext cx="1426576" cy="823245"/>
              <a:chOff x="9801036" y="3382422"/>
              <a:chExt cx="1426576" cy="823245"/>
            </a:xfrm>
          </p:grpSpPr>
          <p:sp>
            <p:nvSpPr>
              <p:cNvPr id="43" name="Rectangle 42">
                <a:extLst>
                  <a:ext uri="{FF2B5EF4-FFF2-40B4-BE49-F238E27FC236}">
                    <a16:creationId xmlns:a16="http://schemas.microsoft.com/office/drawing/2014/main" id="{09C4BE74-AE68-4839-812A-A536D3090E0D}"/>
                  </a:ext>
                </a:extLst>
              </p:cNvPr>
              <p:cNvSpPr/>
              <p:nvPr/>
            </p:nvSpPr>
            <p:spPr>
              <a:xfrm>
                <a:off x="9801036" y="3860958"/>
                <a:ext cx="1426576" cy="344709"/>
              </a:xfrm>
              <a:prstGeom prst="rect">
                <a:avLst/>
              </a:prstGeom>
            </p:spPr>
            <p:txBody>
              <a:bodyPr wrap="square" lIns="0" rIns="0" anchor="ctr">
                <a:spAutoFit/>
              </a:bodyPr>
              <a:lstStyle/>
              <a:p>
                <a:pPr algn="ctr">
                  <a:lnSpc>
                    <a:spcPct val="90000"/>
                  </a:lnSpc>
                </a:pPr>
                <a:r>
                  <a:rPr lang="en-IN"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Transportation</a:t>
                </a:r>
              </a:p>
            </p:txBody>
          </p:sp>
          <p:grpSp>
            <p:nvGrpSpPr>
              <p:cNvPr id="49" name="Group 48">
                <a:extLst>
                  <a:ext uri="{FF2B5EF4-FFF2-40B4-BE49-F238E27FC236}">
                    <a16:creationId xmlns:a16="http://schemas.microsoft.com/office/drawing/2014/main" id="{9ED9136F-6756-4902-9391-BE3C51BB743D}"/>
                  </a:ext>
                </a:extLst>
              </p:cNvPr>
              <p:cNvGrpSpPr/>
              <p:nvPr/>
            </p:nvGrpSpPr>
            <p:grpSpPr>
              <a:xfrm>
                <a:off x="10342254" y="3382422"/>
                <a:ext cx="401558" cy="383867"/>
                <a:chOff x="-3063875" y="330200"/>
                <a:chExt cx="3275013" cy="3252788"/>
              </a:xfrm>
              <a:solidFill>
                <a:schemeClr val="bg1"/>
              </a:solidFill>
            </p:grpSpPr>
            <p:sp>
              <p:nvSpPr>
                <p:cNvPr id="50" name="Freeform 30">
                  <a:extLst>
                    <a:ext uri="{FF2B5EF4-FFF2-40B4-BE49-F238E27FC236}">
                      <a16:creationId xmlns:a16="http://schemas.microsoft.com/office/drawing/2014/main" id="{38DEF58E-1B7A-4E88-97F5-25550E5AB168}"/>
                    </a:ext>
                  </a:extLst>
                </p:cNvPr>
                <p:cNvSpPr>
                  <a:spLocks noEditPoints="1"/>
                </p:cNvSpPr>
                <p:nvPr/>
              </p:nvSpPr>
              <p:spPr bwMode="auto">
                <a:xfrm>
                  <a:off x="-1660525" y="1227138"/>
                  <a:ext cx="957263" cy="987425"/>
                </a:xfrm>
                <a:custGeom>
                  <a:avLst/>
                  <a:gdLst>
                    <a:gd name="T0" fmla="*/ 0 w 315"/>
                    <a:gd name="T1" fmla="*/ 240 h 325"/>
                    <a:gd name="T2" fmla="*/ 85 w 315"/>
                    <a:gd name="T3" fmla="*/ 325 h 325"/>
                    <a:gd name="T4" fmla="*/ 160 w 315"/>
                    <a:gd name="T5" fmla="*/ 279 h 325"/>
                    <a:gd name="T6" fmla="*/ 160 w 315"/>
                    <a:gd name="T7" fmla="*/ 279 h 325"/>
                    <a:gd name="T8" fmla="*/ 315 w 315"/>
                    <a:gd name="T9" fmla="*/ 0 h 325"/>
                    <a:gd name="T10" fmla="*/ 43 w 315"/>
                    <a:gd name="T11" fmla="*/ 166 h 325"/>
                    <a:gd name="T12" fmla="*/ 44 w 315"/>
                    <a:gd name="T13" fmla="*/ 167 h 325"/>
                    <a:gd name="T14" fmla="*/ 0 w 315"/>
                    <a:gd name="T15" fmla="*/ 240 h 325"/>
                    <a:gd name="T16" fmla="*/ 0 w 315"/>
                    <a:gd name="T17" fmla="*/ 240 h 325"/>
                    <a:gd name="T18" fmla="*/ 0 w 315"/>
                    <a:gd name="T19" fmla="*/ 24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5" h="325">
                      <a:moveTo>
                        <a:pt x="0" y="240"/>
                      </a:moveTo>
                      <a:cubicBezTo>
                        <a:pt x="0" y="287"/>
                        <a:pt x="38" y="325"/>
                        <a:pt x="85" y="325"/>
                      </a:cubicBezTo>
                      <a:cubicBezTo>
                        <a:pt x="118" y="325"/>
                        <a:pt x="146" y="306"/>
                        <a:pt x="160" y="279"/>
                      </a:cubicBezTo>
                      <a:cubicBezTo>
                        <a:pt x="160" y="279"/>
                        <a:pt x="160" y="279"/>
                        <a:pt x="160" y="279"/>
                      </a:cubicBezTo>
                      <a:cubicBezTo>
                        <a:pt x="315" y="0"/>
                        <a:pt x="315" y="0"/>
                        <a:pt x="315" y="0"/>
                      </a:cubicBezTo>
                      <a:cubicBezTo>
                        <a:pt x="43" y="166"/>
                        <a:pt x="43" y="166"/>
                        <a:pt x="43" y="166"/>
                      </a:cubicBezTo>
                      <a:cubicBezTo>
                        <a:pt x="44" y="167"/>
                        <a:pt x="44" y="167"/>
                        <a:pt x="44" y="167"/>
                      </a:cubicBezTo>
                      <a:cubicBezTo>
                        <a:pt x="18" y="181"/>
                        <a:pt x="0" y="209"/>
                        <a:pt x="0" y="240"/>
                      </a:cubicBezTo>
                      <a:close/>
                      <a:moveTo>
                        <a:pt x="0" y="240"/>
                      </a:moveTo>
                      <a:cubicBezTo>
                        <a:pt x="0" y="240"/>
                        <a:pt x="0" y="240"/>
                        <a:pt x="0" y="240"/>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2100" dirty="0"/>
                </a:p>
              </p:txBody>
            </p:sp>
            <p:sp>
              <p:nvSpPr>
                <p:cNvPr id="51" name="Freeform 31">
                  <a:extLst>
                    <a:ext uri="{FF2B5EF4-FFF2-40B4-BE49-F238E27FC236}">
                      <a16:creationId xmlns:a16="http://schemas.microsoft.com/office/drawing/2014/main" id="{6BD36B8E-B580-46A3-A8AB-4586280726BF}"/>
                    </a:ext>
                  </a:extLst>
                </p:cNvPr>
                <p:cNvSpPr>
                  <a:spLocks noEditPoints="1"/>
                </p:cNvSpPr>
                <p:nvPr/>
              </p:nvSpPr>
              <p:spPr bwMode="auto">
                <a:xfrm>
                  <a:off x="-1358900" y="330200"/>
                  <a:ext cx="992188" cy="674688"/>
                </a:xfrm>
                <a:custGeom>
                  <a:avLst/>
                  <a:gdLst>
                    <a:gd name="T0" fmla="*/ 327 w 327"/>
                    <a:gd name="T1" fmla="*/ 132 h 222"/>
                    <a:gd name="T2" fmla="*/ 0 w 327"/>
                    <a:gd name="T3" fmla="*/ 0 h 222"/>
                    <a:gd name="T4" fmla="*/ 0 w 327"/>
                    <a:gd name="T5" fmla="*/ 129 h 222"/>
                    <a:gd name="T6" fmla="*/ 233 w 327"/>
                    <a:gd name="T7" fmla="*/ 222 h 222"/>
                    <a:gd name="T8" fmla="*/ 327 w 327"/>
                    <a:gd name="T9" fmla="*/ 132 h 222"/>
                    <a:gd name="T10" fmla="*/ 327 w 327"/>
                    <a:gd name="T11" fmla="*/ 132 h 222"/>
                    <a:gd name="T12" fmla="*/ 327 w 327"/>
                    <a:gd name="T13" fmla="*/ 132 h 222"/>
                  </a:gdLst>
                  <a:ahLst/>
                  <a:cxnLst>
                    <a:cxn ang="0">
                      <a:pos x="T0" y="T1"/>
                    </a:cxn>
                    <a:cxn ang="0">
                      <a:pos x="T2" y="T3"/>
                    </a:cxn>
                    <a:cxn ang="0">
                      <a:pos x="T4" y="T5"/>
                    </a:cxn>
                    <a:cxn ang="0">
                      <a:pos x="T6" y="T7"/>
                    </a:cxn>
                    <a:cxn ang="0">
                      <a:pos x="T8" y="T9"/>
                    </a:cxn>
                    <a:cxn ang="0">
                      <a:pos x="T10" y="T11"/>
                    </a:cxn>
                    <a:cxn ang="0">
                      <a:pos x="T12" y="T13"/>
                    </a:cxn>
                  </a:cxnLst>
                  <a:rect l="0" t="0" r="r" b="b"/>
                  <a:pathLst>
                    <a:path w="327" h="222">
                      <a:moveTo>
                        <a:pt x="327" y="132"/>
                      </a:moveTo>
                      <a:cubicBezTo>
                        <a:pt x="240" y="56"/>
                        <a:pt x="128" y="7"/>
                        <a:pt x="0" y="0"/>
                      </a:cubicBezTo>
                      <a:cubicBezTo>
                        <a:pt x="0" y="129"/>
                        <a:pt x="0" y="129"/>
                        <a:pt x="0" y="129"/>
                      </a:cubicBezTo>
                      <a:cubicBezTo>
                        <a:pt x="107" y="136"/>
                        <a:pt x="170" y="170"/>
                        <a:pt x="233" y="222"/>
                      </a:cubicBezTo>
                      <a:lnTo>
                        <a:pt x="327" y="132"/>
                      </a:lnTo>
                      <a:close/>
                      <a:moveTo>
                        <a:pt x="327" y="132"/>
                      </a:moveTo>
                      <a:cubicBezTo>
                        <a:pt x="327" y="132"/>
                        <a:pt x="327" y="132"/>
                        <a:pt x="327" y="132"/>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2100" dirty="0"/>
                </a:p>
              </p:txBody>
            </p:sp>
            <p:sp>
              <p:nvSpPr>
                <p:cNvPr id="52" name="Freeform 32">
                  <a:extLst>
                    <a:ext uri="{FF2B5EF4-FFF2-40B4-BE49-F238E27FC236}">
                      <a16:creationId xmlns:a16="http://schemas.microsoft.com/office/drawing/2014/main" id="{485CACB0-5123-406D-8EDE-6A890BF63569}"/>
                    </a:ext>
                  </a:extLst>
                </p:cNvPr>
                <p:cNvSpPr>
                  <a:spLocks noEditPoints="1"/>
                </p:cNvSpPr>
                <p:nvPr/>
              </p:nvSpPr>
              <p:spPr bwMode="auto">
                <a:xfrm>
                  <a:off x="-481012" y="862013"/>
                  <a:ext cx="688975" cy="973138"/>
                </a:xfrm>
                <a:custGeom>
                  <a:avLst/>
                  <a:gdLst>
                    <a:gd name="T0" fmla="*/ 99 w 227"/>
                    <a:gd name="T1" fmla="*/ 320 h 320"/>
                    <a:gd name="T2" fmla="*/ 227 w 227"/>
                    <a:gd name="T3" fmla="*/ 320 h 320"/>
                    <a:gd name="T4" fmla="*/ 91 w 227"/>
                    <a:gd name="T5" fmla="*/ 0 h 320"/>
                    <a:gd name="T6" fmla="*/ 0 w 227"/>
                    <a:gd name="T7" fmla="*/ 91 h 320"/>
                    <a:gd name="T8" fmla="*/ 99 w 227"/>
                    <a:gd name="T9" fmla="*/ 320 h 320"/>
                    <a:gd name="T10" fmla="*/ 99 w 227"/>
                    <a:gd name="T11" fmla="*/ 320 h 320"/>
                    <a:gd name="T12" fmla="*/ 99 w 227"/>
                    <a:gd name="T13" fmla="*/ 320 h 320"/>
                  </a:gdLst>
                  <a:ahLst/>
                  <a:cxnLst>
                    <a:cxn ang="0">
                      <a:pos x="T0" y="T1"/>
                    </a:cxn>
                    <a:cxn ang="0">
                      <a:pos x="T2" y="T3"/>
                    </a:cxn>
                    <a:cxn ang="0">
                      <a:pos x="T4" y="T5"/>
                    </a:cxn>
                    <a:cxn ang="0">
                      <a:pos x="T6" y="T7"/>
                    </a:cxn>
                    <a:cxn ang="0">
                      <a:pos x="T8" y="T9"/>
                    </a:cxn>
                    <a:cxn ang="0">
                      <a:pos x="T10" y="T11"/>
                    </a:cxn>
                    <a:cxn ang="0">
                      <a:pos x="T12" y="T13"/>
                    </a:cxn>
                  </a:cxnLst>
                  <a:rect l="0" t="0" r="r" b="b"/>
                  <a:pathLst>
                    <a:path w="227" h="320">
                      <a:moveTo>
                        <a:pt x="99" y="320"/>
                      </a:moveTo>
                      <a:cubicBezTo>
                        <a:pt x="227" y="320"/>
                        <a:pt x="227" y="320"/>
                        <a:pt x="227" y="320"/>
                      </a:cubicBezTo>
                      <a:cubicBezTo>
                        <a:pt x="218" y="192"/>
                        <a:pt x="168" y="87"/>
                        <a:pt x="91" y="0"/>
                      </a:cubicBezTo>
                      <a:cubicBezTo>
                        <a:pt x="0" y="91"/>
                        <a:pt x="0" y="91"/>
                        <a:pt x="0" y="91"/>
                      </a:cubicBezTo>
                      <a:cubicBezTo>
                        <a:pt x="54" y="154"/>
                        <a:pt x="90" y="235"/>
                        <a:pt x="99" y="320"/>
                      </a:cubicBezTo>
                      <a:close/>
                      <a:moveTo>
                        <a:pt x="99" y="320"/>
                      </a:moveTo>
                      <a:cubicBezTo>
                        <a:pt x="99" y="320"/>
                        <a:pt x="99" y="320"/>
                        <a:pt x="99" y="320"/>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2100" dirty="0"/>
                </a:p>
              </p:txBody>
            </p:sp>
            <p:sp>
              <p:nvSpPr>
                <p:cNvPr id="53" name="Freeform 33">
                  <a:extLst>
                    <a:ext uri="{FF2B5EF4-FFF2-40B4-BE49-F238E27FC236}">
                      <a16:creationId xmlns:a16="http://schemas.microsoft.com/office/drawing/2014/main" id="{FCD5E436-47C7-4591-A485-D2FAC60ED908}"/>
                    </a:ext>
                  </a:extLst>
                </p:cNvPr>
                <p:cNvSpPr>
                  <a:spLocks noEditPoints="1"/>
                </p:cNvSpPr>
                <p:nvPr/>
              </p:nvSpPr>
              <p:spPr bwMode="auto">
                <a:xfrm>
                  <a:off x="-3063875" y="330200"/>
                  <a:ext cx="3275013" cy="3252788"/>
                </a:xfrm>
                <a:custGeom>
                  <a:avLst/>
                  <a:gdLst>
                    <a:gd name="T0" fmla="*/ 949 w 1078"/>
                    <a:gd name="T1" fmla="*/ 559 h 1070"/>
                    <a:gd name="T2" fmla="*/ 542 w 1078"/>
                    <a:gd name="T3" fmla="*/ 942 h 1070"/>
                    <a:gd name="T4" fmla="*/ 128 w 1078"/>
                    <a:gd name="T5" fmla="*/ 535 h 1070"/>
                    <a:gd name="T6" fmla="*/ 497 w 1078"/>
                    <a:gd name="T7" fmla="*/ 129 h 1070"/>
                    <a:gd name="T8" fmla="*/ 497 w 1078"/>
                    <a:gd name="T9" fmla="*/ 0 h 1070"/>
                    <a:gd name="T10" fmla="*/ 0 w 1078"/>
                    <a:gd name="T11" fmla="*/ 535 h 1070"/>
                    <a:gd name="T12" fmla="*/ 539 w 1078"/>
                    <a:gd name="T13" fmla="*/ 1070 h 1070"/>
                    <a:gd name="T14" fmla="*/ 1078 w 1078"/>
                    <a:gd name="T15" fmla="*/ 559 h 1070"/>
                    <a:gd name="T16" fmla="*/ 949 w 1078"/>
                    <a:gd name="T17" fmla="*/ 559 h 1070"/>
                    <a:gd name="T18" fmla="*/ 949 w 1078"/>
                    <a:gd name="T19" fmla="*/ 559 h 1070"/>
                    <a:gd name="T20" fmla="*/ 949 w 1078"/>
                    <a:gd name="T21" fmla="*/ 559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8" h="1070">
                      <a:moveTo>
                        <a:pt x="949" y="559"/>
                      </a:moveTo>
                      <a:cubicBezTo>
                        <a:pt x="936" y="773"/>
                        <a:pt x="759" y="942"/>
                        <a:pt x="542" y="942"/>
                      </a:cubicBezTo>
                      <a:cubicBezTo>
                        <a:pt x="318" y="942"/>
                        <a:pt x="128" y="760"/>
                        <a:pt x="128" y="535"/>
                      </a:cubicBezTo>
                      <a:cubicBezTo>
                        <a:pt x="128" y="321"/>
                        <a:pt x="305" y="145"/>
                        <a:pt x="497" y="129"/>
                      </a:cubicBezTo>
                      <a:cubicBezTo>
                        <a:pt x="497" y="0"/>
                        <a:pt x="497" y="0"/>
                        <a:pt x="497" y="0"/>
                      </a:cubicBezTo>
                      <a:cubicBezTo>
                        <a:pt x="219" y="17"/>
                        <a:pt x="0" y="250"/>
                        <a:pt x="0" y="535"/>
                      </a:cubicBezTo>
                      <a:cubicBezTo>
                        <a:pt x="0" y="831"/>
                        <a:pt x="244" y="1070"/>
                        <a:pt x="539" y="1070"/>
                      </a:cubicBezTo>
                      <a:cubicBezTo>
                        <a:pt x="826" y="1070"/>
                        <a:pt x="1064" y="837"/>
                        <a:pt x="1078" y="559"/>
                      </a:cubicBezTo>
                      <a:lnTo>
                        <a:pt x="949" y="559"/>
                      </a:lnTo>
                      <a:close/>
                      <a:moveTo>
                        <a:pt x="949" y="559"/>
                      </a:moveTo>
                      <a:cubicBezTo>
                        <a:pt x="949" y="559"/>
                        <a:pt x="949" y="559"/>
                        <a:pt x="949" y="559"/>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2100" dirty="0"/>
                </a:p>
              </p:txBody>
            </p:sp>
          </p:grpSp>
        </p:grpSp>
      </p:grpSp>
      <p:grpSp>
        <p:nvGrpSpPr>
          <p:cNvPr id="85" name="Group 84">
            <a:extLst>
              <a:ext uri="{FF2B5EF4-FFF2-40B4-BE49-F238E27FC236}">
                <a16:creationId xmlns:a16="http://schemas.microsoft.com/office/drawing/2014/main" id="{B5B15884-6330-4EC1-B329-5B9A81E5720E}"/>
              </a:ext>
            </a:extLst>
          </p:cNvPr>
          <p:cNvGrpSpPr/>
          <p:nvPr/>
        </p:nvGrpSpPr>
        <p:grpSpPr>
          <a:xfrm>
            <a:off x="7174007" y="3688454"/>
            <a:ext cx="1331153" cy="1213864"/>
            <a:chOff x="8973247" y="4776799"/>
            <a:chExt cx="1774870" cy="1618485"/>
          </a:xfrm>
        </p:grpSpPr>
        <p:grpSp>
          <p:nvGrpSpPr>
            <p:cNvPr id="33" name="Group 32">
              <a:extLst>
                <a:ext uri="{FF2B5EF4-FFF2-40B4-BE49-F238E27FC236}">
                  <a16:creationId xmlns:a16="http://schemas.microsoft.com/office/drawing/2014/main" id="{65A63F7F-7D52-4DA0-8288-6A704182E90F}"/>
                </a:ext>
              </a:extLst>
            </p:cNvPr>
            <p:cNvGrpSpPr/>
            <p:nvPr/>
          </p:nvGrpSpPr>
          <p:grpSpPr>
            <a:xfrm rot="987981">
              <a:off x="8973247" y="4776799"/>
              <a:ext cx="1774870" cy="1618485"/>
              <a:chOff x="2061964" y="1628802"/>
              <a:chExt cx="2038628" cy="2038628"/>
            </a:xfrm>
          </p:grpSpPr>
          <p:sp>
            <p:nvSpPr>
              <p:cNvPr id="34" name="Oval 33">
                <a:extLst>
                  <a:ext uri="{FF2B5EF4-FFF2-40B4-BE49-F238E27FC236}">
                    <a16:creationId xmlns:a16="http://schemas.microsoft.com/office/drawing/2014/main" id="{17B9F3B9-46BD-4DD6-ACBB-2190F611DDD6}"/>
                  </a:ext>
                </a:extLst>
              </p:cNvPr>
              <p:cNvSpPr/>
              <p:nvPr/>
            </p:nvSpPr>
            <p:spPr>
              <a:xfrm>
                <a:off x="2074910" y="1678512"/>
                <a:ext cx="1987064" cy="1931559"/>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5" name="Donut 6">
                <a:extLst>
                  <a:ext uri="{FF2B5EF4-FFF2-40B4-BE49-F238E27FC236}">
                    <a16:creationId xmlns:a16="http://schemas.microsoft.com/office/drawing/2014/main" id="{8561B2EE-6FDB-4D43-B88D-350E69F0EDE6}"/>
                  </a:ext>
                </a:extLst>
              </p:cNvPr>
              <p:cNvSpPr/>
              <p:nvPr/>
            </p:nvSpPr>
            <p:spPr>
              <a:xfrm>
                <a:off x="2061964" y="1628802"/>
                <a:ext cx="2038628" cy="2038628"/>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36" name="Oval 35">
                <a:extLst>
                  <a:ext uri="{FF2B5EF4-FFF2-40B4-BE49-F238E27FC236}">
                    <a16:creationId xmlns:a16="http://schemas.microsoft.com/office/drawing/2014/main" id="{1AB87545-FDCC-4A57-B3AE-6D44D6527992}"/>
                  </a:ext>
                </a:extLst>
              </p:cNvPr>
              <p:cNvSpPr/>
              <p:nvPr/>
            </p:nvSpPr>
            <p:spPr>
              <a:xfrm rot="761494">
                <a:off x="2357457" y="1736927"/>
                <a:ext cx="1574937" cy="1229043"/>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algn="ctr" defTabSz="685800">
                  <a:buClrTx/>
                  <a:defRPr/>
                </a:pPr>
                <a:endParaRPr lang="en-US" sz="1350" dirty="0">
                  <a:solidFill>
                    <a:sysClr val="window" lastClr="FFFFFF"/>
                  </a:solidFill>
                  <a:latin typeface="Calibri"/>
                  <a:ea typeface="+mn-ea"/>
                  <a:cs typeface="+mn-cs"/>
                </a:endParaRPr>
              </a:p>
            </p:txBody>
          </p:sp>
        </p:grpSp>
        <p:grpSp>
          <p:nvGrpSpPr>
            <p:cNvPr id="59" name="Group 58">
              <a:extLst>
                <a:ext uri="{FF2B5EF4-FFF2-40B4-BE49-F238E27FC236}">
                  <a16:creationId xmlns:a16="http://schemas.microsoft.com/office/drawing/2014/main" id="{D5D51575-4C65-47ED-9F6F-2FBA16582BCC}"/>
                </a:ext>
              </a:extLst>
            </p:cNvPr>
            <p:cNvGrpSpPr/>
            <p:nvPr/>
          </p:nvGrpSpPr>
          <p:grpSpPr>
            <a:xfrm>
              <a:off x="9207798" y="5000483"/>
              <a:ext cx="1326837" cy="1018793"/>
              <a:chOff x="9207798" y="5000483"/>
              <a:chExt cx="1326837" cy="1018793"/>
            </a:xfrm>
          </p:grpSpPr>
          <p:sp>
            <p:nvSpPr>
              <p:cNvPr id="44" name="Rectangle 43">
                <a:extLst>
                  <a:ext uri="{FF2B5EF4-FFF2-40B4-BE49-F238E27FC236}">
                    <a16:creationId xmlns:a16="http://schemas.microsoft.com/office/drawing/2014/main" id="{8C4B7ABC-7EF4-4744-A664-AEB93B7BC971}"/>
                  </a:ext>
                </a:extLst>
              </p:cNvPr>
              <p:cNvSpPr/>
              <p:nvPr/>
            </p:nvSpPr>
            <p:spPr>
              <a:xfrm>
                <a:off x="9207798" y="5508367"/>
                <a:ext cx="1326837" cy="510909"/>
              </a:xfrm>
              <a:prstGeom prst="rect">
                <a:avLst/>
              </a:prstGeom>
            </p:spPr>
            <p:txBody>
              <a:bodyPr wrap="square" lIns="0" rIns="0" anchor="ctr">
                <a:spAutoFit/>
              </a:bodyPr>
              <a:lstStyle/>
              <a:p>
                <a:pPr algn="ctr">
                  <a:lnSpc>
                    <a:spcPct val="90000"/>
                  </a:lnSpc>
                </a:pPr>
                <a:r>
                  <a:rPr lang="en-IN"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Undocumented Workers</a:t>
                </a:r>
              </a:p>
            </p:txBody>
          </p:sp>
          <p:grpSp>
            <p:nvGrpSpPr>
              <p:cNvPr id="54" name="Group 53">
                <a:extLst>
                  <a:ext uri="{FF2B5EF4-FFF2-40B4-BE49-F238E27FC236}">
                    <a16:creationId xmlns:a16="http://schemas.microsoft.com/office/drawing/2014/main" id="{5B53A657-004E-45D3-91AC-18C66872F857}"/>
                  </a:ext>
                </a:extLst>
              </p:cNvPr>
              <p:cNvGrpSpPr/>
              <p:nvPr/>
            </p:nvGrpSpPr>
            <p:grpSpPr>
              <a:xfrm>
                <a:off x="9637608" y="5000483"/>
                <a:ext cx="392434" cy="414630"/>
                <a:chOff x="-3498850" y="1100138"/>
                <a:chExt cx="4000500" cy="4002087"/>
              </a:xfrm>
              <a:solidFill>
                <a:schemeClr val="bg1"/>
              </a:solidFill>
            </p:grpSpPr>
            <p:sp>
              <p:nvSpPr>
                <p:cNvPr id="55" name="Freeform 43">
                  <a:extLst>
                    <a:ext uri="{FF2B5EF4-FFF2-40B4-BE49-F238E27FC236}">
                      <a16:creationId xmlns:a16="http://schemas.microsoft.com/office/drawing/2014/main" id="{FC181E7B-19F2-42E9-94F1-FD5A95151FF5}"/>
                    </a:ext>
                  </a:extLst>
                </p:cNvPr>
                <p:cNvSpPr>
                  <a:spLocks noEditPoints="1"/>
                </p:cNvSpPr>
                <p:nvPr/>
              </p:nvSpPr>
              <p:spPr bwMode="auto">
                <a:xfrm>
                  <a:off x="-1700213" y="1504950"/>
                  <a:ext cx="2201863" cy="3540125"/>
                </a:xfrm>
                <a:custGeom>
                  <a:avLst/>
                  <a:gdLst>
                    <a:gd name="T0" fmla="*/ 613 w 725"/>
                    <a:gd name="T1" fmla="*/ 159 h 1165"/>
                    <a:gd name="T2" fmla="*/ 593 w 725"/>
                    <a:gd name="T3" fmla="*/ 165 h 1165"/>
                    <a:gd name="T4" fmla="*/ 488 w 725"/>
                    <a:gd name="T5" fmla="*/ 174 h 1165"/>
                    <a:gd name="T6" fmla="*/ 459 w 725"/>
                    <a:gd name="T7" fmla="*/ 222 h 1165"/>
                    <a:gd name="T8" fmla="*/ 437 w 725"/>
                    <a:gd name="T9" fmla="*/ 215 h 1165"/>
                    <a:gd name="T10" fmla="*/ 354 w 725"/>
                    <a:gd name="T11" fmla="*/ 140 h 1165"/>
                    <a:gd name="T12" fmla="*/ 342 w 725"/>
                    <a:gd name="T13" fmla="*/ 101 h 1165"/>
                    <a:gd name="T14" fmla="*/ 325 w 725"/>
                    <a:gd name="T15" fmla="*/ 59 h 1165"/>
                    <a:gd name="T16" fmla="*/ 273 w 725"/>
                    <a:gd name="T17" fmla="*/ 12 h 1165"/>
                    <a:gd name="T18" fmla="*/ 211 w 725"/>
                    <a:gd name="T19" fmla="*/ 0 h 1165"/>
                    <a:gd name="T20" fmla="*/ 210 w 725"/>
                    <a:gd name="T21" fmla="*/ 28 h 1165"/>
                    <a:gd name="T22" fmla="*/ 270 w 725"/>
                    <a:gd name="T23" fmla="*/ 87 h 1165"/>
                    <a:gd name="T24" fmla="*/ 300 w 725"/>
                    <a:gd name="T25" fmla="*/ 122 h 1165"/>
                    <a:gd name="T26" fmla="*/ 267 w 725"/>
                    <a:gd name="T27" fmla="*/ 139 h 1165"/>
                    <a:gd name="T28" fmla="*/ 239 w 725"/>
                    <a:gd name="T29" fmla="*/ 132 h 1165"/>
                    <a:gd name="T30" fmla="*/ 199 w 725"/>
                    <a:gd name="T31" fmla="*/ 115 h 1165"/>
                    <a:gd name="T32" fmla="*/ 200 w 725"/>
                    <a:gd name="T33" fmla="*/ 82 h 1165"/>
                    <a:gd name="T34" fmla="*/ 147 w 725"/>
                    <a:gd name="T35" fmla="*/ 60 h 1165"/>
                    <a:gd name="T36" fmla="*/ 129 w 725"/>
                    <a:gd name="T37" fmla="*/ 137 h 1165"/>
                    <a:gd name="T38" fmla="*/ 75 w 725"/>
                    <a:gd name="T39" fmla="*/ 149 h 1165"/>
                    <a:gd name="T40" fmla="*/ 80 w 725"/>
                    <a:gd name="T41" fmla="*/ 192 h 1165"/>
                    <a:gd name="T42" fmla="*/ 151 w 725"/>
                    <a:gd name="T43" fmla="*/ 206 h 1165"/>
                    <a:gd name="T44" fmla="*/ 163 w 725"/>
                    <a:gd name="T45" fmla="*/ 137 h 1165"/>
                    <a:gd name="T46" fmla="*/ 221 w 725"/>
                    <a:gd name="T47" fmla="*/ 145 h 1165"/>
                    <a:gd name="T48" fmla="*/ 247 w 725"/>
                    <a:gd name="T49" fmla="*/ 161 h 1165"/>
                    <a:gd name="T50" fmla="*/ 291 w 725"/>
                    <a:gd name="T51" fmla="*/ 161 h 1165"/>
                    <a:gd name="T52" fmla="*/ 320 w 725"/>
                    <a:gd name="T53" fmla="*/ 220 h 1165"/>
                    <a:gd name="T54" fmla="*/ 398 w 725"/>
                    <a:gd name="T55" fmla="*/ 300 h 1165"/>
                    <a:gd name="T56" fmla="*/ 393 w 725"/>
                    <a:gd name="T57" fmla="*/ 331 h 1165"/>
                    <a:gd name="T58" fmla="*/ 330 w 725"/>
                    <a:gd name="T59" fmla="*/ 323 h 1165"/>
                    <a:gd name="T60" fmla="*/ 220 w 725"/>
                    <a:gd name="T61" fmla="*/ 378 h 1165"/>
                    <a:gd name="T62" fmla="*/ 142 w 725"/>
                    <a:gd name="T63" fmla="*/ 472 h 1165"/>
                    <a:gd name="T64" fmla="*/ 132 w 725"/>
                    <a:gd name="T65" fmla="*/ 514 h 1165"/>
                    <a:gd name="T66" fmla="*/ 103 w 725"/>
                    <a:gd name="T67" fmla="*/ 514 h 1165"/>
                    <a:gd name="T68" fmla="*/ 51 w 725"/>
                    <a:gd name="T69" fmla="*/ 490 h 1165"/>
                    <a:gd name="T70" fmla="*/ 0 w 725"/>
                    <a:gd name="T71" fmla="*/ 514 h 1165"/>
                    <a:gd name="T72" fmla="*/ 13 w 725"/>
                    <a:gd name="T73" fmla="*/ 568 h 1165"/>
                    <a:gd name="T74" fmla="*/ 35 w 725"/>
                    <a:gd name="T75" fmla="*/ 542 h 1165"/>
                    <a:gd name="T76" fmla="*/ 74 w 725"/>
                    <a:gd name="T77" fmla="*/ 541 h 1165"/>
                    <a:gd name="T78" fmla="*/ 71 w 725"/>
                    <a:gd name="T79" fmla="*/ 589 h 1165"/>
                    <a:gd name="T80" fmla="*/ 103 w 725"/>
                    <a:gd name="T81" fmla="*/ 599 h 1165"/>
                    <a:gd name="T82" fmla="*/ 136 w 725"/>
                    <a:gd name="T83" fmla="*/ 635 h 1165"/>
                    <a:gd name="T84" fmla="*/ 189 w 725"/>
                    <a:gd name="T85" fmla="*/ 620 h 1165"/>
                    <a:gd name="T86" fmla="*/ 249 w 725"/>
                    <a:gd name="T87" fmla="*/ 630 h 1165"/>
                    <a:gd name="T88" fmla="*/ 319 w 725"/>
                    <a:gd name="T89" fmla="*/ 648 h 1165"/>
                    <a:gd name="T90" fmla="*/ 354 w 725"/>
                    <a:gd name="T91" fmla="*/ 653 h 1165"/>
                    <a:gd name="T92" fmla="*/ 413 w 725"/>
                    <a:gd name="T93" fmla="*/ 720 h 1165"/>
                    <a:gd name="T94" fmla="*/ 527 w 725"/>
                    <a:gd name="T95" fmla="*/ 787 h 1165"/>
                    <a:gd name="T96" fmla="*/ 454 w 725"/>
                    <a:gd name="T97" fmla="*/ 928 h 1165"/>
                    <a:gd name="T98" fmla="*/ 375 w 725"/>
                    <a:gd name="T99" fmla="*/ 965 h 1165"/>
                    <a:gd name="T100" fmla="*/ 346 w 725"/>
                    <a:gd name="T101" fmla="*/ 1045 h 1165"/>
                    <a:gd name="T102" fmla="*/ 233 w 725"/>
                    <a:gd name="T103" fmla="*/ 1121 h 1165"/>
                    <a:gd name="T104" fmla="*/ 221 w 725"/>
                    <a:gd name="T105" fmla="*/ 1165 h 1165"/>
                    <a:gd name="T106" fmla="*/ 725 w 725"/>
                    <a:gd name="T107" fmla="*/ 525 h 1165"/>
                    <a:gd name="T108" fmla="*/ 613 w 725"/>
                    <a:gd name="T109" fmla="*/ 159 h 1165"/>
                    <a:gd name="T110" fmla="*/ 613 w 725"/>
                    <a:gd name="T111" fmla="*/ 159 h 1165"/>
                    <a:gd name="T112" fmla="*/ 613 w 725"/>
                    <a:gd name="T113" fmla="*/ 159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5" h="1165">
                      <a:moveTo>
                        <a:pt x="613" y="159"/>
                      </a:moveTo>
                      <a:cubicBezTo>
                        <a:pt x="593" y="165"/>
                        <a:pt x="593" y="165"/>
                        <a:pt x="593" y="165"/>
                      </a:cubicBezTo>
                      <a:cubicBezTo>
                        <a:pt x="488" y="174"/>
                        <a:pt x="488" y="174"/>
                        <a:pt x="488" y="174"/>
                      </a:cubicBezTo>
                      <a:cubicBezTo>
                        <a:pt x="459" y="222"/>
                        <a:pt x="459" y="222"/>
                        <a:pt x="459" y="222"/>
                      </a:cubicBezTo>
                      <a:cubicBezTo>
                        <a:pt x="437" y="215"/>
                        <a:pt x="437" y="215"/>
                        <a:pt x="437" y="215"/>
                      </a:cubicBezTo>
                      <a:cubicBezTo>
                        <a:pt x="354" y="140"/>
                        <a:pt x="354" y="140"/>
                        <a:pt x="354" y="140"/>
                      </a:cubicBezTo>
                      <a:cubicBezTo>
                        <a:pt x="342" y="101"/>
                        <a:pt x="342" y="101"/>
                        <a:pt x="342" y="101"/>
                      </a:cubicBezTo>
                      <a:cubicBezTo>
                        <a:pt x="325" y="59"/>
                        <a:pt x="325" y="59"/>
                        <a:pt x="325" y="59"/>
                      </a:cubicBezTo>
                      <a:cubicBezTo>
                        <a:pt x="273" y="12"/>
                        <a:pt x="273" y="12"/>
                        <a:pt x="273" y="12"/>
                      </a:cubicBezTo>
                      <a:cubicBezTo>
                        <a:pt x="211" y="0"/>
                        <a:pt x="211" y="0"/>
                        <a:pt x="211" y="0"/>
                      </a:cubicBezTo>
                      <a:cubicBezTo>
                        <a:pt x="210" y="28"/>
                        <a:pt x="210" y="28"/>
                        <a:pt x="210" y="28"/>
                      </a:cubicBezTo>
                      <a:cubicBezTo>
                        <a:pt x="270" y="87"/>
                        <a:pt x="270" y="87"/>
                        <a:pt x="270" y="87"/>
                      </a:cubicBezTo>
                      <a:cubicBezTo>
                        <a:pt x="300" y="122"/>
                        <a:pt x="300" y="122"/>
                        <a:pt x="300" y="122"/>
                      </a:cubicBezTo>
                      <a:cubicBezTo>
                        <a:pt x="267" y="139"/>
                        <a:pt x="267" y="139"/>
                        <a:pt x="267" y="139"/>
                      </a:cubicBezTo>
                      <a:cubicBezTo>
                        <a:pt x="239" y="132"/>
                        <a:pt x="239" y="132"/>
                        <a:pt x="239" y="132"/>
                      </a:cubicBezTo>
                      <a:cubicBezTo>
                        <a:pt x="199" y="115"/>
                        <a:pt x="199" y="115"/>
                        <a:pt x="199" y="115"/>
                      </a:cubicBezTo>
                      <a:cubicBezTo>
                        <a:pt x="200" y="82"/>
                        <a:pt x="200" y="82"/>
                        <a:pt x="200" y="82"/>
                      </a:cubicBezTo>
                      <a:cubicBezTo>
                        <a:pt x="147" y="60"/>
                        <a:pt x="147" y="60"/>
                        <a:pt x="147" y="60"/>
                      </a:cubicBezTo>
                      <a:cubicBezTo>
                        <a:pt x="129" y="137"/>
                        <a:pt x="129" y="137"/>
                        <a:pt x="129" y="137"/>
                      </a:cubicBezTo>
                      <a:cubicBezTo>
                        <a:pt x="75" y="149"/>
                        <a:pt x="75" y="149"/>
                        <a:pt x="75" y="149"/>
                      </a:cubicBezTo>
                      <a:cubicBezTo>
                        <a:pt x="80" y="192"/>
                        <a:pt x="80" y="192"/>
                        <a:pt x="80" y="192"/>
                      </a:cubicBezTo>
                      <a:cubicBezTo>
                        <a:pt x="151" y="206"/>
                        <a:pt x="151" y="206"/>
                        <a:pt x="151" y="206"/>
                      </a:cubicBezTo>
                      <a:cubicBezTo>
                        <a:pt x="163" y="137"/>
                        <a:pt x="163" y="137"/>
                        <a:pt x="163" y="137"/>
                      </a:cubicBezTo>
                      <a:cubicBezTo>
                        <a:pt x="221" y="145"/>
                        <a:pt x="221" y="145"/>
                        <a:pt x="221" y="145"/>
                      </a:cubicBezTo>
                      <a:cubicBezTo>
                        <a:pt x="247" y="161"/>
                        <a:pt x="247" y="161"/>
                        <a:pt x="247" y="161"/>
                      </a:cubicBezTo>
                      <a:cubicBezTo>
                        <a:pt x="291" y="161"/>
                        <a:pt x="291" y="161"/>
                        <a:pt x="291" y="161"/>
                      </a:cubicBezTo>
                      <a:cubicBezTo>
                        <a:pt x="320" y="220"/>
                        <a:pt x="320" y="220"/>
                        <a:pt x="320" y="220"/>
                      </a:cubicBezTo>
                      <a:cubicBezTo>
                        <a:pt x="398" y="300"/>
                        <a:pt x="398" y="300"/>
                        <a:pt x="398" y="300"/>
                      </a:cubicBezTo>
                      <a:cubicBezTo>
                        <a:pt x="393" y="331"/>
                        <a:pt x="393" y="331"/>
                        <a:pt x="393" y="331"/>
                      </a:cubicBezTo>
                      <a:cubicBezTo>
                        <a:pt x="330" y="323"/>
                        <a:pt x="330" y="323"/>
                        <a:pt x="330" y="323"/>
                      </a:cubicBezTo>
                      <a:cubicBezTo>
                        <a:pt x="220" y="378"/>
                        <a:pt x="220" y="378"/>
                        <a:pt x="220" y="378"/>
                      </a:cubicBezTo>
                      <a:cubicBezTo>
                        <a:pt x="142" y="472"/>
                        <a:pt x="142" y="472"/>
                        <a:pt x="142" y="472"/>
                      </a:cubicBezTo>
                      <a:cubicBezTo>
                        <a:pt x="132" y="514"/>
                        <a:pt x="132" y="514"/>
                        <a:pt x="132" y="514"/>
                      </a:cubicBezTo>
                      <a:cubicBezTo>
                        <a:pt x="103" y="514"/>
                        <a:pt x="103" y="514"/>
                        <a:pt x="103" y="514"/>
                      </a:cubicBezTo>
                      <a:cubicBezTo>
                        <a:pt x="51" y="490"/>
                        <a:pt x="51" y="490"/>
                        <a:pt x="51" y="490"/>
                      </a:cubicBezTo>
                      <a:cubicBezTo>
                        <a:pt x="0" y="514"/>
                        <a:pt x="0" y="514"/>
                        <a:pt x="0" y="514"/>
                      </a:cubicBezTo>
                      <a:cubicBezTo>
                        <a:pt x="13" y="568"/>
                        <a:pt x="13" y="568"/>
                        <a:pt x="13" y="568"/>
                      </a:cubicBezTo>
                      <a:cubicBezTo>
                        <a:pt x="35" y="542"/>
                        <a:pt x="35" y="542"/>
                        <a:pt x="35" y="542"/>
                      </a:cubicBezTo>
                      <a:cubicBezTo>
                        <a:pt x="74" y="541"/>
                        <a:pt x="74" y="541"/>
                        <a:pt x="74" y="541"/>
                      </a:cubicBezTo>
                      <a:cubicBezTo>
                        <a:pt x="71" y="589"/>
                        <a:pt x="71" y="589"/>
                        <a:pt x="71" y="589"/>
                      </a:cubicBezTo>
                      <a:cubicBezTo>
                        <a:pt x="103" y="599"/>
                        <a:pt x="103" y="599"/>
                        <a:pt x="103" y="599"/>
                      </a:cubicBezTo>
                      <a:cubicBezTo>
                        <a:pt x="136" y="635"/>
                        <a:pt x="136" y="635"/>
                        <a:pt x="136" y="635"/>
                      </a:cubicBezTo>
                      <a:cubicBezTo>
                        <a:pt x="189" y="620"/>
                        <a:pt x="189" y="620"/>
                        <a:pt x="189" y="620"/>
                      </a:cubicBezTo>
                      <a:cubicBezTo>
                        <a:pt x="249" y="630"/>
                        <a:pt x="249" y="630"/>
                        <a:pt x="249" y="630"/>
                      </a:cubicBezTo>
                      <a:cubicBezTo>
                        <a:pt x="319" y="648"/>
                        <a:pt x="319" y="648"/>
                        <a:pt x="319" y="648"/>
                      </a:cubicBezTo>
                      <a:cubicBezTo>
                        <a:pt x="354" y="653"/>
                        <a:pt x="354" y="653"/>
                        <a:pt x="354" y="653"/>
                      </a:cubicBezTo>
                      <a:cubicBezTo>
                        <a:pt x="413" y="720"/>
                        <a:pt x="413" y="720"/>
                        <a:pt x="413" y="720"/>
                      </a:cubicBezTo>
                      <a:cubicBezTo>
                        <a:pt x="527" y="787"/>
                        <a:pt x="527" y="787"/>
                        <a:pt x="527" y="787"/>
                      </a:cubicBezTo>
                      <a:cubicBezTo>
                        <a:pt x="454" y="928"/>
                        <a:pt x="454" y="928"/>
                        <a:pt x="454" y="928"/>
                      </a:cubicBezTo>
                      <a:cubicBezTo>
                        <a:pt x="375" y="965"/>
                        <a:pt x="375" y="965"/>
                        <a:pt x="375" y="965"/>
                      </a:cubicBezTo>
                      <a:cubicBezTo>
                        <a:pt x="346" y="1045"/>
                        <a:pt x="346" y="1045"/>
                        <a:pt x="346" y="1045"/>
                      </a:cubicBezTo>
                      <a:cubicBezTo>
                        <a:pt x="233" y="1121"/>
                        <a:pt x="233" y="1121"/>
                        <a:pt x="233" y="1121"/>
                      </a:cubicBezTo>
                      <a:cubicBezTo>
                        <a:pt x="221" y="1165"/>
                        <a:pt x="221" y="1165"/>
                        <a:pt x="221" y="1165"/>
                      </a:cubicBezTo>
                      <a:cubicBezTo>
                        <a:pt x="510" y="1095"/>
                        <a:pt x="725" y="835"/>
                        <a:pt x="725" y="525"/>
                      </a:cubicBezTo>
                      <a:cubicBezTo>
                        <a:pt x="725" y="390"/>
                        <a:pt x="683" y="264"/>
                        <a:pt x="613" y="159"/>
                      </a:cubicBezTo>
                      <a:close/>
                      <a:moveTo>
                        <a:pt x="613" y="159"/>
                      </a:moveTo>
                      <a:cubicBezTo>
                        <a:pt x="613" y="159"/>
                        <a:pt x="613" y="159"/>
                        <a:pt x="613" y="159"/>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1800" dirty="0"/>
                </a:p>
              </p:txBody>
            </p:sp>
            <p:sp>
              <p:nvSpPr>
                <p:cNvPr id="56" name="Freeform 44">
                  <a:extLst>
                    <a:ext uri="{FF2B5EF4-FFF2-40B4-BE49-F238E27FC236}">
                      <a16:creationId xmlns:a16="http://schemas.microsoft.com/office/drawing/2014/main" id="{415D33D2-BE3D-457D-8579-D13CD1F4F3DA}"/>
                    </a:ext>
                  </a:extLst>
                </p:cNvPr>
                <p:cNvSpPr>
                  <a:spLocks noEditPoints="1"/>
                </p:cNvSpPr>
                <p:nvPr/>
              </p:nvSpPr>
              <p:spPr bwMode="auto">
                <a:xfrm>
                  <a:off x="-3498850" y="2060575"/>
                  <a:ext cx="2320925" cy="3041650"/>
                </a:xfrm>
                <a:custGeom>
                  <a:avLst/>
                  <a:gdLst>
                    <a:gd name="T0" fmla="*/ 734 w 764"/>
                    <a:gd name="T1" fmla="*/ 686 h 1001"/>
                    <a:gd name="T2" fmla="*/ 686 w 764"/>
                    <a:gd name="T3" fmla="*/ 597 h 1001"/>
                    <a:gd name="T4" fmla="*/ 730 w 764"/>
                    <a:gd name="T5" fmla="*/ 506 h 1001"/>
                    <a:gd name="T6" fmla="*/ 686 w 764"/>
                    <a:gd name="T7" fmla="*/ 492 h 1001"/>
                    <a:gd name="T8" fmla="*/ 637 w 764"/>
                    <a:gd name="T9" fmla="*/ 443 h 1001"/>
                    <a:gd name="T10" fmla="*/ 527 w 764"/>
                    <a:gd name="T11" fmla="*/ 418 h 1001"/>
                    <a:gd name="T12" fmla="*/ 491 w 764"/>
                    <a:gd name="T13" fmla="*/ 342 h 1001"/>
                    <a:gd name="T14" fmla="*/ 491 w 764"/>
                    <a:gd name="T15" fmla="*/ 388 h 1001"/>
                    <a:gd name="T16" fmla="*/ 475 w 764"/>
                    <a:gd name="T17" fmla="*/ 388 h 1001"/>
                    <a:gd name="T18" fmla="*/ 380 w 764"/>
                    <a:gd name="T19" fmla="*/ 260 h 1001"/>
                    <a:gd name="T20" fmla="*/ 380 w 764"/>
                    <a:gd name="T21" fmla="*/ 154 h 1001"/>
                    <a:gd name="T22" fmla="*/ 311 w 764"/>
                    <a:gd name="T23" fmla="*/ 42 h 1001"/>
                    <a:gd name="T24" fmla="*/ 201 w 764"/>
                    <a:gd name="T25" fmla="*/ 62 h 1001"/>
                    <a:gd name="T26" fmla="*/ 128 w 764"/>
                    <a:gd name="T27" fmla="*/ 62 h 1001"/>
                    <a:gd name="T28" fmla="*/ 90 w 764"/>
                    <a:gd name="T29" fmla="*/ 37 h 1001"/>
                    <a:gd name="T30" fmla="*/ 138 w 764"/>
                    <a:gd name="T31" fmla="*/ 0 h 1001"/>
                    <a:gd name="T32" fmla="*/ 90 w 764"/>
                    <a:gd name="T33" fmla="*/ 11 h 1001"/>
                    <a:gd name="T34" fmla="*/ 0 w 764"/>
                    <a:gd name="T35" fmla="*/ 342 h 1001"/>
                    <a:gd name="T36" fmla="*/ 658 w 764"/>
                    <a:gd name="T37" fmla="*/ 1001 h 1001"/>
                    <a:gd name="T38" fmla="*/ 741 w 764"/>
                    <a:gd name="T39" fmla="*/ 995 h 1001"/>
                    <a:gd name="T40" fmla="*/ 734 w 764"/>
                    <a:gd name="T41" fmla="*/ 915 h 1001"/>
                    <a:gd name="T42" fmla="*/ 764 w 764"/>
                    <a:gd name="T43" fmla="*/ 793 h 1001"/>
                    <a:gd name="T44" fmla="*/ 734 w 764"/>
                    <a:gd name="T45" fmla="*/ 686 h 1001"/>
                    <a:gd name="T46" fmla="*/ 734 w 764"/>
                    <a:gd name="T47" fmla="*/ 686 h 1001"/>
                    <a:gd name="T48" fmla="*/ 734 w 764"/>
                    <a:gd name="T49" fmla="*/ 686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1001">
                      <a:moveTo>
                        <a:pt x="734" y="686"/>
                      </a:moveTo>
                      <a:cubicBezTo>
                        <a:pt x="686" y="597"/>
                        <a:pt x="686" y="597"/>
                        <a:pt x="686" y="597"/>
                      </a:cubicBezTo>
                      <a:cubicBezTo>
                        <a:pt x="730" y="506"/>
                        <a:pt x="730" y="506"/>
                        <a:pt x="730" y="506"/>
                      </a:cubicBezTo>
                      <a:cubicBezTo>
                        <a:pt x="686" y="492"/>
                        <a:pt x="686" y="492"/>
                        <a:pt x="686" y="492"/>
                      </a:cubicBezTo>
                      <a:cubicBezTo>
                        <a:pt x="637" y="443"/>
                        <a:pt x="637" y="443"/>
                        <a:pt x="637" y="443"/>
                      </a:cubicBezTo>
                      <a:cubicBezTo>
                        <a:pt x="527" y="418"/>
                        <a:pt x="527" y="418"/>
                        <a:pt x="527" y="418"/>
                      </a:cubicBezTo>
                      <a:cubicBezTo>
                        <a:pt x="491" y="342"/>
                        <a:pt x="491" y="342"/>
                        <a:pt x="491" y="342"/>
                      </a:cubicBezTo>
                      <a:cubicBezTo>
                        <a:pt x="491" y="388"/>
                        <a:pt x="491" y="388"/>
                        <a:pt x="491" y="388"/>
                      </a:cubicBezTo>
                      <a:cubicBezTo>
                        <a:pt x="475" y="388"/>
                        <a:pt x="475" y="388"/>
                        <a:pt x="475" y="388"/>
                      </a:cubicBezTo>
                      <a:cubicBezTo>
                        <a:pt x="380" y="260"/>
                        <a:pt x="380" y="260"/>
                        <a:pt x="380" y="260"/>
                      </a:cubicBezTo>
                      <a:cubicBezTo>
                        <a:pt x="380" y="154"/>
                        <a:pt x="380" y="154"/>
                        <a:pt x="380" y="154"/>
                      </a:cubicBezTo>
                      <a:cubicBezTo>
                        <a:pt x="311" y="42"/>
                        <a:pt x="311" y="42"/>
                        <a:pt x="311" y="42"/>
                      </a:cubicBezTo>
                      <a:cubicBezTo>
                        <a:pt x="201" y="62"/>
                        <a:pt x="201" y="62"/>
                        <a:pt x="201" y="62"/>
                      </a:cubicBezTo>
                      <a:cubicBezTo>
                        <a:pt x="128" y="62"/>
                        <a:pt x="128" y="62"/>
                        <a:pt x="128" y="62"/>
                      </a:cubicBezTo>
                      <a:cubicBezTo>
                        <a:pt x="90" y="37"/>
                        <a:pt x="90" y="37"/>
                        <a:pt x="90" y="37"/>
                      </a:cubicBezTo>
                      <a:cubicBezTo>
                        <a:pt x="138" y="0"/>
                        <a:pt x="138" y="0"/>
                        <a:pt x="138" y="0"/>
                      </a:cubicBezTo>
                      <a:cubicBezTo>
                        <a:pt x="90" y="11"/>
                        <a:pt x="90" y="11"/>
                        <a:pt x="90" y="11"/>
                      </a:cubicBezTo>
                      <a:cubicBezTo>
                        <a:pt x="33" y="108"/>
                        <a:pt x="0" y="221"/>
                        <a:pt x="0" y="342"/>
                      </a:cubicBezTo>
                      <a:cubicBezTo>
                        <a:pt x="0" y="706"/>
                        <a:pt x="295" y="1001"/>
                        <a:pt x="658" y="1001"/>
                      </a:cubicBezTo>
                      <a:cubicBezTo>
                        <a:pt x="686" y="1001"/>
                        <a:pt x="714" y="998"/>
                        <a:pt x="741" y="995"/>
                      </a:cubicBezTo>
                      <a:cubicBezTo>
                        <a:pt x="734" y="915"/>
                        <a:pt x="734" y="915"/>
                        <a:pt x="734" y="915"/>
                      </a:cubicBezTo>
                      <a:cubicBezTo>
                        <a:pt x="734" y="915"/>
                        <a:pt x="764" y="797"/>
                        <a:pt x="764" y="793"/>
                      </a:cubicBezTo>
                      <a:cubicBezTo>
                        <a:pt x="764" y="789"/>
                        <a:pt x="734" y="686"/>
                        <a:pt x="734" y="686"/>
                      </a:cubicBezTo>
                      <a:close/>
                      <a:moveTo>
                        <a:pt x="734" y="686"/>
                      </a:moveTo>
                      <a:cubicBezTo>
                        <a:pt x="734" y="686"/>
                        <a:pt x="734" y="686"/>
                        <a:pt x="734" y="686"/>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1800" dirty="0"/>
                </a:p>
              </p:txBody>
            </p:sp>
            <p:sp>
              <p:nvSpPr>
                <p:cNvPr id="57" name="Freeform 45">
                  <a:extLst>
                    <a:ext uri="{FF2B5EF4-FFF2-40B4-BE49-F238E27FC236}">
                      <a16:creationId xmlns:a16="http://schemas.microsoft.com/office/drawing/2014/main" id="{1AC79B34-7625-4110-9718-271293626041}"/>
                    </a:ext>
                  </a:extLst>
                </p:cNvPr>
                <p:cNvSpPr>
                  <a:spLocks noEditPoints="1"/>
                </p:cNvSpPr>
                <p:nvPr/>
              </p:nvSpPr>
              <p:spPr bwMode="auto">
                <a:xfrm>
                  <a:off x="-3040063" y="1100138"/>
                  <a:ext cx="2393950" cy="725487"/>
                </a:xfrm>
                <a:custGeom>
                  <a:avLst/>
                  <a:gdLst>
                    <a:gd name="T0" fmla="*/ 94 w 788"/>
                    <a:gd name="T1" fmla="*/ 212 h 239"/>
                    <a:gd name="T2" fmla="*/ 211 w 788"/>
                    <a:gd name="T3" fmla="*/ 196 h 239"/>
                    <a:gd name="T4" fmla="*/ 264 w 788"/>
                    <a:gd name="T5" fmla="*/ 166 h 239"/>
                    <a:gd name="T6" fmla="*/ 325 w 788"/>
                    <a:gd name="T7" fmla="*/ 184 h 239"/>
                    <a:gd name="T8" fmla="*/ 422 w 788"/>
                    <a:gd name="T9" fmla="*/ 178 h 239"/>
                    <a:gd name="T10" fmla="*/ 455 w 788"/>
                    <a:gd name="T11" fmla="*/ 126 h 239"/>
                    <a:gd name="T12" fmla="*/ 504 w 788"/>
                    <a:gd name="T13" fmla="*/ 134 h 239"/>
                    <a:gd name="T14" fmla="*/ 621 w 788"/>
                    <a:gd name="T15" fmla="*/ 123 h 239"/>
                    <a:gd name="T16" fmla="*/ 653 w 788"/>
                    <a:gd name="T17" fmla="*/ 87 h 239"/>
                    <a:gd name="T18" fmla="*/ 699 w 788"/>
                    <a:gd name="T19" fmla="*/ 57 h 239"/>
                    <a:gd name="T20" fmla="*/ 764 w 788"/>
                    <a:gd name="T21" fmla="*/ 67 h 239"/>
                    <a:gd name="T22" fmla="*/ 788 w 788"/>
                    <a:gd name="T23" fmla="*/ 63 h 239"/>
                    <a:gd name="T24" fmla="*/ 507 w 788"/>
                    <a:gd name="T25" fmla="*/ 0 h 239"/>
                    <a:gd name="T26" fmla="*/ 0 w 788"/>
                    <a:gd name="T27" fmla="*/ 239 h 239"/>
                    <a:gd name="T28" fmla="*/ 0 w 788"/>
                    <a:gd name="T29" fmla="*/ 239 h 239"/>
                    <a:gd name="T30" fmla="*/ 94 w 788"/>
                    <a:gd name="T31" fmla="*/ 212 h 239"/>
                    <a:gd name="T32" fmla="*/ 535 w 788"/>
                    <a:gd name="T33" fmla="*/ 65 h 239"/>
                    <a:gd name="T34" fmla="*/ 602 w 788"/>
                    <a:gd name="T35" fmla="*/ 28 h 239"/>
                    <a:gd name="T36" fmla="*/ 645 w 788"/>
                    <a:gd name="T37" fmla="*/ 53 h 239"/>
                    <a:gd name="T38" fmla="*/ 583 w 788"/>
                    <a:gd name="T39" fmla="*/ 101 h 239"/>
                    <a:gd name="T40" fmla="*/ 523 w 788"/>
                    <a:gd name="T41" fmla="*/ 107 h 239"/>
                    <a:gd name="T42" fmla="*/ 496 w 788"/>
                    <a:gd name="T43" fmla="*/ 89 h 239"/>
                    <a:gd name="T44" fmla="*/ 535 w 788"/>
                    <a:gd name="T45" fmla="*/ 65 h 239"/>
                    <a:gd name="T46" fmla="*/ 336 w 788"/>
                    <a:gd name="T47" fmla="*/ 71 h 239"/>
                    <a:gd name="T48" fmla="*/ 366 w 788"/>
                    <a:gd name="T49" fmla="*/ 83 h 239"/>
                    <a:gd name="T50" fmla="*/ 404 w 788"/>
                    <a:gd name="T51" fmla="*/ 71 h 239"/>
                    <a:gd name="T52" fmla="*/ 426 w 788"/>
                    <a:gd name="T53" fmla="*/ 108 h 239"/>
                    <a:gd name="T54" fmla="*/ 336 w 788"/>
                    <a:gd name="T55" fmla="*/ 131 h 239"/>
                    <a:gd name="T56" fmla="*/ 293 w 788"/>
                    <a:gd name="T57" fmla="*/ 106 h 239"/>
                    <a:gd name="T58" fmla="*/ 336 w 788"/>
                    <a:gd name="T59" fmla="*/ 71 h 239"/>
                    <a:gd name="T60" fmla="*/ 336 w 788"/>
                    <a:gd name="T61" fmla="*/ 71 h 239"/>
                    <a:gd name="T62" fmla="*/ 336 w 788"/>
                    <a:gd name="T63" fmla="*/ 7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8" h="239">
                      <a:moveTo>
                        <a:pt x="94" y="212"/>
                      </a:moveTo>
                      <a:cubicBezTo>
                        <a:pt x="211" y="196"/>
                        <a:pt x="211" y="196"/>
                        <a:pt x="211" y="196"/>
                      </a:cubicBezTo>
                      <a:cubicBezTo>
                        <a:pt x="264" y="166"/>
                        <a:pt x="264" y="166"/>
                        <a:pt x="264" y="166"/>
                      </a:cubicBezTo>
                      <a:cubicBezTo>
                        <a:pt x="325" y="184"/>
                        <a:pt x="325" y="184"/>
                        <a:pt x="325" y="184"/>
                      </a:cubicBezTo>
                      <a:cubicBezTo>
                        <a:pt x="422" y="178"/>
                        <a:pt x="422" y="178"/>
                        <a:pt x="422" y="178"/>
                      </a:cubicBezTo>
                      <a:cubicBezTo>
                        <a:pt x="455" y="126"/>
                        <a:pt x="455" y="126"/>
                        <a:pt x="455" y="126"/>
                      </a:cubicBezTo>
                      <a:cubicBezTo>
                        <a:pt x="504" y="134"/>
                        <a:pt x="504" y="134"/>
                        <a:pt x="504" y="134"/>
                      </a:cubicBezTo>
                      <a:cubicBezTo>
                        <a:pt x="621" y="123"/>
                        <a:pt x="621" y="123"/>
                        <a:pt x="621" y="123"/>
                      </a:cubicBezTo>
                      <a:cubicBezTo>
                        <a:pt x="653" y="87"/>
                        <a:pt x="653" y="87"/>
                        <a:pt x="653" y="87"/>
                      </a:cubicBezTo>
                      <a:cubicBezTo>
                        <a:pt x="699" y="57"/>
                        <a:pt x="699" y="57"/>
                        <a:pt x="699" y="57"/>
                      </a:cubicBezTo>
                      <a:cubicBezTo>
                        <a:pt x="764" y="67"/>
                        <a:pt x="764" y="67"/>
                        <a:pt x="764" y="67"/>
                      </a:cubicBezTo>
                      <a:cubicBezTo>
                        <a:pt x="788" y="63"/>
                        <a:pt x="788" y="63"/>
                        <a:pt x="788" y="63"/>
                      </a:cubicBezTo>
                      <a:cubicBezTo>
                        <a:pt x="702" y="23"/>
                        <a:pt x="608" y="0"/>
                        <a:pt x="507" y="0"/>
                      </a:cubicBezTo>
                      <a:cubicBezTo>
                        <a:pt x="303" y="0"/>
                        <a:pt x="120" y="93"/>
                        <a:pt x="0" y="239"/>
                      </a:cubicBezTo>
                      <a:cubicBezTo>
                        <a:pt x="0" y="239"/>
                        <a:pt x="0" y="239"/>
                        <a:pt x="0" y="239"/>
                      </a:cubicBezTo>
                      <a:lnTo>
                        <a:pt x="94" y="212"/>
                      </a:lnTo>
                      <a:close/>
                      <a:moveTo>
                        <a:pt x="535" y="65"/>
                      </a:moveTo>
                      <a:cubicBezTo>
                        <a:pt x="602" y="28"/>
                        <a:pt x="602" y="28"/>
                        <a:pt x="602" y="28"/>
                      </a:cubicBezTo>
                      <a:cubicBezTo>
                        <a:pt x="645" y="53"/>
                        <a:pt x="645" y="53"/>
                        <a:pt x="645" y="53"/>
                      </a:cubicBezTo>
                      <a:cubicBezTo>
                        <a:pt x="583" y="101"/>
                        <a:pt x="583" y="101"/>
                        <a:pt x="583" y="101"/>
                      </a:cubicBezTo>
                      <a:cubicBezTo>
                        <a:pt x="523" y="107"/>
                        <a:pt x="523" y="107"/>
                        <a:pt x="523" y="107"/>
                      </a:cubicBezTo>
                      <a:cubicBezTo>
                        <a:pt x="496" y="89"/>
                        <a:pt x="496" y="89"/>
                        <a:pt x="496" y="89"/>
                      </a:cubicBezTo>
                      <a:lnTo>
                        <a:pt x="535" y="65"/>
                      </a:lnTo>
                      <a:close/>
                      <a:moveTo>
                        <a:pt x="336" y="71"/>
                      </a:moveTo>
                      <a:cubicBezTo>
                        <a:pt x="366" y="83"/>
                        <a:pt x="366" y="83"/>
                        <a:pt x="366" y="83"/>
                      </a:cubicBezTo>
                      <a:cubicBezTo>
                        <a:pt x="404" y="71"/>
                        <a:pt x="404" y="71"/>
                        <a:pt x="404" y="71"/>
                      </a:cubicBezTo>
                      <a:cubicBezTo>
                        <a:pt x="426" y="108"/>
                        <a:pt x="426" y="108"/>
                        <a:pt x="426" y="108"/>
                      </a:cubicBezTo>
                      <a:cubicBezTo>
                        <a:pt x="336" y="131"/>
                        <a:pt x="336" y="131"/>
                        <a:pt x="336" y="131"/>
                      </a:cubicBezTo>
                      <a:cubicBezTo>
                        <a:pt x="293" y="106"/>
                        <a:pt x="293" y="106"/>
                        <a:pt x="293" y="106"/>
                      </a:cubicBezTo>
                      <a:cubicBezTo>
                        <a:pt x="293" y="106"/>
                        <a:pt x="335" y="79"/>
                        <a:pt x="336" y="71"/>
                      </a:cubicBezTo>
                      <a:close/>
                      <a:moveTo>
                        <a:pt x="336" y="71"/>
                      </a:moveTo>
                      <a:cubicBezTo>
                        <a:pt x="336" y="71"/>
                        <a:pt x="336" y="71"/>
                        <a:pt x="336" y="71"/>
                      </a:cubicBezTo>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1800" dirty="0"/>
                </a:p>
              </p:txBody>
            </p:sp>
          </p:grpSp>
        </p:grpSp>
      </p:grpSp>
      <p:grpSp>
        <p:nvGrpSpPr>
          <p:cNvPr id="72" name="Group 71">
            <a:extLst>
              <a:ext uri="{FF2B5EF4-FFF2-40B4-BE49-F238E27FC236}">
                <a16:creationId xmlns:a16="http://schemas.microsoft.com/office/drawing/2014/main" id="{B14BFEF7-0AE2-471F-BD6B-2CA60CB3CB83}"/>
              </a:ext>
            </a:extLst>
          </p:cNvPr>
          <p:cNvGrpSpPr/>
          <p:nvPr/>
        </p:nvGrpSpPr>
        <p:grpSpPr>
          <a:xfrm>
            <a:off x="5411738" y="1093210"/>
            <a:ext cx="1331153" cy="1213864"/>
            <a:chOff x="6623555" y="1316473"/>
            <a:chExt cx="1774870" cy="1618485"/>
          </a:xfrm>
        </p:grpSpPr>
        <p:grpSp>
          <p:nvGrpSpPr>
            <p:cNvPr id="21" name="Group 20">
              <a:extLst>
                <a:ext uri="{FF2B5EF4-FFF2-40B4-BE49-F238E27FC236}">
                  <a16:creationId xmlns:a16="http://schemas.microsoft.com/office/drawing/2014/main" id="{2252F2E4-BF79-4387-ABCE-5962BDD5EF7E}"/>
                </a:ext>
              </a:extLst>
            </p:cNvPr>
            <p:cNvGrpSpPr/>
            <p:nvPr/>
          </p:nvGrpSpPr>
          <p:grpSpPr>
            <a:xfrm rot="987981">
              <a:off x="6623555" y="1316473"/>
              <a:ext cx="1774870" cy="1618485"/>
              <a:chOff x="2061964" y="1628802"/>
              <a:chExt cx="2038628" cy="2038628"/>
            </a:xfrm>
          </p:grpSpPr>
          <p:sp>
            <p:nvSpPr>
              <p:cNvPr id="22" name="Oval 21">
                <a:extLst>
                  <a:ext uri="{FF2B5EF4-FFF2-40B4-BE49-F238E27FC236}">
                    <a16:creationId xmlns:a16="http://schemas.microsoft.com/office/drawing/2014/main" id="{4435A271-2843-40AF-9861-706B3A388521}"/>
                  </a:ext>
                </a:extLst>
              </p:cNvPr>
              <p:cNvSpPr/>
              <p:nvPr/>
            </p:nvSpPr>
            <p:spPr>
              <a:xfrm>
                <a:off x="2074910" y="1678512"/>
                <a:ext cx="1987064" cy="193155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3" name="Donut 6">
                <a:extLst>
                  <a:ext uri="{FF2B5EF4-FFF2-40B4-BE49-F238E27FC236}">
                    <a16:creationId xmlns:a16="http://schemas.microsoft.com/office/drawing/2014/main" id="{831B7390-A75B-495B-A8DE-C5966DE230DD}"/>
                  </a:ext>
                </a:extLst>
              </p:cNvPr>
              <p:cNvSpPr/>
              <p:nvPr/>
            </p:nvSpPr>
            <p:spPr>
              <a:xfrm>
                <a:off x="2061964" y="1628802"/>
                <a:ext cx="2038628" cy="2038628"/>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24" name="Oval 23">
                <a:extLst>
                  <a:ext uri="{FF2B5EF4-FFF2-40B4-BE49-F238E27FC236}">
                    <a16:creationId xmlns:a16="http://schemas.microsoft.com/office/drawing/2014/main" id="{AC4F18B9-9BB1-45DD-9B1D-65EA4207B962}"/>
                  </a:ext>
                </a:extLst>
              </p:cNvPr>
              <p:cNvSpPr/>
              <p:nvPr/>
            </p:nvSpPr>
            <p:spPr>
              <a:xfrm rot="761494">
                <a:off x="2357457" y="1736927"/>
                <a:ext cx="1574937" cy="1229043"/>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algn="ctr" defTabSz="685800">
                  <a:buClrTx/>
                  <a:defRPr/>
                </a:pPr>
                <a:endParaRPr lang="en-US" sz="1350" dirty="0">
                  <a:solidFill>
                    <a:sysClr val="window" lastClr="FFFFFF"/>
                  </a:solidFill>
                  <a:latin typeface="Calibri"/>
                  <a:ea typeface="+mn-ea"/>
                  <a:cs typeface="+mn-cs"/>
                </a:endParaRPr>
              </a:p>
            </p:txBody>
          </p:sp>
        </p:grpSp>
        <p:grpSp>
          <p:nvGrpSpPr>
            <p:cNvPr id="14" name="Group 13">
              <a:extLst>
                <a:ext uri="{FF2B5EF4-FFF2-40B4-BE49-F238E27FC236}">
                  <a16:creationId xmlns:a16="http://schemas.microsoft.com/office/drawing/2014/main" id="{567CAD92-905A-41CE-B7F7-07858FDF8C8A}"/>
                </a:ext>
              </a:extLst>
            </p:cNvPr>
            <p:cNvGrpSpPr/>
            <p:nvPr/>
          </p:nvGrpSpPr>
          <p:grpSpPr>
            <a:xfrm>
              <a:off x="6688544" y="1464712"/>
              <a:ext cx="1644032" cy="1092649"/>
              <a:chOff x="6650375" y="1406238"/>
              <a:chExt cx="1644032" cy="1092649"/>
            </a:xfrm>
          </p:grpSpPr>
          <p:sp>
            <p:nvSpPr>
              <p:cNvPr id="41" name="Rectangle 40">
                <a:extLst>
                  <a:ext uri="{FF2B5EF4-FFF2-40B4-BE49-F238E27FC236}">
                    <a16:creationId xmlns:a16="http://schemas.microsoft.com/office/drawing/2014/main" id="{E18433BF-A931-4801-904A-121A559E92B2}"/>
                  </a:ext>
                </a:extLst>
              </p:cNvPr>
              <p:cNvSpPr/>
              <p:nvPr/>
            </p:nvSpPr>
            <p:spPr>
              <a:xfrm>
                <a:off x="6650375" y="1987978"/>
                <a:ext cx="1644032" cy="510909"/>
              </a:xfrm>
              <a:prstGeom prst="rect">
                <a:avLst/>
              </a:prstGeom>
            </p:spPr>
            <p:txBody>
              <a:bodyPr wrap="square" lIns="0" rIns="0" anchor="ctr">
                <a:spAutoFit/>
              </a:bodyPr>
              <a:lstStyle/>
              <a:p>
                <a:pPr algn="ctr">
                  <a:lnSpc>
                    <a:spcPct val="90000"/>
                  </a:lnSpc>
                </a:pPr>
                <a:r>
                  <a:rPr lang="en-IN"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Criminal </a:t>
                </a:r>
              </a:p>
              <a:p>
                <a:pPr algn="ctr">
                  <a:lnSpc>
                    <a:spcPct val="90000"/>
                  </a:lnSpc>
                </a:pPr>
                <a:r>
                  <a:rPr lang="en-IN"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History</a:t>
                </a:r>
              </a:p>
            </p:txBody>
          </p:sp>
          <p:pic>
            <p:nvPicPr>
              <p:cNvPr id="16" name="Graphic 15" descr="Suitcase">
                <a:extLst>
                  <a:ext uri="{FF2B5EF4-FFF2-40B4-BE49-F238E27FC236}">
                    <a16:creationId xmlns:a16="http://schemas.microsoft.com/office/drawing/2014/main" id="{ACE2F84E-5CF2-4A3A-9E5C-FD0686035C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88997" y="1406238"/>
                <a:ext cx="488888" cy="488888"/>
              </a:xfrm>
              <a:prstGeom prst="rect">
                <a:avLst/>
              </a:prstGeom>
            </p:spPr>
          </p:pic>
        </p:grpSp>
      </p:grpSp>
      <p:sp>
        <p:nvSpPr>
          <p:cNvPr id="2" name="TextBox 1">
            <a:extLst>
              <a:ext uri="{FF2B5EF4-FFF2-40B4-BE49-F238E27FC236}">
                <a16:creationId xmlns:a16="http://schemas.microsoft.com/office/drawing/2014/main" id="{D274C293-9C69-4705-A3FB-DCC92070239F}"/>
              </a:ext>
            </a:extLst>
          </p:cNvPr>
          <p:cNvSpPr txBox="1"/>
          <p:nvPr/>
        </p:nvSpPr>
        <p:spPr>
          <a:xfrm>
            <a:off x="2758443" y="103098"/>
            <a:ext cx="3440299" cy="1815882"/>
          </a:xfrm>
          <a:prstGeom prst="rect">
            <a:avLst/>
          </a:prstGeom>
          <a:noFill/>
        </p:spPr>
        <p:txBody>
          <a:bodyPr wrap="square" rtlCol="0">
            <a:spAutoFit/>
          </a:bodyPr>
          <a:lstStyle/>
          <a:p>
            <a:r>
              <a:rPr lang="en-US" sz="2800" b="1" dirty="0">
                <a:solidFill>
                  <a:schemeClr val="accent3"/>
                </a:solidFill>
                <a:latin typeface="Arial" pitchFamily="34" charset="0"/>
                <a:cs typeface="Arial" pitchFamily="34" charset="0"/>
              </a:rPr>
              <a:t>What do you think were the Top 5 Employment Barriers?</a:t>
            </a:r>
            <a:endParaRPr lang="en-US" sz="2800" b="1" dirty="0">
              <a:solidFill>
                <a:schemeClr val="accent3"/>
              </a:solidFill>
            </a:endParaRPr>
          </a:p>
        </p:txBody>
      </p:sp>
      <p:grpSp>
        <p:nvGrpSpPr>
          <p:cNvPr id="101" name="Group 100">
            <a:extLst>
              <a:ext uri="{FF2B5EF4-FFF2-40B4-BE49-F238E27FC236}">
                <a16:creationId xmlns:a16="http://schemas.microsoft.com/office/drawing/2014/main" id="{79F91463-90A4-418B-8C18-FD3B6A0AFAA7}"/>
              </a:ext>
            </a:extLst>
          </p:cNvPr>
          <p:cNvGrpSpPr/>
          <p:nvPr/>
        </p:nvGrpSpPr>
        <p:grpSpPr>
          <a:xfrm>
            <a:off x="6935398" y="1178444"/>
            <a:ext cx="1331153" cy="1213864"/>
            <a:chOff x="8644634" y="1420374"/>
            <a:chExt cx="1774870" cy="1618485"/>
          </a:xfrm>
        </p:grpSpPr>
        <p:sp>
          <p:nvSpPr>
            <p:cNvPr id="26" name="Oval 25">
              <a:extLst>
                <a:ext uri="{FF2B5EF4-FFF2-40B4-BE49-F238E27FC236}">
                  <a16:creationId xmlns:a16="http://schemas.microsoft.com/office/drawing/2014/main" id="{9E9E492B-0F90-4B49-8875-063B85B22444}"/>
                </a:ext>
              </a:extLst>
            </p:cNvPr>
            <p:cNvSpPr/>
            <p:nvPr/>
          </p:nvSpPr>
          <p:spPr>
            <a:xfrm rot="987981">
              <a:off x="8689892" y="1466113"/>
              <a:ext cx="1663401" cy="153348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3" name="Donut 6">
              <a:extLst>
                <a:ext uri="{FF2B5EF4-FFF2-40B4-BE49-F238E27FC236}">
                  <a16:creationId xmlns:a16="http://schemas.microsoft.com/office/drawing/2014/main" id="{58247893-92BE-4433-8FA5-90D3D1F49DE7}"/>
                </a:ext>
              </a:extLst>
            </p:cNvPr>
            <p:cNvSpPr/>
            <p:nvPr/>
          </p:nvSpPr>
          <p:spPr>
            <a:xfrm rot="987981">
              <a:off x="8644634" y="1420374"/>
              <a:ext cx="1774870" cy="1618485"/>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grpSp>
          <p:nvGrpSpPr>
            <p:cNvPr id="94" name="Group 93">
              <a:extLst>
                <a:ext uri="{FF2B5EF4-FFF2-40B4-BE49-F238E27FC236}">
                  <a16:creationId xmlns:a16="http://schemas.microsoft.com/office/drawing/2014/main" id="{865472EA-BB58-4C7C-B745-F58EF08CBDAA}"/>
                </a:ext>
              </a:extLst>
            </p:cNvPr>
            <p:cNvGrpSpPr/>
            <p:nvPr/>
          </p:nvGrpSpPr>
          <p:grpSpPr>
            <a:xfrm>
              <a:off x="8888432" y="1677940"/>
              <a:ext cx="1326837" cy="1146044"/>
              <a:chOff x="8875622" y="1782954"/>
              <a:chExt cx="1326837" cy="1146044"/>
            </a:xfrm>
          </p:grpSpPr>
          <p:sp>
            <p:nvSpPr>
              <p:cNvPr id="95" name="Rectangle 94">
                <a:extLst>
                  <a:ext uri="{FF2B5EF4-FFF2-40B4-BE49-F238E27FC236}">
                    <a16:creationId xmlns:a16="http://schemas.microsoft.com/office/drawing/2014/main" id="{9E408068-61CD-4D21-B281-3BE13196F22E}"/>
                  </a:ext>
                </a:extLst>
              </p:cNvPr>
              <p:cNvSpPr/>
              <p:nvPr/>
            </p:nvSpPr>
            <p:spPr>
              <a:xfrm>
                <a:off x="8875622" y="2224190"/>
                <a:ext cx="1326837" cy="704808"/>
              </a:xfrm>
              <a:prstGeom prst="rect">
                <a:avLst/>
              </a:prstGeom>
            </p:spPr>
            <p:txBody>
              <a:bodyPr wrap="square" lIns="0" rIns="0" anchor="ctr">
                <a:spAutoFit/>
              </a:bodyPr>
              <a:lstStyle/>
              <a:p>
                <a:pPr algn="ctr">
                  <a:lnSpc>
                    <a:spcPct val="90000"/>
                  </a:lnSpc>
                </a:pPr>
                <a:r>
                  <a:rPr lang="en-IN"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No GED or Vocational Trade</a:t>
                </a:r>
              </a:p>
            </p:txBody>
          </p:sp>
          <p:grpSp>
            <p:nvGrpSpPr>
              <p:cNvPr id="96" name="Group 95">
                <a:extLst>
                  <a:ext uri="{FF2B5EF4-FFF2-40B4-BE49-F238E27FC236}">
                    <a16:creationId xmlns:a16="http://schemas.microsoft.com/office/drawing/2014/main" id="{5CD6F95C-F8D8-475E-88ED-1E0B94A9CF07}"/>
                  </a:ext>
                </a:extLst>
              </p:cNvPr>
              <p:cNvGrpSpPr/>
              <p:nvPr/>
            </p:nvGrpSpPr>
            <p:grpSpPr>
              <a:xfrm>
                <a:off x="9355912" y="1782954"/>
                <a:ext cx="374939" cy="319573"/>
                <a:chOff x="-3227387" y="-1377950"/>
                <a:chExt cx="4410075" cy="3951288"/>
              </a:xfrm>
              <a:solidFill>
                <a:schemeClr val="bg1"/>
              </a:solidFill>
            </p:grpSpPr>
            <p:sp>
              <p:nvSpPr>
                <p:cNvPr id="97" name="Freeform 5">
                  <a:extLst>
                    <a:ext uri="{FF2B5EF4-FFF2-40B4-BE49-F238E27FC236}">
                      <a16:creationId xmlns:a16="http://schemas.microsoft.com/office/drawing/2014/main" id="{B150A3D7-EB7B-4388-8466-C8CE9F2AC0CC}"/>
                    </a:ext>
                  </a:extLst>
                </p:cNvPr>
                <p:cNvSpPr>
                  <a:spLocks/>
                </p:cNvSpPr>
                <p:nvPr/>
              </p:nvSpPr>
              <p:spPr bwMode="auto">
                <a:xfrm>
                  <a:off x="-3227387" y="-1377950"/>
                  <a:ext cx="4410075" cy="2405063"/>
                </a:xfrm>
                <a:custGeom>
                  <a:avLst/>
                  <a:gdLst>
                    <a:gd name="T0" fmla="*/ 1908 w 2048"/>
                    <a:gd name="T1" fmla="*/ 0 h 1120"/>
                    <a:gd name="T2" fmla="*/ 140 w 2048"/>
                    <a:gd name="T3" fmla="*/ 0 h 1120"/>
                    <a:gd name="T4" fmla="*/ 0 w 2048"/>
                    <a:gd name="T5" fmla="*/ 140 h 1120"/>
                    <a:gd name="T6" fmla="*/ 0 w 2048"/>
                    <a:gd name="T7" fmla="*/ 1120 h 1120"/>
                    <a:gd name="T8" fmla="*/ 2048 w 2048"/>
                    <a:gd name="T9" fmla="*/ 1120 h 1120"/>
                    <a:gd name="T10" fmla="*/ 2048 w 2048"/>
                    <a:gd name="T11" fmla="*/ 140 h 1120"/>
                    <a:gd name="T12" fmla="*/ 1908 w 2048"/>
                    <a:gd name="T13" fmla="*/ 0 h 1120"/>
                  </a:gdLst>
                  <a:ahLst/>
                  <a:cxnLst>
                    <a:cxn ang="0">
                      <a:pos x="T0" y="T1"/>
                    </a:cxn>
                    <a:cxn ang="0">
                      <a:pos x="T2" y="T3"/>
                    </a:cxn>
                    <a:cxn ang="0">
                      <a:pos x="T4" y="T5"/>
                    </a:cxn>
                    <a:cxn ang="0">
                      <a:pos x="T6" y="T7"/>
                    </a:cxn>
                    <a:cxn ang="0">
                      <a:pos x="T8" y="T9"/>
                    </a:cxn>
                    <a:cxn ang="0">
                      <a:pos x="T10" y="T11"/>
                    </a:cxn>
                    <a:cxn ang="0">
                      <a:pos x="T12" y="T13"/>
                    </a:cxn>
                  </a:cxnLst>
                  <a:rect l="0" t="0" r="r" b="b"/>
                  <a:pathLst>
                    <a:path w="2048" h="1120">
                      <a:moveTo>
                        <a:pt x="1908" y="0"/>
                      </a:moveTo>
                      <a:cubicBezTo>
                        <a:pt x="140" y="0"/>
                        <a:pt x="140" y="0"/>
                        <a:pt x="140" y="0"/>
                      </a:cubicBezTo>
                      <a:cubicBezTo>
                        <a:pt x="63" y="0"/>
                        <a:pt x="0" y="63"/>
                        <a:pt x="0" y="140"/>
                      </a:cubicBezTo>
                      <a:cubicBezTo>
                        <a:pt x="0" y="1120"/>
                        <a:pt x="0" y="1120"/>
                        <a:pt x="0" y="1120"/>
                      </a:cubicBezTo>
                      <a:cubicBezTo>
                        <a:pt x="2048" y="1120"/>
                        <a:pt x="2048" y="1120"/>
                        <a:pt x="2048" y="1120"/>
                      </a:cubicBezTo>
                      <a:cubicBezTo>
                        <a:pt x="2048" y="140"/>
                        <a:pt x="2048" y="140"/>
                        <a:pt x="2048" y="140"/>
                      </a:cubicBezTo>
                      <a:cubicBezTo>
                        <a:pt x="2048" y="63"/>
                        <a:pt x="1985" y="0"/>
                        <a:pt x="1908" y="0"/>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1800" dirty="0"/>
                </a:p>
              </p:txBody>
            </p:sp>
            <p:sp>
              <p:nvSpPr>
                <p:cNvPr id="98" name="Freeform 6">
                  <a:extLst>
                    <a:ext uri="{FF2B5EF4-FFF2-40B4-BE49-F238E27FC236}">
                      <a16:creationId xmlns:a16="http://schemas.microsoft.com/office/drawing/2014/main" id="{BD8A6FDF-2D6F-4881-94A9-D5BC6A0FB32F}"/>
                    </a:ext>
                  </a:extLst>
                </p:cNvPr>
                <p:cNvSpPr>
                  <a:spLocks/>
                </p:cNvSpPr>
                <p:nvPr/>
              </p:nvSpPr>
              <p:spPr bwMode="auto">
                <a:xfrm>
                  <a:off x="-3227387" y="1285875"/>
                  <a:ext cx="4410075" cy="514350"/>
                </a:xfrm>
                <a:custGeom>
                  <a:avLst/>
                  <a:gdLst>
                    <a:gd name="T0" fmla="*/ 0 w 2048"/>
                    <a:gd name="T1" fmla="*/ 100 h 240"/>
                    <a:gd name="T2" fmla="*/ 140 w 2048"/>
                    <a:gd name="T3" fmla="*/ 240 h 240"/>
                    <a:gd name="T4" fmla="*/ 1908 w 2048"/>
                    <a:gd name="T5" fmla="*/ 240 h 240"/>
                    <a:gd name="T6" fmla="*/ 2048 w 2048"/>
                    <a:gd name="T7" fmla="*/ 100 h 240"/>
                    <a:gd name="T8" fmla="*/ 2048 w 2048"/>
                    <a:gd name="T9" fmla="*/ 0 h 240"/>
                    <a:gd name="T10" fmla="*/ 0 w 2048"/>
                    <a:gd name="T11" fmla="*/ 0 h 240"/>
                    <a:gd name="T12" fmla="*/ 0 w 2048"/>
                    <a:gd name="T13" fmla="*/ 100 h 240"/>
                  </a:gdLst>
                  <a:ahLst/>
                  <a:cxnLst>
                    <a:cxn ang="0">
                      <a:pos x="T0" y="T1"/>
                    </a:cxn>
                    <a:cxn ang="0">
                      <a:pos x="T2" y="T3"/>
                    </a:cxn>
                    <a:cxn ang="0">
                      <a:pos x="T4" y="T5"/>
                    </a:cxn>
                    <a:cxn ang="0">
                      <a:pos x="T6" y="T7"/>
                    </a:cxn>
                    <a:cxn ang="0">
                      <a:pos x="T8" y="T9"/>
                    </a:cxn>
                    <a:cxn ang="0">
                      <a:pos x="T10" y="T11"/>
                    </a:cxn>
                    <a:cxn ang="0">
                      <a:pos x="T12" y="T13"/>
                    </a:cxn>
                  </a:cxnLst>
                  <a:rect l="0" t="0" r="r" b="b"/>
                  <a:pathLst>
                    <a:path w="2048" h="240">
                      <a:moveTo>
                        <a:pt x="0" y="100"/>
                      </a:moveTo>
                      <a:cubicBezTo>
                        <a:pt x="0" y="177"/>
                        <a:pt x="63" y="240"/>
                        <a:pt x="140" y="240"/>
                      </a:cubicBezTo>
                      <a:cubicBezTo>
                        <a:pt x="1908" y="240"/>
                        <a:pt x="1908" y="240"/>
                        <a:pt x="1908" y="240"/>
                      </a:cubicBezTo>
                      <a:cubicBezTo>
                        <a:pt x="1985" y="240"/>
                        <a:pt x="2048" y="177"/>
                        <a:pt x="2048" y="100"/>
                      </a:cubicBezTo>
                      <a:cubicBezTo>
                        <a:pt x="2048" y="0"/>
                        <a:pt x="2048" y="0"/>
                        <a:pt x="2048" y="0"/>
                      </a:cubicBezTo>
                      <a:cubicBezTo>
                        <a:pt x="0" y="0"/>
                        <a:pt x="0" y="0"/>
                        <a:pt x="0" y="0"/>
                      </a:cubicBezTo>
                      <a:lnTo>
                        <a:pt x="0" y="10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1800" dirty="0"/>
                </a:p>
              </p:txBody>
            </p:sp>
            <p:sp>
              <p:nvSpPr>
                <p:cNvPr id="99" name="Freeform 7">
                  <a:extLst>
                    <a:ext uri="{FF2B5EF4-FFF2-40B4-BE49-F238E27FC236}">
                      <a16:creationId xmlns:a16="http://schemas.microsoft.com/office/drawing/2014/main" id="{46C9A347-D473-438F-989D-72B397A5C45A}"/>
                    </a:ext>
                  </a:extLst>
                </p:cNvPr>
                <p:cNvSpPr>
                  <a:spLocks/>
                </p:cNvSpPr>
                <p:nvPr/>
              </p:nvSpPr>
              <p:spPr bwMode="auto">
                <a:xfrm>
                  <a:off x="-1952625" y="2058988"/>
                  <a:ext cx="1860550" cy="514350"/>
                </a:xfrm>
                <a:custGeom>
                  <a:avLst/>
                  <a:gdLst>
                    <a:gd name="T0" fmla="*/ 804 w 864"/>
                    <a:gd name="T1" fmla="*/ 120 h 240"/>
                    <a:gd name="T2" fmla="*/ 672 w 864"/>
                    <a:gd name="T3" fmla="*/ 120 h 240"/>
                    <a:gd name="T4" fmla="*/ 672 w 864"/>
                    <a:gd name="T5" fmla="*/ 0 h 240"/>
                    <a:gd name="T6" fmla="*/ 192 w 864"/>
                    <a:gd name="T7" fmla="*/ 0 h 240"/>
                    <a:gd name="T8" fmla="*/ 192 w 864"/>
                    <a:gd name="T9" fmla="*/ 120 h 240"/>
                    <a:gd name="T10" fmla="*/ 60 w 864"/>
                    <a:gd name="T11" fmla="*/ 120 h 240"/>
                    <a:gd name="T12" fmla="*/ 0 w 864"/>
                    <a:gd name="T13" fmla="*/ 180 h 240"/>
                    <a:gd name="T14" fmla="*/ 60 w 864"/>
                    <a:gd name="T15" fmla="*/ 240 h 240"/>
                    <a:gd name="T16" fmla="*/ 804 w 864"/>
                    <a:gd name="T17" fmla="*/ 240 h 240"/>
                    <a:gd name="T18" fmla="*/ 864 w 864"/>
                    <a:gd name="T19" fmla="*/ 180 h 240"/>
                    <a:gd name="T20" fmla="*/ 804 w 864"/>
                    <a:gd name="T21" fmla="*/ 12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240">
                      <a:moveTo>
                        <a:pt x="804" y="120"/>
                      </a:moveTo>
                      <a:cubicBezTo>
                        <a:pt x="672" y="120"/>
                        <a:pt x="672" y="120"/>
                        <a:pt x="672" y="120"/>
                      </a:cubicBezTo>
                      <a:cubicBezTo>
                        <a:pt x="672" y="0"/>
                        <a:pt x="672" y="0"/>
                        <a:pt x="672" y="0"/>
                      </a:cubicBezTo>
                      <a:cubicBezTo>
                        <a:pt x="192" y="0"/>
                        <a:pt x="192" y="0"/>
                        <a:pt x="192" y="0"/>
                      </a:cubicBezTo>
                      <a:cubicBezTo>
                        <a:pt x="192" y="120"/>
                        <a:pt x="192" y="120"/>
                        <a:pt x="192" y="120"/>
                      </a:cubicBezTo>
                      <a:cubicBezTo>
                        <a:pt x="60" y="120"/>
                        <a:pt x="60" y="120"/>
                        <a:pt x="60" y="120"/>
                      </a:cubicBezTo>
                      <a:cubicBezTo>
                        <a:pt x="27" y="120"/>
                        <a:pt x="0" y="147"/>
                        <a:pt x="0" y="180"/>
                      </a:cubicBezTo>
                      <a:cubicBezTo>
                        <a:pt x="0" y="213"/>
                        <a:pt x="27" y="240"/>
                        <a:pt x="60" y="240"/>
                      </a:cubicBezTo>
                      <a:cubicBezTo>
                        <a:pt x="804" y="240"/>
                        <a:pt x="804" y="240"/>
                        <a:pt x="804" y="240"/>
                      </a:cubicBezTo>
                      <a:cubicBezTo>
                        <a:pt x="837" y="240"/>
                        <a:pt x="864" y="213"/>
                        <a:pt x="864" y="180"/>
                      </a:cubicBezTo>
                      <a:cubicBezTo>
                        <a:pt x="864" y="147"/>
                        <a:pt x="837" y="120"/>
                        <a:pt x="804" y="120"/>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IN" sz="1800" dirty="0"/>
                </a:p>
              </p:txBody>
            </p:sp>
          </p:grpSp>
        </p:grpSp>
      </p:grpSp>
      <p:pic>
        <p:nvPicPr>
          <p:cNvPr id="25" name="Picture 24">
            <a:extLst>
              <a:ext uri="{FF2B5EF4-FFF2-40B4-BE49-F238E27FC236}">
                <a16:creationId xmlns:a16="http://schemas.microsoft.com/office/drawing/2014/main" id="{F2E9721C-CC12-A266-B7AB-7A58AC34E2A6}"/>
              </a:ext>
            </a:extLst>
          </p:cNvPr>
          <p:cNvPicPr>
            <a:picLocks noChangeAspect="1"/>
          </p:cNvPicPr>
          <p:nvPr/>
        </p:nvPicPr>
        <p:blipFill>
          <a:blip r:embed="rId3"/>
          <a:stretch>
            <a:fillRect/>
          </a:stretch>
        </p:blipFill>
        <p:spPr>
          <a:xfrm>
            <a:off x="-218" y="0"/>
            <a:ext cx="2468880" cy="5143500"/>
          </a:xfrm>
          <a:prstGeom prst="rect">
            <a:avLst/>
          </a:prstGeom>
        </p:spPr>
      </p:pic>
    </p:spTree>
    <p:extLst>
      <p:ext uri="{BB962C8B-B14F-4D97-AF65-F5344CB8AC3E}">
        <p14:creationId xmlns:p14="http://schemas.microsoft.com/office/powerpoint/2010/main" val="68641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p:cTn id="14" dur="1000" fill="hold"/>
                                        <p:tgtEl>
                                          <p:spTgt spid="70"/>
                                        </p:tgtEl>
                                        <p:attrNameLst>
                                          <p:attrName>ppt_w</p:attrName>
                                        </p:attrNameLst>
                                      </p:cBhvr>
                                      <p:tavLst>
                                        <p:tav tm="0">
                                          <p:val>
                                            <p:fltVal val="0"/>
                                          </p:val>
                                        </p:tav>
                                        <p:tav tm="100000">
                                          <p:val>
                                            <p:strVal val="#ppt_w"/>
                                          </p:val>
                                        </p:tav>
                                      </p:tavLst>
                                    </p:anim>
                                    <p:anim calcmode="lin" valueType="num">
                                      <p:cBhvr>
                                        <p:cTn id="15" dur="1000" fill="hold"/>
                                        <p:tgtEl>
                                          <p:spTgt spid="70"/>
                                        </p:tgtEl>
                                        <p:attrNameLst>
                                          <p:attrName>ppt_h</p:attrName>
                                        </p:attrNameLst>
                                      </p:cBhvr>
                                      <p:tavLst>
                                        <p:tav tm="0">
                                          <p:val>
                                            <p:fltVal val="0"/>
                                          </p:val>
                                        </p:tav>
                                        <p:tav tm="100000">
                                          <p:val>
                                            <p:strVal val="#ppt_h"/>
                                          </p:val>
                                        </p:tav>
                                      </p:tavLst>
                                    </p:anim>
                                    <p:anim calcmode="lin" valueType="num">
                                      <p:cBhvr>
                                        <p:cTn id="16" dur="1000" fill="hold"/>
                                        <p:tgtEl>
                                          <p:spTgt spid="70"/>
                                        </p:tgtEl>
                                        <p:attrNameLst>
                                          <p:attrName>style.rotation</p:attrName>
                                        </p:attrNameLst>
                                      </p:cBhvr>
                                      <p:tavLst>
                                        <p:tav tm="0">
                                          <p:val>
                                            <p:fltVal val="90"/>
                                          </p:val>
                                        </p:tav>
                                        <p:tav tm="100000">
                                          <p:val>
                                            <p:fltVal val="0"/>
                                          </p:val>
                                        </p:tav>
                                      </p:tavLst>
                                    </p:anim>
                                    <p:animEffect transition="in" filter="fade">
                                      <p:cBhvr>
                                        <p:cTn id="17" dur="1000"/>
                                        <p:tgtEl>
                                          <p:spTgt spid="70"/>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p:cTn id="22" dur="1000" fill="hold"/>
                                        <p:tgtEl>
                                          <p:spTgt spid="71"/>
                                        </p:tgtEl>
                                        <p:attrNameLst>
                                          <p:attrName>ppt_w</p:attrName>
                                        </p:attrNameLst>
                                      </p:cBhvr>
                                      <p:tavLst>
                                        <p:tav tm="0">
                                          <p:val>
                                            <p:fltVal val="0"/>
                                          </p:val>
                                        </p:tav>
                                        <p:tav tm="100000">
                                          <p:val>
                                            <p:strVal val="#ppt_w"/>
                                          </p:val>
                                        </p:tav>
                                      </p:tavLst>
                                    </p:anim>
                                    <p:anim calcmode="lin" valueType="num">
                                      <p:cBhvr>
                                        <p:cTn id="23" dur="1000" fill="hold"/>
                                        <p:tgtEl>
                                          <p:spTgt spid="71"/>
                                        </p:tgtEl>
                                        <p:attrNameLst>
                                          <p:attrName>ppt_h</p:attrName>
                                        </p:attrNameLst>
                                      </p:cBhvr>
                                      <p:tavLst>
                                        <p:tav tm="0">
                                          <p:val>
                                            <p:fltVal val="0"/>
                                          </p:val>
                                        </p:tav>
                                        <p:tav tm="100000">
                                          <p:val>
                                            <p:strVal val="#ppt_h"/>
                                          </p:val>
                                        </p:tav>
                                      </p:tavLst>
                                    </p:anim>
                                    <p:anim calcmode="lin" valueType="num">
                                      <p:cBhvr>
                                        <p:cTn id="24" dur="1000" fill="hold"/>
                                        <p:tgtEl>
                                          <p:spTgt spid="71"/>
                                        </p:tgtEl>
                                        <p:attrNameLst>
                                          <p:attrName>style.rotation</p:attrName>
                                        </p:attrNameLst>
                                      </p:cBhvr>
                                      <p:tavLst>
                                        <p:tav tm="0">
                                          <p:val>
                                            <p:fltVal val="90"/>
                                          </p:val>
                                        </p:tav>
                                        <p:tav tm="100000">
                                          <p:val>
                                            <p:fltVal val="0"/>
                                          </p:val>
                                        </p:tav>
                                      </p:tavLst>
                                    </p:anim>
                                    <p:animEffect transition="in" filter="fade">
                                      <p:cBhvr>
                                        <p:cTn id="25" dur="10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nodeType="clickEffect">
                                  <p:stCondLst>
                                    <p:cond delay="0"/>
                                  </p:stCondLst>
                                  <p:childTnLst>
                                    <p:animEffect transition="out" filter="fade">
                                      <p:cBhvr>
                                        <p:cTn id="29" dur="500" tmFilter="0, 0; .2, .5; .8, .5; 1, 0"/>
                                        <p:tgtEl>
                                          <p:spTgt spid="71"/>
                                        </p:tgtEl>
                                      </p:cBhvr>
                                    </p:animEffect>
                                    <p:animScale>
                                      <p:cBhvr>
                                        <p:cTn id="30" dur="250" autoRev="1" fill="hold"/>
                                        <p:tgtEl>
                                          <p:spTgt spid="71"/>
                                        </p:tgtEl>
                                      </p:cBhvr>
                                      <p:by x="105000" y="105000"/>
                                    </p:animScale>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1000" fill="hold"/>
                                        <p:tgtEl>
                                          <p:spTgt spid="72"/>
                                        </p:tgtEl>
                                        <p:attrNameLst>
                                          <p:attrName>ppt_w</p:attrName>
                                        </p:attrNameLst>
                                      </p:cBhvr>
                                      <p:tavLst>
                                        <p:tav tm="0">
                                          <p:val>
                                            <p:fltVal val="0"/>
                                          </p:val>
                                        </p:tav>
                                        <p:tav tm="100000">
                                          <p:val>
                                            <p:strVal val="#ppt_w"/>
                                          </p:val>
                                        </p:tav>
                                      </p:tavLst>
                                    </p:anim>
                                    <p:anim calcmode="lin" valueType="num">
                                      <p:cBhvr>
                                        <p:cTn id="36" dur="1000" fill="hold"/>
                                        <p:tgtEl>
                                          <p:spTgt spid="72"/>
                                        </p:tgtEl>
                                        <p:attrNameLst>
                                          <p:attrName>ppt_h</p:attrName>
                                        </p:attrNameLst>
                                      </p:cBhvr>
                                      <p:tavLst>
                                        <p:tav tm="0">
                                          <p:val>
                                            <p:fltVal val="0"/>
                                          </p:val>
                                        </p:tav>
                                        <p:tav tm="100000">
                                          <p:val>
                                            <p:strVal val="#ppt_h"/>
                                          </p:val>
                                        </p:tav>
                                      </p:tavLst>
                                    </p:anim>
                                    <p:anim calcmode="lin" valueType="num">
                                      <p:cBhvr>
                                        <p:cTn id="37" dur="1000" fill="hold"/>
                                        <p:tgtEl>
                                          <p:spTgt spid="72"/>
                                        </p:tgtEl>
                                        <p:attrNameLst>
                                          <p:attrName>style.rotation</p:attrName>
                                        </p:attrNameLst>
                                      </p:cBhvr>
                                      <p:tavLst>
                                        <p:tav tm="0">
                                          <p:val>
                                            <p:fltVal val="90"/>
                                          </p:val>
                                        </p:tav>
                                        <p:tav tm="100000">
                                          <p:val>
                                            <p:fltVal val="0"/>
                                          </p:val>
                                        </p:tav>
                                      </p:tavLst>
                                    </p:anim>
                                    <p:animEffect transition="in" filter="fade">
                                      <p:cBhvr>
                                        <p:cTn id="38" dur="1000"/>
                                        <p:tgtEl>
                                          <p:spTgt spid="72"/>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72"/>
                                        </p:tgtEl>
                                      </p:cBhvr>
                                    </p:animEffect>
                                    <p:animScale>
                                      <p:cBhvr>
                                        <p:cTn id="43" dur="250" autoRev="1" fill="hold"/>
                                        <p:tgtEl>
                                          <p:spTgt spid="72"/>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nodeType="clickEffect">
                                  <p:stCondLst>
                                    <p:cond delay="0"/>
                                  </p:stCondLst>
                                  <p:childTnLst>
                                    <p:set>
                                      <p:cBhvr>
                                        <p:cTn id="47" dur="1" fill="hold">
                                          <p:stCondLst>
                                            <p:cond delay="0"/>
                                          </p:stCondLst>
                                        </p:cTn>
                                        <p:tgtEl>
                                          <p:spTgt spid="101"/>
                                        </p:tgtEl>
                                        <p:attrNameLst>
                                          <p:attrName>style.visibility</p:attrName>
                                        </p:attrNameLst>
                                      </p:cBhvr>
                                      <p:to>
                                        <p:strVal val="visible"/>
                                      </p:to>
                                    </p:set>
                                    <p:anim calcmode="lin" valueType="num">
                                      <p:cBhvr>
                                        <p:cTn id="48" dur="1000" fill="hold"/>
                                        <p:tgtEl>
                                          <p:spTgt spid="101"/>
                                        </p:tgtEl>
                                        <p:attrNameLst>
                                          <p:attrName>ppt_w</p:attrName>
                                        </p:attrNameLst>
                                      </p:cBhvr>
                                      <p:tavLst>
                                        <p:tav tm="0">
                                          <p:val>
                                            <p:fltVal val="0"/>
                                          </p:val>
                                        </p:tav>
                                        <p:tav tm="100000">
                                          <p:val>
                                            <p:strVal val="#ppt_w"/>
                                          </p:val>
                                        </p:tav>
                                      </p:tavLst>
                                    </p:anim>
                                    <p:anim calcmode="lin" valueType="num">
                                      <p:cBhvr>
                                        <p:cTn id="49" dur="1000" fill="hold"/>
                                        <p:tgtEl>
                                          <p:spTgt spid="101"/>
                                        </p:tgtEl>
                                        <p:attrNameLst>
                                          <p:attrName>ppt_h</p:attrName>
                                        </p:attrNameLst>
                                      </p:cBhvr>
                                      <p:tavLst>
                                        <p:tav tm="0">
                                          <p:val>
                                            <p:fltVal val="0"/>
                                          </p:val>
                                        </p:tav>
                                        <p:tav tm="100000">
                                          <p:val>
                                            <p:strVal val="#ppt_h"/>
                                          </p:val>
                                        </p:tav>
                                      </p:tavLst>
                                    </p:anim>
                                    <p:anim calcmode="lin" valueType="num">
                                      <p:cBhvr>
                                        <p:cTn id="50" dur="1000" fill="hold"/>
                                        <p:tgtEl>
                                          <p:spTgt spid="101"/>
                                        </p:tgtEl>
                                        <p:attrNameLst>
                                          <p:attrName>style.rotation</p:attrName>
                                        </p:attrNameLst>
                                      </p:cBhvr>
                                      <p:tavLst>
                                        <p:tav tm="0">
                                          <p:val>
                                            <p:fltVal val="90"/>
                                          </p:val>
                                        </p:tav>
                                        <p:tav tm="100000">
                                          <p:val>
                                            <p:fltVal val="0"/>
                                          </p:val>
                                        </p:tav>
                                      </p:tavLst>
                                    </p:anim>
                                    <p:animEffect transition="in" filter="fade">
                                      <p:cBhvr>
                                        <p:cTn id="51" dur="1000"/>
                                        <p:tgtEl>
                                          <p:spTgt spid="101"/>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mph" presetSubtype="0" fill="hold" nodeType="clickEffect">
                                  <p:stCondLst>
                                    <p:cond delay="0"/>
                                  </p:stCondLst>
                                  <p:childTnLst>
                                    <p:animEffect transition="out" filter="fade">
                                      <p:cBhvr>
                                        <p:cTn id="55" dur="500" tmFilter="0, 0; .2, .5; .8, .5; 1, 0"/>
                                        <p:tgtEl>
                                          <p:spTgt spid="101"/>
                                        </p:tgtEl>
                                      </p:cBhvr>
                                    </p:animEffect>
                                    <p:animScale>
                                      <p:cBhvr>
                                        <p:cTn id="56" dur="250" autoRev="1" fill="hold"/>
                                        <p:tgtEl>
                                          <p:spTgt spid="101"/>
                                        </p:tgtEl>
                                      </p:cBhvr>
                                      <p:by x="105000" y="105000"/>
                                    </p:animScale>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nodeType="clickEffect">
                                  <p:stCondLst>
                                    <p:cond delay="0"/>
                                  </p:stCondLst>
                                  <p:childTnLst>
                                    <p:set>
                                      <p:cBhvr>
                                        <p:cTn id="60" dur="1" fill="hold">
                                          <p:stCondLst>
                                            <p:cond delay="0"/>
                                          </p:stCondLst>
                                        </p:cTn>
                                        <p:tgtEl>
                                          <p:spTgt spid="84"/>
                                        </p:tgtEl>
                                        <p:attrNameLst>
                                          <p:attrName>style.visibility</p:attrName>
                                        </p:attrNameLst>
                                      </p:cBhvr>
                                      <p:to>
                                        <p:strVal val="visible"/>
                                      </p:to>
                                    </p:set>
                                    <p:anim calcmode="lin" valueType="num">
                                      <p:cBhvr>
                                        <p:cTn id="61" dur="1000" fill="hold"/>
                                        <p:tgtEl>
                                          <p:spTgt spid="84"/>
                                        </p:tgtEl>
                                        <p:attrNameLst>
                                          <p:attrName>ppt_w</p:attrName>
                                        </p:attrNameLst>
                                      </p:cBhvr>
                                      <p:tavLst>
                                        <p:tav tm="0">
                                          <p:val>
                                            <p:fltVal val="0"/>
                                          </p:val>
                                        </p:tav>
                                        <p:tav tm="100000">
                                          <p:val>
                                            <p:strVal val="#ppt_w"/>
                                          </p:val>
                                        </p:tav>
                                      </p:tavLst>
                                    </p:anim>
                                    <p:anim calcmode="lin" valueType="num">
                                      <p:cBhvr>
                                        <p:cTn id="62" dur="1000" fill="hold"/>
                                        <p:tgtEl>
                                          <p:spTgt spid="84"/>
                                        </p:tgtEl>
                                        <p:attrNameLst>
                                          <p:attrName>ppt_h</p:attrName>
                                        </p:attrNameLst>
                                      </p:cBhvr>
                                      <p:tavLst>
                                        <p:tav tm="0">
                                          <p:val>
                                            <p:fltVal val="0"/>
                                          </p:val>
                                        </p:tav>
                                        <p:tav tm="100000">
                                          <p:val>
                                            <p:strVal val="#ppt_h"/>
                                          </p:val>
                                        </p:tav>
                                      </p:tavLst>
                                    </p:anim>
                                    <p:anim calcmode="lin" valueType="num">
                                      <p:cBhvr>
                                        <p:cTn id="63" dur="1000" fill="hold"/>
                                        <p:tgtEl>
                                          <p:spTgt spid="84"/>
                                        </p:tgtEl>
                                        <p:attrNameLst>
                                          <p:attrName>style.rotation</p:attrName>
                                        </p:attrNameLst>
                                      </p:cBhvr>
                                      <p:tavLst>
                                        <p:tav tm="0">
                                          <p:val>
                                            <p:fltVal val="90"/>
                                          </p:val>
                                        </p:tav>
                                        <p:tav tm="100000">
                                          <p:val>
                                            <p:fltVal val="0"/>
                                          </p:val>
                                        </p:tav>
                                      </p:tavLst>
                                    </p:anim>
                                    <p:animEffect transition="in" filter="fade">
                                      <p:cBhvr>
                                        <p:cTn id="64" dur="1000"/>
                                        <p:tgtEl>
                                          <p:spTgt spid="84"/>
                                        </p:tgtEl>
                                      </p:cBhvr>
                                    </p:animEffect>
                                  </p:childTnLst>
                                </p:cTn>
                              </p:par>
                            </p:childTnLst>
                          </p:cTn>
                        </p:par>
                      </p:childTnLst>
                    </p:cTn>
                  </p:par>
                  <p:par>
                    <p:cTn id="65" fill="hold">
                      <p:stCondLst>
                        <p:cond delay="indefinite"/>
                      </p:stCondLst>
                      <p:childTnLst>
                        <p:par>
                          <p:cTn id="66" fill="hold">
                            <p:stCondLst>
                              <p:cond delay="0"/>
                            </p:stCondLst>
                            <p:childTnLst>
                              <p:par>
                                <p:cTn id="67" presetID="26" presetClass="emph" presetSubtype="0" fill="hold" nodeType="clickEffect">
                                  <p:stCondLst>
                                    <p:cond delay="0"/>
                                  </p:stCondLst>
                                  <p:childTnLst>
                                    <p:animEffect transition="out" filter="fade">
                                      <p:cBhvr>
                                        <p:cTn id="68" dur="500" tmFilter="0, 0; .2, .5; .8, .5; 1, 0"/>
                                        <p:tgtEl>
                                          <p:spTgt spid="84"/>
                                        </p:tgtEl>
                                      </p:cBhvr>
                                    </p:animEffect>
                                    <p:animScale>
                                      <p:cBhvr>
                                        <p:cTn id="69" dur="250" autoRev="1" fill="hold"/>
                                        <p:tgtEl>
                                          <p:spTgt spid="84"/>
                                        </p:tgtEl>
                                      </p:cBhvr>
                                      <p:by x="105000" y="105000"/>
                                    </p:animScale>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nodeType="clickEffect">
                                  <p:stCondLst>
                                    <p:cond delay="0"/>
                                  </p:stCondLst>
                                  <p:childTnLst>
                                    <p:set>
                                      <p:cBhvr>
                                        <p:cTn id="73" dur="1" fill="hold">
                                          <p:stCondLst>
                                            <p:cond delay="0"/>
                                          </p:stCondLst>
                                        </p:cTn>
                                        <p:tgtEl>
                                          <p:spTgt spid="85"/>
                                        </p:tgtEl>
                                        <p:attrNameLst>
                                          <p:attrName>style.visibility</p:attrName>
                                        </p:attrNameLst>
                                      </p:cBhvr>
                                      <p:to>
                                        <p:strVal val="visible"/>
                                      </p:to>
                                    </p:set>
                                    <p:anim calcmode="lin" valueType="num">
                                      <p:cBhvr>
                                        <p:cTn id="74" dur="1000" fill="hold"/>
                                        <p:tgtEl>
                                          <p:spTgt spid="85"/>
                                        </p:tgtEl>
                                        <p:attrNameLst>
                                          <p:attrName>ppt_w</p:attrName>
                                        </p:attrNameLst>
                                      </p:cBhvr>
                                      <p:tavLst>
                                        <p:tav tm="0">
                                          <p:val>
                                            <p:fltVal val="0"/>
                                          </p:val>
                                        </p:tav>
                                        <p:tav tm="100000">
                                          <p:val>
                                            <p:strVal val="#ppt_w"/>
                                          </p:val>
                                        </p:tav>
                                      </p:tavLst>
                                    </p:anim>
                                    <p:anim calcmode="lin" valueType="num">
                                      <p:cBhvr>
                                        <p:cTn id="75" dur="1000" fill="hold"/>
                                        <p:tgtEl>
                                          <p:spTgt spid="85"/>
                                        </p:tgtEl>
                                        <p:attrNameLst>
                                          <p:attrName>ppt_h</p:attrName>
                                        </p:attrNameLst>
                                      </p:cBhvr>
                                      <p:tavLst>
                                        <p:tav tm="0">
                                          <p:val>
                                            <p:fltVal val="0"/>
                                          </p:val>
                                        </p:tav>
                                        <p:tav tm="100000">
                                          <p:val>
                                            <p:strVal val="#ppt_h"/>
                                          </p:val>
                                        </p:tav>
                                      </p:tavLst>
                                    </p:anim>
                                    <p:anim calcmode="lin" valueType="num">
                                      <p:cBhvr>
                                        <p:cTn id="76" dur="1000" fill="hold"/>
                                        <p:tgtEl>
                                          <p:spTgt spid="85"/>
                                        </p:tgtEl>
                                        <p:attrNameLst>
                                          <p:attrName>style.rotation</p:attrName>
                                        </p:attrNameLst>
                                      </p:cBhvr>
                                      <p:tavLst>
                                        <p:tav tm="0">
                                          <p:val>
                                            <p:fltVal val="90"/>
                                          </p:val>
                                        </p:tav>
                                        <p:tav tm="100000">
                                          <p:val>
                                            <p:fltVal val="0"/>
                                          </p:val>
                                        </p:tav>
                                      </p:tavLst>
                                    </p:anim>
                                    <p:animEffect transition="in" filter="fade">
                                      <p:cBhvr>
                                        <p:cTn id="77" dur="1000"/>
                                        <p:tgtEl>
                                          <p:spTgt spid="85"/>
                                        </p:tgtEl>
                                      </p:cBhvr>
                                    </p:animEffect>
                                  </p:childTnLst>
                                </p:cTn>
                              </p:par>
                            </p:childTnLst>
                          </p:cTn>
                        </p:par>
                      </p:childTnLst>
                    </p:cTn>
                  </p:par>
                  <p:par>
                    <p:cTn id="78" fill="hold">
                      <p:stCondLst>
                        <p:cond delay="indefinite"/>
                      </p:stCondLst>
                      <p:childTnLst>
                        <p:par>
                          <p:cTn id="79" fill="hold">
                            <p:stCondLst>
                              <p:cond delay="0"/>
                            </p:stCondLst>
                            <p:childTnLst>
                              <p:par>
                                <p:cTn id="80" presetID="26" presetClass="emph" presetSubtype="0" fill="hold" nodeType="clickEffect">
                                  <p:stCondLst>
                                    <p:cond delay="0"/>
                                  </p:stCondLst>
                                  <p:childTnLst>
                                    <p:animEffect transition="out" filter="fade">
                                      <p:cBhvr>
                                        <p:cTn id="81" dur="500" tmFilter="0, 0; .2, .5; .8, .5; 1, 0"/>
                                        <p:tgtEl>
                                          <p:spTgt spid="85"/>
                                        </p:tgtEl>
                                      </p:cBhvr>
                                    </p:animEffect>
                                    <p:animScale>
                                      <p:cBhvr>
                                        <p:cTn id="82" dur="250" autoRev="1" fill="hold"/>
                                        <p:tgtEl>
                                          <p:spTgt spid="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D477A-0453-62A8-850F-CA88BDF9C8C3}"/>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8F3F17A8-ABBC-1367-29E4-5EBAC98B6F95}"/>
              </a:ext>
            </a:extLst>
          </p:cNvPr>
          <p:cNvPicPr/>
          <p:nvPr/>
        </p:nvPicPr>
        <p:blipFill>
          <a:blip r:embed="rId2"/>
          <a:stretch>
            <a:fillRect/>
          </a:stretch>
        </p:blipFill>
        <p:spPr>
          <a:xfrm>
            <a:off x="0" y="224388"/>
            <a:ext cx="5312229" cy="1839556"/>
          </a:xfrm>
          <a:prstGeom prst="rect">
            <a:avLst/>
          </a:prstGeom>
        </p:spPr>
      </p:pic>
      <p:sp>
        <p:nvSpPr>
          <p:cNvPr id="65" name="TextBox 64">
            <a:extLst>
              <a:ext uri="{FF2B5EF4-FFF2-40B4-BE49-F238E27FC236}">
                <a16:creationId xmlns:a16="http://schemas.microsoft.com/office/drawing/2014/main" id="{36AA9849-A96F-153D-BC7F-D45A1458684A}"/>
              </a:ext>
            </a:extLst>
          </p:cNvPr>
          <p:cNvSpPr txBox="1"/>
          <p:nvPr/>
        </p:nvSpPr>
        <p:spPr>
          <a:xfrm>
            <a:off x="2078993" y="2546788"/>
            <a:ext cx="6466472" cy="900246"/>
          </a:xfrm>
          <a:prstGeom prst="rect">
            <a:avLst/>
          </a:prstGeom>
          <a:noFill/>
        </p:spPr>
        <p:txBody>
          <a:bodyPr wrap="square" lIns="68580" tIns="34290" rIns="68580" bIns="34290" rtlCol="0" anchor="ctr">
            <a:spAutoFit/>
          </a:bodyPr>
          <a:lstStyle/>
          <a:p>
            <a:pPr marL="171450" indent="-171450">
              <a:buFont typeface="Arial" panose="020B0604020202020204" pitchFamily="34" charset="0"/>
              <a:buChar char="•"/>
            </a:pPr>
            <a:r>
              <a:rPr lang="en-US" sz="1800" dirty="0">
                <a:solidFill>
                  <a:schemeClr val="accent5">
                    <a:lumMod val="49000"/>
                  </a:schemeClr>
                </a:solidFill>
              </a:rPr>
              <a:t>Creative Supportive Services Funding that lasts for 6 months or more for employment retention.</a:t>
            </a:r>
          </a:p>
          <a:p>
            <a:pPr marL="171450" indent="-171450">
              <a:buFont typeface="Arial" panose="020B0604020202020204" pitchFamily="34" charset="0"/>
              <a:buChar char="•"/>
            </a:pPr>
            <a:r>
              <a:rPr lang="en-US" sz="1800" dirty="0">
                <a:solidFill>
                  <a:schemeClr val="accent5">
                    <a:lumMod val="49000"/>
                  </a:schemeClr>
                </a:solidFill>
              </a:rPr>
              <a:t>Strong Community Partnerships and Resource Connection.</a:t>
            </a:r>
          </a:p>
        </p:txBody>
      </p:sp>
      <p:pic>
        <p:nvPicPr>
          <p:cNvPr id="4" name="Picture 3" descr="A picture containing text, street furniture, line, bench&#10;&#10;Description automatically generated">
            <a:hlinkClick r:id="rId3"/>
            <a:extLst>
              <a:ext uri="{FF2B5EF4-FFF2-40B4-BE49-F238E27FC236}">
                <a16:creationId xmlns:a16="http://schemas.microsoft.com/office/drawing/2014/main" id="{A6269694-5472-0AC3-5680-FC8B3475B6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5515" y="391300"/>
            <a:ext cx="3492475" cy="1505732"/>
          </a:xfrm>
          <a:prstGeom prst="rect">
            <a:avLst/>
          </a:prstGeom>
        </p:spPr>
      </p:pic>
      <p:sp>
        <p:nvSpPr>
          <p:cNvPr id="68" name="TextBox 67">
            <a:extLst>
              <a:ext uri="{FF2B5EF4-FFF2-40B4-BE49-F238E27FC236}">
                <a16:creationId xmlns:a16="http://schemas.microsoft.com/office/drawing/2014/main" id="{CE808676-25DF-897B-ACD1-AE68B5AC54B8}"/>
              </a:ext>
            </a:extLst>
          </p:cNvPr>
          <p:cNvSpPr txBox="1"/>
          <p:nvPr/>
        </p:nvSpPr>
        <p:spPr>
          <a:xfrm>
            <a:off x="4597211" y="3630825"/>
            <a:ext cx="3948254" cy="1146468"/>
          </a:xfrm>
          <a:prstGeom prst="rect">
            <a:avLst/>
          </a:prstGeom>
          <a:solidFill>
            <a:srgbClr val="E8E8E8"/>
          </a:solidFill>
          <a:ln>
            <a:solidFill>
              <a:schemeClr val="bg1"/>
            </a:solidFill>
          </a:ln>
        </p:spPr>
        <p:txBody>
          <a:bodyPr wrap="square" lIns="68580" tIns="34290" rIns="68580" bIns="34290" rtlCol="0" anchor="t">
            <a:spAutoFit/>
          </a:bodyPr>
          <a:lstStyle/>
          <a:p>
            <a:pPr algn="ctr"/>
            <a:r>
              <a:rPr lang="en-US" dirty="0">
                <a:solidFill>
                  <a:srgbClr val="212121"/>
                </a:solidFill>
                <a:highlight>
                  <a:srgbClr val="FFFFFF"/>
                </a:highlight>
                <a:ea typeface="+mn-lt"/>
                <a:cs typeface="+mn-lt"/>
              </a:rPr>
              <a:t>Nationwide vocational rehabilitation services are managed at the federal level by the </a:t>
            </a:r>
            <a:r>
              <a:rPr lang="en-US" dirty="0">
                <a:solidFill>
                  <a:srgbClr val="212121"/>
                </a:solidFill>
                <a:highlight>
                  <a:srgbClr val="FFFFFF"/>
                </a:highlight>
                <a:ea typeface="+mn-lt"/>
                <a:cs typeface="+mn-lt"/>
                <a:hlinkClick r:id="rId5">
                  <a:extLst>
                    <a:ext uri="{A12FA001-AC4F-418D-AE19-62706E023703}">
                      <ahyp:hlinkClr xmlns:ahyp="http://schemas.microsoft.com/office/drawing/2018/hyperlinkcolor" val="tx"/>
                    </a:ext>
                  </a:extLst>
                </a:hlinkClick>
              </a:rPr>
              <a:t>Rehabilitation Services Administration</a:t>
            </a:r>
            <a:r>
              <a:rPr lang="en-US" dirty="0">
                <a:solidFill>
                  <a:srgbClr val="212121"/>
                </a:solidFill>
                <a:highlight>
                  <a:srgbClr val="FFFFFF"/>
                </a:highlight>
                <a:ea typeface="+mn-lt"/>
                <a:cs typeface="+mn-lt"/>
              </a:rPr>
              <a:t> and delivered locally through individual state agencies via Vocational Rehabilitation services.</a:t>
            </a:r>
          </a:p>
        </p:txBody>
      </p:sp>
      <p:sp>
        <p:nvSpPr>
          <p:cNvPr id="69" name="TextBox 68">
            <a:extLst>
              <a:ext uri="{FF2B5EF4-FFF2-40B4-BE49-F238E27FC236}">
                <a16:creationId xmlns:a16="http://schemas.microsoft.com/office/drawing/2014/main" id="{AE2DC228-447D-2FAF-42CE-0F11086873EB}"/>
              </a:ext>
            </a:extLst>
          </p:cNvPr>
          <p:cNvSpPr txBox="1"/>
          <p:nvPr/>
        </p:nvSpPr>
        <p:spPr>
          <a:xfrm>
            <a:off x="533401" y="3630825"/>
            <a:ext cx="3434346" cy="1146468"/>
          </a:xfrm>
          <a:prstGeom prst="rect">
            <a:avLst/>
          </a:prstGeom>
          <a:solidFill>
            <a:srgbClr val="E8E8E8"/>
          </a:solidFill>
        </p:spPr>
        <p:txBody>
          <a:bodyPr wrap="square" lIns="68580" tIns="34290" rIns="68580" bIns="34290" rtlCol="0" anchor="t">
            <a:spAutoFit/>
          </a:bodyPr>
          <a:lstStyle/>
          <a:p>
            <a:pPr algn="ctr"/>
            <a:r>
              <a:rPr lang="en-US" dirty="0">
                <a:solidFill>
                  <a:srgbClr val="212121"/>
                </a:solidFill>
                <a:highlight>
                  <a:srgbClr val="FFFFFF"/>
                </a:highlight>
                <a:ea typeface="+mn-lt"/>
                <a:cs typeface="+mn-lt"/>
              </a:rPr>
              <a:t>Under the Workforce Innovation and Opportunity Act (WIOA), the Employment Service offices are co-located with the approximately 2,300 </a:t>
            </a:r>
            <a:r>
              <a:rPr lang="en-US" u="sng" dirty="0">
                <a:solidFill>
                  <a:srgbClr val="0071BC"/>
                </a:solidFill>
                <a:highlight>
                  <a:srgbClr val="FFFFFF"/>
                </a:highlight>
                <a:ea typeface="+mn-lt"/>
                <a:cs typeface="+mn-lt"/>
              </a:rPr>
              <a:t>American Job Centers</a:t>
            </a:r>
            <a:r>
              <a:rPr lang="en-US" dirty="0">
                <a:solidFill>
                  <a:srgbClr val="212121"/>
                </a:solidFill>
                <a:highlight>
                  <a:srgbClr val="FFFFFF"/>
                </a:highlight>
                <a:ea typeface="+mn-lt"/>
                <a:cs typeface="+mn-lt"/>
              </a:rPr>
              <a:t> nationwide.</a:t>
            </a:r>
            <a:endParaRPr lang="en-US" dirty="0"/>
          </a:p>
        </p:txBody>
      </p:sp>
      <p:sp>
        <p:nvSpPr>
          <p:cNvPr id="2" name="TextBox 1">
            <a:extLst>
              <a:ext uri="{FF2B5EF4-FFF2-40B4-BE49-F238E27FC236}">
                <a16:creationId xmlns:a16="http://schemas.microsoft.com/office/drawing/2014/main" id="{C431E16A-1DC8-C342-0547-CE4272600964}"/>
              </a:ext>
            </a:extLst>
          </p:cNvPr>
          <p:cNvSpPr txBox="1"/>
          <p:nvPr/>
        </p:nvSpPr>
        <p:spPr>
          <a:xfrm>
            <a:off x="351155" y="2505161"/>
            <a:ext cx="1648835" cy="646331"/>
          </a:xfrm>
          <a:prstGeom prst="rect">
            <a:avLst/>
          </a:prstGeom>
          <a:noFill/>
        </p:spPr>
        <p:txBody>
          <a:bodyPr wrap="square" rtlCol="0">
            <a:spAutoFit/>
          </a:bodyPr>
          <a:lstStyle/>
          <a:p>
            <a:r>
              <a:rPr lang="en-US" sz="3600" b="1" dirty="0">
                <a:solidFill>
                  <a:schemeClr val="accent3"/>
                </a:solidFill>
                <a:latin typeface="Arial" pitchFamily="34" charset="0"/>
                <a:cs typeface="Arial" pitchFamily="34" charset="0"/>
              </a:rPr>
              <a:t>HOW?</a:t>
            </a:r>
            <a:endParaRPr lang="en-US" sz="3600" b="1" dirty="0">
              <a:solidFill>
                <a:schemeClr val="accent3"/>
              </a:solidFill>
            </a:endParaRPr>
          </a:p>
        </p:txBody>
      </p:sp>
      <p:pic>
        <p:nvPicPr>
          <p:cNvPr id="15" name="Picture 14" descr="Clipart - Stop Sign">
            <a:extLst>
              <a:ext uri="{FF2B5EF4-FFF2-40B4-BE49-F238E27FC236}">
                <a16:creationId xmlns:a16="http://schemas.microsoft.com/office/drawing/2014/main" id="{13A8218E-A173-E0AD-FDC3-7E6750FC16E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474809" y="908946"/>
            <a:ext cx="1581967" cy="1581967"/>
          </a:xfrm>
          <a:prstGeom prst="rect">
            <a:avLst/>
          </a:prstGeom>
        </p:spPr>
      </p:pic>
    </p:spTree>
    <p:extLst>
      <p:ext uri="{BB962C8B-B14F-4D97-AF65-F5344CB8AC3E}">
        <p14:creationId xmlns:p14="http://schemas.microsoft.com/office/powerpoint/2010/main" val="283635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5"/>
                                        </p:tgtEl>
                                        <p:attrNameLst>
                                          <p:attrName>style.visibility</p:attrName>
                                        </p:attrNameLst>
                                      </p:cBhvr>
                                      <p:to>
                                        <p:strVal val="visible"/>
                                      </p:to>
                                    </p:set>
                                    <p:anim calcmode="lin" valueType="num">
                                      <p:cBhvr>
                                        <p:cTn id="14" dur="500" fill="hold"/>
                                        <p:tgtEl>
                                          <p:spTgt spid="65"/>
                                        </p:tgtEl>
                                        <p:attrNameLst>
                                          <p:attrName>ppt_w</p:attrName>
                                        </p:attrNameLst>
                                      </p:cBhvr>
                                      <p:tavLst>
                                        <p:tav tm="0">
                                          <p:val>
                                            <p:fltVal val="0"/>
                                          </p:val>
                                        </p:tav>
                                        <p:tav tm="100000">
                                          <p:val>
                                            <p:strVal val="#ppt_w"/>
                                          </p:val>
                                        </p:tav>
                                      </p:tavLst>
                                    </p:anim>
                                    <p:anim calcmode="lin" valueType="num">
                                      <p:cBhvr>
                                        <p:cTn id="15" dur="500" fill="hold"/>
                                        <p:tgtEl>
                                          <p:spTgt spid="65"/>
                                        </p:tgtEl>
                                        <p:attrNameLst>
                                          <p:attrName>ppt_h</p:attrName>
                                        </p:attrNameLst>
                                      </p:cBhvr>
                                      <p:tavLst>
                                        <p:tav tm="0">
                                          <p:val>
                                            <p:fltVal val="0"/>
                                          </p:val>
                                        </p:tav>
                                        <p:tav tm="100000">
                                          <p:val>
                                            <p:strVal val="#ppt_h"/>
                                          </p:val>
                                        </p:tav>
                                      </p:tavLst>
                                    </p:anim>
                                    <p:animEffect transition="in" filter="fade">
                                      <p:cBhvr>
                                        <p:cTn id="16" dur="500"/>
                                        <p:tgtEl>
                                          <p:spTgt spid="65"/>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wipe(down)">
                                      <p:cBhvr>
                                        <p:cTn id="21" dur="580">
                                          <p:stCondLst>
                                            <p:cond delay="0"/>
                                          </p:stCondLst>
                                        </p:cTn>
                                        <p:tgtEl>
                                          <p:spTgt spid="69"/>
                                        </p:tgtEl>
                                      </p:cBhvr>
                                    </p:animEffect>
                                    <p:anim calcmode="lin" valueType="num">
                                      <p:cBhvr>
                                        <p:cTn id="22" dur="1822" tmFilter="0,0; 0.14,0.36; 0.43,0.73; 0.71,0.91; 1.0,1.0">
                                          <p:stCondLst>
                                            <p:cond delay="0"/>
                                          </p:stCondLst>
                                        </p:cTn>
                                        <p:tgtEl>
                                          <p:spTgt spid="69"/>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69"/>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69"/>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69"/>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69"/>
                                        </p:tgtEl>
                                        <p:attrNameLst>
                                          <p:attrName>ppt_y</p:attrName>
                                        </p:attrNameLst>
                                      </p:cBhvr>
                                      <p:tavLst>
                                        <p:tav tm="0" fmla="#ppt_y-sin(pi*$)/81">
                                          <p:val>
                                            <p:fltVal val="0"/>
                                          </p:val>
                                        </p:tav>
                                        <p:tav tm="100000">
                                          <p:val>
                                            <p:fltVal val="1"/>
                                          </p:val>
                                        </p:tav>
                                      </p:tavLst>
                                    </p:anim>
                                    <p:animScale>
                                      <p:cBhvr>
                                        <p:cTn id="27" dur="26">
                                          <p:stCondLst>
                                            <p:cond delay="650"/>
                                          </p:stCondLst>
                                        </p:cTn>
                                        <p:tgtEl>
                                          <p:spTgt spid="69"/>
                                        </p:tgtEl>
                                      </p:cBhvr>
                                      <p:to x="100000" y="60000"/>
                                    </p:animScale>
                                    <p:animScale>
                                      <p:cBhvr>
                                        <p:cTn id="28" dur="166" decel="50000">
                                          <p:stCondLst>
                                            <p:cond delay="676"/>
                                          </p:stCondLst>
                                        </p:cTn>
                                        <p:tgtEl>
                                          <p:spTgt spid="69"/>
                                        </p:tgtEl>
                                      </p:cBhvr>
                                      <p:to x="100000" y="100000"/>
                                    </p:animScale>
                                    <p:animScale>
                                      <p:cBhvr>
                                        <p:cTn id="29" dur="26">
                                          <p:stCondLst>
                                            <p:cond delay="1312"/>
                                          </p:stCondLst>
                                        </p:cTn>
                                        <p:tgtEl>
                                          <p:spTgt spid="69"/>
                                        </p:tgtEl>
                                      </p:cBhvr>
                                      <p:to x="100000" y="80000"/>
                                    </p:animScale>
                                    <p:animScale>
                                      <p:cBhvr>
                                        <p:cTn id="30" dur="166" decel="50000">
                                          <p:stCondLst>
                                            <p:cond delay="1338"/>
                                          </p:stCondLst>
                                        </p:cTn>
                                        <p:tgtEl>
                                          <p:spTgt spid="69"/>
                                        </p:tgtEl>
                                      </p:cBhvr>
                                      <p:to x="100000" y="100000"/>
                                    </p:animScale>
                                    <p:animScale>
                                      <p:cBhvr>
                                        <p:cTn id="31" dur="26">
                                          <p:stCondLst>
                                            <p:cond delay="1642"/>
                                          </p:stCondLst>
                                        </p:cTn>
                                        <p:tgtEl>
                                          <p:spTgt spid="69"/>
                                        </p:tgtEl>
                                      </p:cBhvr>
                                      <p:to x="100000" y="90000"/>
                                    </p:animScale>
                                    <p:animScale>
                                      <p:cBhvr>
                                        <p:cTn id="32" dur="166" decel="50000">
                                          <p:stCondLst>
                                            <p:cond delay="1668"/>
                                          </p:stCondLst>
                                        </p:cTn>
                                        <p:tgtEl>
                                          <p:spTgt spid="69"/>
                                        </p:tgtEl>
                                      </p:cBhvr>
                                      <p:to x="100000" y="100000"/>
                                    </p:animScale>
                                    <p:animScale>
                                      <p:cBhvr>
                                        <p:cTn id="33" dur="26">
                                          <p:stCondLst>
                                            <p:cond delay="1808"/>
                                          </p:stCondLst>
                                        </p:cTn>
                                        <p:tgtEl>
                                          <p:spTgt spid="69"/>
                                        </p:tgtEl>
                                      </p:cBhvr>
                                      <p:to x="100000" y="95000"/>
                                    </p:animScale>
                                    <p:animScale>
                                      <p:cBhvr>
                                        <p:cTn id="34" dur="166" decel="50000">
                                          <p:stCondLst>
                                            <p:cond delay="1834"/>
                                          </p:stCondLst>
                                        </p:cTn>
                                        <p:tgtEl>
                                          <p:spTgt spid="69"/>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down)">
                                      <p:cBhvr>
                                        <p:cTn id="39" dur="580">
                                          <p:stCondLst>
                                            <p:cond delay="0"/>
                                          </p:stCondLst>
                                        </p:cTn>
                                        <p:tgtEl>
                                          <p:spTgt spid="68"/>
                                        </p:tgtEl>
                                      </p:cBhvr>
                                    </p:animEffect>
                                    <p:anim calcmode="lin" valueType="num">
                                      <p:cBhvr>
                                        <p:cTn id="40" dur="1822" tmFilter="0,0; 0.14,0.36; 0.43,0.73; 0.71,0.91; 1.0,1.0">
                                          <p:stCondLst>
                                            <p:cond delay="0"/>
                                          </p:stCondLst>
                                        </p:cTn>
                                        <p:tgtEl>
                                          <p:spTgt spid="6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8"/>
                                        </p:tgtEl>
                                        <p:attrNameLst>
                                          <p:attrName>ppt_y</p:attrName>
                                        </p:attrNameLst>
                                      </p:cBhvr>
                                      <p:tavLst>
                                        <p:tav tm="0" fmla="#ppt_y-sin(pi*$)/81">
                                          <p:val>
                                            <p:fltVal val="0"/>
                                          </p:val>
                                        </p:tav>
                                        <p:tav tm="100000">
                                          <p:val>
                                            <p:fltVal val="1"/>
                                          </p:val>
                                        </p:tav>
                                      </p:tavLst>
                                    </p:anim>
                                    <p:animScale>
                                      <p:cBhvr>
                                        <p:cTn id="45" dur="26">
                                          <p:stCondLst>
                                            <p:cond delay="650"/>
                                          </p:stCondLst>
                                        </p:cTn>
                                        <p:tgtEl>
                                          <p:spTgt spid="68"/>
                                        </p:tgtEl>
                                      </p:cBhvr>
                                      <p:to x="100000" y="60000"/>
                                    </p:animScale>
                                    <p:animScale>
                                      <p:cBhvr>
                                        <p:cTn id="46" dur="166" decel="50000">
                                          <p:stCondLst>
                                            <p:cond delay="676"/>
                                          </p:stCondLst>
                                        </p:cTn>
                                        <p:tgtEl>
                                          <p:spTgt spid="68"/>
                                        </p:tgtEl>
                                      </p:cBhvr>
                                      <p:to x="100000" y="100000"/>
                                    </p:animScale>
                                    <p:animScale>
                                      <p:cBhvr>
                                        <p:cTn id="47" dur="26">
                                          <p:stCondLst>
                                            <p:cond delay="1312"/>
                                          </p:stCondLst>
                                        </p:cTn>
                                        <p:tgtEl>
                                          <p:spTgt spid="68"/>
                                        </p:tgtEl>
                                      </p:cBhvr>
                                      <p:to x="100000" y="80000"/>
                                    </p:animScale>
                                    <p:animScale>
                                      <p:cBhvr>
                                        <p:cTn id="48" dur="166" decel="50000">
                                          <p:stCondLst>
                                            <p:cond delay="1338"/>
                                          </p:stCondLst>
                                        </p:cTn>
                                        <p:tgtEl>
                                          <p:spTgt spid="68"/>
                                        </p:tgtEl>
                                      </p:cBhvr>
                                      <p:to x="100000" y="100000"/>
                                    </p:animScale>
                                    <p:animScale>
                                      <p:cBhvr>
                                        <p:cTn id="49" dur="26">
                                          <p:stCondLst>
                                            <p:cond delay="1642"/>
                                          </p:stCondLst>
                                        </p:cTn>
                                        <p:tgtEl>
                                          <p:spTgt spid="68"/>
                                        </p:tgtEl>
                                      </p:cBhvr>
                                      <p:to x="100000" y="90000"/>
                                    </p:animScale>
                                    <p:animScale>
                                      <p:cBhvr>
                                        <p:cTn id="50" dur="166" decel="50000">
                                          <p:stCondLst>
                                            <p:cond delay="1668"/>
                                          </p:stCondLst>
                                        </p:cTn>
                                        <p:tgtEl>
                                          <p:spTgt spid="68"/>
                                        </p:tgtEl>
                                      </p:cBhvr>
                                      <p:to x="100000" y="100000"/>
                                    </p:animScale>
                                    <p:animScale>
                                      <p:cBhvr>
                                        <p:cTn id="51" dur="26">
                                          <p:stCondLst>
                                            <p:cond delay="1808"/>
                                          </p:stCondLst>
                                        </p:cTn>
                                        <p:tgtEl>
                                          <p:spTgt spid="68"/>
                                        </p:tgtEl>
                                      </p:cBhvr>
                                      <p:to x="100000" y="95000"/>
                                    </p:animScale>
                                    <p:animScale>
                                      <p:cBhvr>
                                        <p:cTn id="52" dur="166" decel="50000">
                                          <p:stCondLst>
                                            <p:cond delay="1834"/>
                                          </p:stCondLst>
                                        </p:cTn>
                                        <p:tgtEl>
                                          <p:spTgt spid="6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8" grpId="0" animBg="1"/>
      <p:bldP spid="69"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C33E-DF56-8349-AC6E-871C02F9D7D9}"/>
              </a:ext>
            </a:extLst>
          </p:cNvPr>
          <p:cNvSpPr>
            <a:spLocks noGrp="1"/>
          </p:cNvSpPr>
          <p:nvPr>
            <p:ph type="title"/>
          </p:nvPr>
        </p:nvSpPr>
        <p:spPr/>
        <p:txBody>
          <a:bodyPr>
            <a:normAutofit fontScale="90000"/>
          </a:bodyPr>
          <a:lstStyle/>
          <a:p>
            <a:r>
              <a:rPr lang="en-US" dirty="0"/>
              <a:t>Scan Here to Access Workbook!</a:t>
            </a:r>
          </a:p>
        </p:txBody>
      </p:sp>
      <p:sp>
        <p:nvSpPr>
          <p:cNvPr id="5" name="Striped Right Arrow 4">
            <a:extLst>
              <a:ext uri="{FF2B5EF4-FFF2-40B4-BE49-F238E27FC236}">
                <a16:creationId xmlns:a16="http://schemas.microsoft.com/office/drawing/2014/main" id="{26F54376-0768-BAD4-36E2-B219F3270688}"/>
              </a:ext>
            </a:extLst>
          </p:cNvPr>
          <p:cNvSpPr/>
          <p:nvPr/>
        </p:nvSpPr>
        <p:spPr>
          <a:xfrm>
            <a:off x="2288100" y="2391825"/>
            <a:ext cx="2306230" cy="634596"/>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60A7BD7-F350-98F4-EFDF-BE1C882F6F09}"/>
              </a:ext>
            </a:extLst>
          </p:cNvPr>
          <p:cNvPicPr>
            <a:picLocks noChangeAspect="1"/>
          </p:cNvPicPr>
          <p:nvPr/>
        </p:nvPicPr>
        <p:blipFill>
          <a:blip r:embed="rId2"/>
          <a:stretch>
            <a:fillRect/>
          </a:stretch>
        </p:blipFill>
        <p:spPr>
          <a:xfrm>
            <a:off x="5381993" y="647700"/>
            <a:ext cx="3111500" cy="3848100"/>
          </a:xfrm>
          <a:prstGeom prst="rect">
            <a:avLst/>
          </a:prstGeom>
        </p:spPr>
      </p:pic>
    </p:spTree>
    <p:extLst>
      <p:ext uri="{BB962C8B-B14F-4D97-AF65-F5344CB8AC3E}">
        <p14:creationId xmlns:p14="http://schemas.microsoft.com/office/powerpoint/2010/main" val="1511409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0"/>
          <p:cNvSpPr txBox="1">
            <a:spLocks noGrp="1"/>
          </p:cNvSpPr>
          <p:nvPr>
            <p:ph type="title"/>
          </p:nvPr>
        </p:nvSpPr>
        <p:spPr>
          <a:xfrm>
            <a:off x="115758" y="2323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Workforce Development Resources:</a:t>
            </a:r>
            <a:endParaRPr dirty="0"/>
          </a:p>
        </p:txBody>
      </p:sp>
      <p:sp>
        <p:nvSpPr>
          <p:cNvPr id="174" name="Google Shape;174;p20"/>
          <p:cNvSpPr txBox="1">
            <a:spLocks noGrp="1"/>
          </p:cNvSpPr>
          <p:nvPr>
            <p:ph type="body" idx="1"/>
          </p:nvPr>
        </p:nvSpPr>
        <p:spPr>
          <a:xfrm>
            <a:off x="366129" y="898981"/>
            <a:ext cx="5468614" cy="2965446"/>
          </a:xfrm>
          <a:prstGeom prst="rect">
            <a:avLst/>
          </a:prstGeom>
        </p:spPr>
        <p:txBody>
          <a:bodyPr spcFirstLastPara="1" wrap="square" lIns="91425" tIns="91425" rIns="91425" bIns="91425" anchor="t" anchorCtr="0">
            <a:normAutofit/>
          </a:bodyPr>
          <a:lstStyle/>
          <a:p>
            <a:pPr marL="285750" indent="-285750">
              <a:spcAft>
                <a:spcPts val="1200"/>
              </a:spcAft>
            </a:pPr>
            <a:r>
              <a:rPr lang="en-US" sz="1600" dirty="0"/>
              <a:t>WIOA </a:t>
            </a:r>
            <a:r>
              <a:rPr lang="en-US" sz="1600" u="sng" dirty="0"/>
              <a:t>American Job Centers</a:t>
            </a:r>
            <a:r>
              <a:rPr lang="en-US" sz="1600" dirty="0"/>
              <a:t> nationwide: </a:t>
            </a:r>
            <a:r>
              <a:rPr lang="en-US" sz="1600" dirty="0">
                <a:hlinkClick r:id="rId3"/>
              </a:rPr>
              <a:t>https://www.careeronestop.org/LocalHelp/AmericanJobCenters/find-american-job-centers.aspx</a:t>
            </a:r>
            <a:endParaRPr lang="en-US" sz="1600" dirty="0"/>
          </a:p>
          <a:p>
            <a:pPr marL="285750" indent="-285750">
              <a:spcAft>
                <a:spcPts val="1200"/>
              </a:spcAft>
            </a:pPr>
            <a:r>
              <a:rPr lang="en-US" sz="1600" dirty="0">
                <a:solidFill>
                  <a:srgbClr val="212121"/>
                </a:solidFill>
                <a:highlight>
                  <a:srgbClr val="FFFFFF"/>
                </a:highlight>
                <a:ea typeface="+mn-lt"/>
                <a:cs typeface="+mn-lt"/>
              </a:rPr>
              <a:t>Nationwide vocational rehabilitation services: </a:t>
            </a:r>
            <a:r>
              <a:rPr lang="en-US" sz="1600" dirty="0">
                <a:solidFill>
                  <a:srgbClr val="212121"/>
                </a:solidFill>
                <a:ea typeface="+mn-lt"/>
                <a:cs typeface="+mn-lt"/>
                <a:hlinkClick r:id="rId4"/>
              </a:rPr>
              <a:t>https://rsa.ed./agovbout/states</a:t>
            </a:r>
            <a:endParaRPr lang="en-US" sz="1600" dirty="0">
              <a:solidFill>
                <a:srgbClr val="212121"/>
              </a:solidFill>
              <a:ea typeface="+mn-lt"/>
              <a:cs typeface="+mn-lt"/>
            </a:endParaRPr>
          </a:p>
          <a:p>
            <a:pPr marL="285750" indent="-285750">
              <a:spcAft>
                <a:spcPts val="1200"/>
              </a:spcAft>
            </a:pPr>
            <a:r>
              <a:rPr lang="en-US" sz="1600" dirty="0">
                <a:solidFill>
                  <a:srgbClr val="212121"/>
                </a:solidFill>
                <a:ea typeface="+mn-lt"/>
                <a:cs typeface="+mn-lt"/>
              </a:rPr>
              <a:t>HMIS Work Readiness Assessment Example: https://</a:t>
            </a:r>
            <a:r>
              <a:rPr lang="en-US" sz="1600" dirty="0" err="1">
                <a:solidFill>
                  <a:srgbClr val="212121"/>
                </a:solidFill>
                <a:ea typeface="+mn-lt"/>
                <a:cs typeface="+mn-lt"/>
              </a:rPr>
              <a:t>acrobat.adobe.com</a:t>
            </a:r>
            <a:r>
              <a:rPr lang="en-US" sz="1600" dirty="0">
                <a:solidFill>
                  <a:srgbClr val="212121"/>
                </a:solidFill>
                <a:ea typeface="+mn-lt"/>
                <a:cs typeface="+mn-lt"/>
              </a:rPr>
              <a:t>/id/urn:aaid:sc:US:b5350cbd-485b-42c2-9a8d-1fef5aac9464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4"/>
          <p:cNvSpPr txBox="1">
            <a:spLocks noGrp="1"/>
          </p:cNvSpPr>
          <p:nvPr>
            <p:ph type="title"/>
          </p:nvPr>
        </p:nvSpPr>
        <p:spPr>
          <a:xfrm>
            <a:off x="311700" y="1984400"/>
            <a:ext cx="8520600" cy="841800"/>
          </a:xfrm>
          <a:prstGeom prst="rect">
            <a:avLst/>
          </a:prstGeom>
        </p:spPr>
        <p:txBody>
          <a:bodyPr spcFirstLastPara="1" wrap="square" lIns="91425" tIns="91425" rIns="91425" bIns="91425" anchor="ctr" anchorCtr="0">
            <a:noAutofit/>
          </a:bodyPr>
          <a:lstStyle/>
          <a:p>
            <a:pPr lvl="0"/>
            <a:r>
              <a:rPr lang="en-US" sz="4400" dirty="0"/>
              <a:t>Leveraging </a:t>
            </a:r>
            <a:br>
              <a:rPr lang="en-US" sz="4400" dirty="0"/>
            </a:br>
            <a:r>
              <a:rPr lang="en-US" sz="4400" dirty="0"/>
              <a:t>Public Housing Authority </a:t>
            </a:r>
            <a:br>
              <a:rPr lang="en-US" sz="4400" dirty="0"/>
            </a:br>
            <a:r>
              <a:rPr lang="en-US" sz="4400" dirty="0"/>
              <a:t>Resources​</a:t>
            </a:r>
            <a:endParaRPr sz="4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9"/>
          <p:cNvSpPr txBox="1">
            <a:spLocks noGrp="1"/>
          </p:cNvSpPr>
          <p:nvPr>
            <p:ph type="title"/>
          </p:nvPr>
        </p:nvSpPr>
        <p:spPr>
          <a:xfrm>
            <a:off x="311700" y="3525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Key Public Housing Collaboration</a:t>
            </a:r>
            <a:endParaRPr dirty="0"/>
          </a:p>
        </p:txBody>
      </p:sp>
      <p:sp>
        <p:nvSpPr>
          <p:cNvPr id="166" name="Google Shape;166;p19"/>
          <p:cNvSpPr txBox="1">
            <a:spLocks noGrp="1"/>
          </p:cNvSpPr>
          <p:nvPr>
            <p:ph type="body" idx="1"/>
          </p:nvPr>
        </p:nvSpPr>
        <p:spPr>
          <a:xfrm>
            <a:off x="804550" y="1470300"/>
            <a:ext cx="1895700" cy="3033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a:t>Subsidies </a:t>
            </a:r>
          </a:p>
          <a:p>
            <a:pPr marL="0" lvl="0" indent="0" algn="l" rtl="0">
              <a:spcBef>
                <a:spcPts val="0"/>
              </a:spcBef>
              <a:spcAft>
                <a:spcPts val="1200"/>
              </a:spcAft>
              <a:buNone/>
            </a:pPr>
            <a:endParaRPr sz="1400" dirty="0"/>
          </a:p>
        </p:txBody>
      </p:sp>
      <p:sp>
        <p:nvSpPr>
          <p:cNvPr id="167" name="Google Shape;167;p19"/>
          <p:cNvSpPr txBox="1">
            <a:spLocks noGrp="1"/>
          </p:cNvSpPr>
          <p:nvPr>
            <p:ph type="body" idx="2"/>
          </p:nvPr>
        </p:nvSpPr>
        <p:spPr>
          <a:xfrm>
            <a:off x="3624150" y="1470300"/>
            <a:ext cx="1895700" cy="3033300"/>
          </a:xfrm>
          <a:prstGeom prst="rect">
            <a:avLst/>
          </a:prstGeom>
        </p:spPr>
        <p:txBody>
          <a:bodyPr spcFirstLastPara="1" wrap="square" lIns="91425" tIns="91425" rIns="91425" bIns="91425" anchor="t" anchorCtr="0">
            <a:normAutofit/>
          </a:bodyPr>
          <a:lstStyle/>
          <a:p>
            <a:pPr marL="0" indent="0">
              <a:spcAft>
                <a:spcPts val="1200"/>
              </a:spcAft>
              <a:buNone/>
            </a:pPr>
            <a:r>
              <a:rPr lang="en-US" dirty="0"/>
              <a:t>Affordable Housing</a:t>
            </a:r>
            <a:endParaRPr dirty="0"/>
          </a:p>
        </p:txBody>
      </p:sp>
      <p:sp>
        <p:nvSpPr>
          <p:cNvPr id="168" name="Google Shape;168;p19"/>
          <p:cNvSpPr txBox="1">
            <a:spLocks noGrp="1"/>
          </p:cNvSpPr>
          <p:nvPr>
            <p:ph type="body" idx="3"/>
          </p:nvPr>
        </p:nvSpPr>
        <p:spPr>
          <a:xfrm>
            <a:off x="6443750" y="1470300"/>
            <a:ext cx="1895700" cy="3033300"/>
          </a:xfrm>
          <a:prstGeom prst="rect">
            <a:avLst/>
          </a:prstGeom>
        </p:spPr>
        <p:txBody>
          <a:bodyPr spcFirstLastPara="1" wrap="square" lIns="91425" tIns="91425" rIns="91425" bIns="91425" anchor="t" anchorCtr="0">
            <a:normAutofit/>
          </a:bodyPr>
          <a:lstStyle/>
          <a:p>
            <a:pPr marL="114300" indent="0">
              <a:spcAft>
                <a:spcPts val="1200"/>
              </a:spcAft>
              <a:buNone/>
            </a:pPr>
            <a:r>
              <a:rPr lang="en-US" dirty="0"/>
              <a:t>Connection</a:t>
            </a:r>
            <a:endParaRPr dirty="0"/>
          </a:p>
        </p:txBody>
      </p:sp>
      <p:pic>
        <p:nvPicPr>
          <p:cNvPr id="3" name="Picture 2" descr="Blue 3d house and several white 3d houses">
            <a:extLst>
              <a:ext uri="{FF2B5EF4-FFF2-40B4-BE49-F238E27FC236}">
                <a16:creationId xmlns:a16="http://schemas.microsoft.com/office/drawing/2014/main" id="{CB867B67-8AB2-E733-0355-4A8694B47FE1}"/>
              </a:ext>
            </a:extLst>
          </p:cNvPr>
          <p:cNvPicPr>
            <a:picLocks noChangeAspect="1"/>
          </p:cNvPicPr>
          <p:nvPr/>
        </p:nvPicPr>
        <p:blipFill>
          <a:blip r:embed="rId3"/>
          <a:stretch>
            <a:fillRect/>
          </a:stretch>
        </p:blipFill>
        <p:spPr>
          <a:xfrm>
            <a:off x="3624150" y="2673626"/>
            <a:ext cx="1895701" cy="1265058"/>
          </a:xfrm>
          <a:prstGeom prst="rect">
            <a:avLst/>
          </a:prstGeom>
        </p:spPr>
      </p:pic>
      <p:pic>
        <p:nvPicPr>
          <p:cNvPr id="5" name="Picture 4" descr="Top shot of a representation of networks with stick figures.">
            <a:extLst>
              <a:ext uri="{FF2B5EF4-FFF2-40B4-BE49-F238E27FC236}">
                <a16:creationId xmlns:a16="http://schemas.microsoft.com/office/drawing/2014/main" id="{C6B411C7-72E5-3C66-5126-6B3D6C3B9B21}"/>
              </a:ext>
            </a:extLst>
          </p:cNvPr>
          <p:cNvPicPr>
            <a:picLocks noChangeAspect="1"/>
          </p:cNvPicPr>
          <p:nvPr/>
        </p:nvPicPr>
        <p:blipFill>
          <a:blip r:embed="rId4"/>
          <a:stretch>
            <a:fillRect/>
          </a:stretch>
        </p:blipFill>
        <p:spPr>
          <a:xfrm>
            <a:off x="6495456" y="2673626"/>
            <a:ext cx="1792288" cy="1192696"/>
          </a:xfrm>
          <a:prstGeom prst="rect">
            <a:avLst/>
          </a:prstGeom>
        </p:spPr>
      </p:pic>
      <p:pic>
        <p:nvPicPr>
          <p:cNvPr id="13" name="Picture 12" descr="Calculator keypad">
            <a:extLst>
              <a:ext uri="{FF2B5EF4-FFF2-40B4-BE49-F238E27FC236}">
                <a16:creationId xmlns:a16="http://schemas.microsoft.com/office/drawing/2014/main" id="{780E585F-F16F-89DB-3832-B06126CA65DF}"/>
              </a:ext>
            </a:extLst>
          </p:cNvPr>
          <p:cNvPicPr>
            <a:picLocks noChangeAspect="1"/>
          </p:cNvPicPr>
          <p:nvPr/>
        </p:nvPicPr>
        <p:blipFill>
          <a:blip r:embed="rId5"/>
          <a:stretch>
            <a:fillRect/>
          </a:stretch>
        </p:blipFill>
        <p:spPr>
          <a:xfrm flipH="1">
            <a:off x="856256" y="2747948"/>
            <a:ext cx="1780497" cy="111837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8"/>
          <p:cNvSpPr txBox="1">
            <a:spLocks noGrp="1"/>
          </p:cNvSpPr>
          <p:nvPr>
            <p:ph type="title"/>
          </p:nvPr>
        </p:nvSpPr>
        <p:spPr>
          <a:xfrm>
            <a:off x="265500" y="909525"/>
            <a:ext cx="4045200" cy="1482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US" dirty="0"/>
              <a:t>Subsidies</a:t>
            </a:r>
            <a:endParaRPr dirty="0"/>
          </a:p>
        </p:txBody>
      </p:sp>
      <p:sp>
        <p:nvSpPr>
          <p:cNvPr id="159" name="Google Shape;159;p18"/>
          <p:cNvSpPr txBox="1">
            <a:spLocks noGrp="1"/>
          </p:cNvSpPr>
          <p:nvPr>
            <p:ph type="subTitle" idx="1"/>
          </p:nvPr>
        </p:nvSpPr>
        <p:spPr>
          <a:xfrm>
            <a:off x="265500" y="2479425"/>
            <a:ext cx="4045200" cy="1235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i="1" dirty="0"/>
              <a:t>Special Purpose Vouchers – </a:t>
            </a:r>
          </a:p>
          <a:p>
            <a:pPr marL="0" lvl="0" indent="0" algn="l" rtl="0">
              <a:spcBef>
                <a:spcPts val="0"/>
              </a:spcBef>
              <a:spcAft>
                <a:spcPts val="0"/>
              </a:spcAft>
              <a:buNone/>
            </a:pPr>
            <a:r>
              <a:rPr lang="en-US" i="1" dirty="0"/>
              <a:t>VASH, Stability Vouchers, EHV</a:t>
            </a:r>
            <a:endParaRPr i="1" dirty="0"/>
          </a:p>
        </p:txBody>
      </p:sp>
      <p:sp>
        <p:nvSpPr>
          <p:cNvPr id="160" name="Google Shape;160;p18"/>
          <p:cNvSpPr txBox="1">
            <a:spLocks noGrp="1"/>
          </p:cNvSpPr>
          <p:nvPr>
            <p:ph type="body" idx="2"/>
          </p:nvPr>
        </p:nvSpPr>
        <p:spPr>
          <a:xfrm>
            <a:off x="4808850" y="724075"/>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en-US" b="1" dirty="0"/>
              <a:t>Government–funded financial supports</a:t>
            </a:r>
          </a:p>
          <a:p>
            <a:pPr marL="285750" indent="-285750">
              <a:spcAft>
                <a:spcPts val="1200"/>
              </a:spcAft>
            </a:pPr>
            <a:r>
              <a:rPr lang="en-US" dirty="0"/>
              <a:t>Operating Subsidies</a:t>
            </a:r>
          </a:p>
          <a:p>
            <a:pPr marL="285750" indent="-285750">
              <a:spcAft>
                <a:spcPts val="1200"/>
              </a:spcAft>
            </a:pPr>
            <a:r>
              <a:rPr lang="en-US" dirty="0"/>
              <a:t>Capital Funds</a:t>
            </a:r>
          </a:p>
          <a:p>
            <a:pPr marL="285750" indent="-285750">
              <a:spcAft>
                <a:spcPts val="1200"/>
              </a:spcAft>
            </a:pPr>
            <a:r>
              <a:rPr lang="en-US" dirty="0"/>
              <a:t>Housing Choice Vouchers (Section 8)</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559513D1-79B9-0B87-6A67-4B6CA6D2A274}"/>
            </a:ext>
          </a:extLst>
        </p:cNvPr>
        <p:cNvGrpSpPr/>
        <p:nvPr/>
      </p:nvGrpSpPr>
      <p:grpSpPr>
        <a:xfrm>
          <a:off x="0" y="0"/>
          <a:ext cx="0" cy="0"/>
          <a:chOff x="0" y="0"/>
          <a:chExt cx="0" cy="0"/>
        </a:xfrm>
      </p:grpSpPr>
      <p:sp>
        <p:nvSpPr>
          <p:cNvPr id="158" name="Google Shape;158;p18">
            <a:extLst>
              <a:ext uri="{FF2B5EF4-FFF2-40B4-BE49-F238E27FC236}">
                <a16:creationId xmlns:a16="http://schemas.microsoft.com/office/drawing/2014/main" id="{34F20C1B-8584-D63C-CBC2-ADA2CA3B6482}"/>
              </a:ext>
            </a:extLst>
          </p:cNvPr>
          <p:cNvSpPr txBox="1">
            <a:spLocks noGrp="1"/>
          </p:cNvSpPr>
          <p:nvPr>
            <p:ph type="title"/>
          </p:nvPr>
        </p:nvSpPr>
        <p:spPr>
          <a:xfrm>
            <a:off x="265500" y="909525"/>
            <a:ext cx="4045200" cy="1482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US" dirty="0"/>
              <a:t>Affordable Housing </a:t>
            </a:r>
            <a:endParaRPr dirty="0"/>
          </a:p>
        </p:txBody>
      </p:sp>
      <p:sp>
        <p:nvSpPr>
          <p:cNvPr id="159" name="Google Shape;159;p18">
            <a:extLst>
              <a:ext uri="{FF2B5EF4-FFF2-40B4-BE49-F238E27FC236}">
                <a16:creationId xmlns:a16="http://schemas.microsoft.com/office/drawing/2014/main" id="{264465EF-8DD9-5993-EAD5-D0B3053B8318}"/>
              </a:ext>
            </a:extLst>
          </p:cNvPr>
          <p:cNvSpPr txBox="1">
            <a:spLocks noGrp="1"/>
          </p:cNvSpPr>
          <p:nvPr>
            <p:ph type="subTitle" idx="1"/>
          </p:nvPr>
        </p:nvSpPr>
        <p:spPr>
          <a:xfrm>
            <a:off x="265500" y="2479425"/>
            <a:ext cx="4045200" cy="1235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i="1" dirty="0"/>
              <a:t>RAD Conversion Supportive Services &amp; PHA Community Centers</a:t>
            </a:r>
            <a:endParaRPr i="1" dirty="0"/>
          </a:p>
        </p:txBody>
      </p:sp>
      <p:sp>
        <p:nvSpPr>
          <p:cNvPr id="160" name="Google Shape;160;p18">
            <a:extLst>
              <a:ext uri="{FF2B5EF4-FFF2-40B4-BE49-F238E27FC236}">
                <a16:creationId xmlns:a16="http://schemas.microsoft.com/office/drawing/2014/main" id="{E135E8F8-7079-C584-AB00-03B7FD1DC117}"/>
              </a:ext>
            </a:extLst>
          </p:cNvPr>
          <p:cNvSpPr txBox="1">
            <a:spLocks noGrp="1"/>
          </p:cNvSpPr>
          <p:nvPr>
            <p:ph type="body" idx="2"/>
          </p:nvPr>
        </p:nvSpPr>
        <p:spPr>
          <a:xfrm>
            <a:off x="4808850" y="724075"/>
            <a:ext cx="3837000" cy="4197060"/>
          </a:xfrm>
          <a:prstGeom prst="rect">
            <a:avLst/>
          </a:prstGeom>
        </p:spPr>
        <p:txBody>
          <a:bodyPr spcFirstLastPara="1" wrap="square" lIns="91425" tIns="91425" rIns="91425" bIns="91425" anchor="ctr" anchorCtr="0">
            <a:normAutofit fontScale="92500" lnSpcReduction="10000"/>
          </a:bodyPr>
          <a:lstStyle/>
          <a:p>
            <a:pPr marL="0" lvl="0" indent="0" algn="l" rtl="0">
              <a:spcBef>
                <a:spcPts val="0"/>
              </a:spcBef>
              <a:spcAft>
                <a:spcPts val="1200"/>
              </a:spcAft>
              <a:buNone/>
            </a:pPr>
            <a:r>
              <a:rPr lang="en-US" b="1" dirty="0"/>
              <a:t>Public Housing:</a:t>
            </a:r>
            <a:r>
              <a:rPr lang="en-US" dirty="0"/>
              <a:t>  PHA-owned apartments buildings and townhomes where rent is usually set at about 30% of adjusted gross income</a:t>
            </a:r>
          </a:p>
          <a:p>
            <a:pPr marL="0" lvl="0" indent="0" algn="l" rtl="0">
              <a:spcBef>
                <a:spcPts val="0"/>
              </a:spcBef>
              <a:spcAft>
                <a:spcPts val="1200"/>
              </a:spcAft>
              <a:buNone/>
            </a:pPr>
            <a:r>
              <a:rPr lang="en-US" b="1" dirty="0"/>
              <a:t>Housing Choice Voucher: </a:t>
            </a:r>
            <a:r>
              <a:rPr lang="en-US" dirty="0"/>
              <a:t>Rental Assistance used with private landlords who accept government-backed subsidies. </a:t>
            </a:r>
          </a:p>
          <a:p>
            <a:pPr marL="285750" indent="-285750">
              <a:spcAft>
                <a:spcPts val="1200"/>
              </a:spcAft>
            </a:pPr>
            <a:r>
              <a:rPr lang="en-US" sz="1600" b="1" dirty="0"/>
              <a:t>Projected-based Vouchers – </a:t>
            </a:r>
            <a:r>
              <a:rPr lang="en-US" sz="1600" dirty="0"/>
              <a:t>Rental subsidy attached to a specific housing unit or building through contract with the property owner.</a:t>
            </a:r>
            <a:endParaRPr sz="1600" dirty="0"/>
          </a:p>
        </p:txBody>
      </p:sp>
    </p:spTree>
    <p:extLst>
      <p:ext uri="{BB962C8B-B14F-4D97-AF65-F5344CB8AC3E}">
        <p14:creationId xmlns:p14="http://schemas.microsoft.com/office/powerpoint/2010/main" val="3957744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046634AE-7143-C355-A7EB-54A91A777F63}"/>
            </a:ext>
          </a:extLst>
        </p:cNvPr>
        <p:cNvGrpSpPr/>
        <p:nvPr/>
      </p:nvGrpSpPr>
      <p:grpSpPr>
        <a:xfrm>
          <a:off x="0" y="0"/>
          <a:ext cx="0" cy="0"/>
          <a:chOff x="0" y="0"/>
          <a:chExt cx="0" cy="0"/>
        </a:xfrm>
      </p:grpSpPr>
      <p:sp>
        <p:nvSpPr>
          <p:cNvPr id="158" name="Google Shape;158;p18">
            <a:extLst>
              <a:ext uri="{FF2B5EF4-FFF2-40B4-BE49-F238E27FC236}">
                <a16:creationId xmlns:a16="http://schemas.microsoft.com/office/drawing/2014/main" id="{45B48FEA-E84F-03D0-BA5F-402357BDA64A}"/>
              </a:ext>
            </a:extLst>
          </p:cNvPr>
          <p:cNvSpPr txBox="1">
            <a:spLocks noGrp="1"/>
          </p:cNvSpPr>
          <p:nvPr>
            <p:ph type="title"/>
          </p:nvPr>
        </p:nvSpPr>
        <p:spPr>
          <a:xfrm>
            <a:off x="265500" y="909525"/>
            <a:ext cx="4045200" cy="1482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US" dirty="0"/>
              <a:t>Connection </a:t>
            </a:r>
            <a:endParaRPr dirty="0"/>
          </a:p>
        </p:txBody>
      </p:sp>
      <p:sp>
        <p:nvSpPr>
          <p:cNvPr id="159" name="Google Shape;159;p18">
            <a:extLst>
              <a:ext uri="{FF2B5EF4-FFF2-40B4-BE49-F238E27FC236}">
                <a16:creationId xmlns:a16="http://schemas.microsoft.com/office/drawing/2014/main" id="{84EBDE84-7669-9B51-2474-8ADE5F6CE4C8}"/>
              </a:ext>
            </a:extLst>
          </p:cNvPr>
          <p:cNvSpPr txBox="1">
            <a:spLocks noGrp="1"/>
          </p:cNvSpPr>
          <p:nvPr>
            <p:ph type="subTitle" idx="1"/>
          </p:nvPr>
        </p:nvSpPr>
        <p:spPr>
          <a:xfrm>
            <a:off x="265500" y="2479425"/>
            <a:ext cx="4045200" cy="1235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i="1" dirty="0"/>
              <a:t>Supportive Services &amp; PHA Community Centers</a:t>
            </a:r>
            <a:endParaRPr i="1" dirty="0"/>
          </a:p>
        </p:txBody>
      </p:sp>
      <p:sp>
        <p:nvSpPr>
          <p:cNvPr id="160" name="Google Shape;160;p18">
            <a:extLst>
              <a:ext uri="{FF2B5EF4-FFF2-40B4-BE49-F238E27FC236}">
                <a16:creationId xmlns:a16="http://schemas.microsoft.com/office/drawing/2014/main" id="{B05FFC7C-A833-5495-3409-3C091A766294}"/>
              </a:ext>
            </a:extLst>
          </p:cNvPr>
          <p:cNvSpPr txBox="1">
            <a:spLocks noGrp="1"/>
          </p:cNvSpPr>
          <p:nvPr>
            <p:ph type="body" idx="2"/>
          </p:nvPr>
        </p:nvSpPr>
        <p:spPr>
          <a:xfrm>
            <a:off x="4808850" y="724075"/>
            <a:ext cx="3837000" cy="3695100"/>
          </a:xfrm>
          <a:prstGeom prst="rect">
            <a:avLst/>
          </a:prstGeom>
        </p:spPr>
        <p:txBody>
          <a:bodyPr spcFirstLastPara="1" wrap="square" lIns="91425" tIns="91425" rIns="91425" bIns="91425" anchor="ctr" anchorCtr="0">
            <a:normAutofit lnSpcReduction="10000"/>
          </a:bodyPr>
          <a:lstStyle/>
          <a:p>
            <a:pPr marL="0" lvl="0" indent="0" algn="l" rtl="0">
              <a:spcBef>
                <a:spcPts val="0"/>
              </a:spcBef>
              <a:spcAft>
                <a:spcPts val="1200"/>
              </a:spcAft>
              <a:buNone/>
            </a:pPr>
            <a:r>
              <a:rPr lang="en-US" dirty="0"/>
              <a:t>Connect to the resources and services that are needed for families</a:t>
            </a:r>
          </a:p>
          <a:p>
            <a:pPr marL="285750" indent="-285750">
              <a:spcAft>
                <a:spcPts val="1200"/>
              </a:spcAft>
            </a:pPr>
            <a:r>
              <a:rPr lang="en-US" dirty="0"/>
              <a:t>Health Care</a:t>
            </a:r>
          </a:p>
          <a:p>
            <a:pPr marL="285750" indent="-285750">
              <a:spcAft>
                <a:spcPts val="1200"/>
              </a:spcAft>
            </a:pPr>
            <a:r>
              <a:rPr lang="en-US" dirty="0"/>
              <a:t>Employment Services</a:t>
            </a:r>
          </a:p>
          <a:p>
            <a:pPr marL="285750" indent="-285750">
              <a:spcAft>
                <a:spcPts val="1200"/>
              </a:spcAft>
            </a:pPr>
            <a:r>
              <a:rPr lang="en-US" dirty="0"/>
              <a:t>Other Supportive Services  </a:t>
            </a:r>
            <a:r>
              <a:rPr lang="en-US" sz="1600" i="1" dirty="0"/>
              <a:t>(Case Management, Education, Recreation, Food Pantries, Civic Engagement, Transit, Financial Knowledge, etc.)</a:t>
            </a:r>
            <a:endParaRPr sz="1600" i="1" dirty="0"/>
          </a:p>
        </p:txBody>
      </p:sp>
    </p:spTree>
    <p:extLst>
      <p:ext uri="{BB962C8B-B14F-4D97-AF65-F5344CB8AC3E}">
        <p14:creationId xmlns:p14="http://schemas.microsoft.com/office/powerpoint/2010/main" val="3921834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6"/>
          <p:cNvSpPr txBox="1">
            <a:spLocks noGrp="1"/>
          </p:cNvSpPr>
          <p:nvPr>
            <p:ph type="title"/>
          </p:nvPr>
        </p:nvSpPr>
        <p:spPr>
          <a:xfrm>
            <a:off x="311700" y="445025"/>
            <a:ext cx="5283557" cy="572700"/>
          </a:xfrm>
          <a:prstGeom prst="rect">
            <a:avLst/>
          </a:prstGeom>
        </p:spPr>
        <p:txBody>
          <a:bodyPr spcFirstLastPara="1" wrap="square" lIns="91425" tIns="91425" rIns="91425" bIns="91425" anchor="t" anchorCtr="0">
            <a:normAutofit fontScale="90000"/>
          </a:bodyPr>
          <a:lstStyle/>
          <a:p>
            <a:pPr lvl="0"/>
            <a:r>
              <a:rPr lang="en-US" dirty="0"/>
              <a:t>Helpful Hints</a:t>
            </a:r>
            <a:endParaRPr dirty="0"/>
          </a:p>
        </p:txBody>
      </p:sp>
      <p:sp>
        <p:nvSpPr>
          <p:cNvPr id="142" name="Google Shape;142;p16"/>
          <p:cNvSpPr txBox="1">
            <a:spLocks noGrp="1"/>
          </p:cNvSpPr>
          <p:nvPr>
            <p:ph type="body" idx="1"/>
          </p:nvPr>
        </p:nvSpPr>
        <p:spPr>
          <a:xfrm>
            <a:off x="311699" y="1182900"/>
            <a:ext cx="5780987" cy="3416400"/>
          </a:xfrm>
          <a:prstGeom prst="rect">
            <a:avLst/>
          </a:prstGeom>
        </p:spPr>
        <p:txBody>
          <a:bodyPr spcFirstLastPara="1" wrap="square" lIns="91425" tIns="91425" rIns="91425" bIns="91425" anchor="t" anchorCtr="0">
            <a:normAutofit/>
          </a:bodyPr>
          <a:lstStyle/>
          <a:p>
            <a:pPr marL="139700" indent="0" algn="ctr">
              <a:lnSpc>
                <a:spcPct val="100000"/>
              </a:lnSpc>
              <a:spcAft>
                <a:spcPts val="1200"/>
              </a:spcAft>
              <a:buNone/>
            </a:pPr>
            <a:r>
              <a:rPr lang="en-US" sz="1600" i="1" dirty="0">
                <a:solidFill>
                  <a:srgbClr val="00B0F0"/>
                </a:solidFill>
              </a:rPr>
              <a:t>The Public Housing Authority can be your colleague!</a:t>
            </a:r>
          </a:p>
          <a:p>
            <a:pPr marL="139700" indent="0" algn="ctr">
              <a:lnSpc>
                <a:spcPct val="100000"/>
              </a:lnSpc>
              <a:spcAft>
                <a:spcPts val="1200"/>
              </a:spcAft>
              <a:buNone/>
            </a:pPr>
            <a:endParaRPr lang="en-US" sz="1100" dirty="0">
              <a:solidFill>
                <a:srgbClr val="00B0F0"/>
              </a:solidFill>
            </a:endParaRPr>
          </a:p>
          <a:p>
            <a:pPr>
              <a:lnSpc>
                <a:spcPct val="100000"/>
              </a:lnSpc>
              <a:spcAft>
                <a:spcPts val="1200"/>
              </a:spcAft>
            </a:pPr>
            <a:r>
              <a:rPr lang="en-US" sz="1800" dirty="0"/>
              <a:t>Be familiar with your shared housing goals</a:t>
            </a:r>
          </a:p>
          <a:p>
            <a:pPr>
              <a:spcAft>
                <a:spcPts val="1200"/>
              </a:spcAft>
            </a:pPr>
            <a:r>
              <a:rPr lang="en-US" sz="1800" dirty="0"/>
              <a:t>Be knowledgeable of the PHA policies </a:t>
            </a:r>
          </a:p>
          <a:p>
            <a:pPr lvl="1">
              <a:spcAft>
                <a:spcPts val="1200"/>
              </a:spcAft>
            </a:pPr>
            <a:r>
              <a:rPr lang="en-US" sz="1600" dirty="0"/>
              <a:t>Administrative Plan</a:t>
            </a:r>
          </a:p>
          <a:p>
            <a:pPr lvl="1">
              <a:spcAft>
                <a:spcPts val="1200"/>
              </a:spcAft>
            </a:pPr>
            <a:r>
              <a:rPr lang="en-US" sz="1600" dirty="0"/>
              <a:t>Admissions and Continued Occupancy Policy</a:t>
            </a:r>
          </a:p>
          <a:p>
            <a:pPr>
              <a:spcAft>
                <a:spcPts val="1200"/>
              </a:spcAft>
            </a:pPr>
            <a:r>
              <a:rPr lang="en-US" sz="1800" dirty="0"/>
              <a:t>Engage in conversations with PHA Leadership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D0CC14B1-F9B0-0F60-D6C7-6D158CE0A21E}"/>
            </a:ext>
          </a:extLst>
        </p:cNvPr>
        <p:cNvGrpSpPr/>
        <p:nvPr/>
      </p:nvGrpSpPr>
      <p:grpSpPr>
        <a:xfrm>
          <a:off x="0" y="0"/>
          <a:ext cx="0" cy="0"/>
          <a:chOff x="0" y="0"/>
          <a:chExt cx="0" cy="0"/>
        </a:xfrm>
      </p:grpSpPr>
      <p:sp>
        <p:nvSpPr>
          <p:cNvPr id="135" name="Google Shape;135;p15">
            <a:extLst>
              <a:ext uri="{FF2B5EF4-FFF2-40B4-BE49-F238E27FC236}">
                <a16:creationId xmlns:a16="http://schemas.microsoft.com/office/drawing/2014/main" id="{6927890F-A65C-0488-8365-4E4517B0950D}"/>
              </a:ext>
            </a:extLst>
          </p:cNvPr>
          <p:cNvSpPr txBox="1">
            <a:spLocks noGrp="1"/>
          </p:cNvSpPr>
          <p:nvPr>
            <p:ph type="title"/>
          </p:nvPr>
        </p:nvSpPr>
        <p:spPr>
          <a:xfrm>
            <a:off x="311699" y="445025"/>
            <a:ext cx="5940013"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Other Local </a:t>
            </a:r>
            <a:r>
              <a:rPr lang="en-US"/>
              <a:t>Collaboration Partners</a:t>
            </a:r>
            <a:endParaRPr dirty="0"/>
          </a:p>
        </p:txBody>
      </p:sp>
      <p:sp>
        <p:nvSpPr>
          <p:cNvPr id="136" name="Google Shape;136;p15">
            <a:extLst>
              <a:ext uri="{FF2B5EF4-FFF2-40B4-BE49-F238E27FC236}">
                <a16:creationId xmlns:a16="http://schemas.microsoft.com/office/drawing/2014/main" id="{6E5D917E-BB49-FEEB-41FA-5ABE98325DED}"/>
              </a:ext>
            </a:extLst>
          </p:cNvPr>
          <p:cNvSpPr txBox="1">
            <a:spLocks noGrp="1"/>
          </p:cNvSpPr>
          <p:nvPr>
            <p:ph type="body" idx="1"/>
          </p:nvPr>
        </p:nvSpPr>
        <p:spPr>
          <a:xfrm>
            <a:off x="311699" y="1182900"/>
            <a:ext cx="5602083" cy="3416400"/>
          </a:xfrm>
          <a:prstGeom prst="rect">
            <a:avLst/>
          </a:prstGeom>
        </p:spPr>
        <p:txBody>
          <a:bodyPr spcFirstLastPara="1" wrap="square" lIns="91425" tIns="91425" rIns="91425" bIns="91425" anchor="t" anchorCtr="0">
            <a:normAutofit/>
          </a:bodyPr>
          <a:lstStyle/>
          <a:p>
            <a:pPr>
              <a:lnSpc>
                <a:spcPct val="100000"/>
              </a:lnSpc>
              <a:spcBef>
                <a:spcPts val="600"/>
              </a:spcBef>
              <a:spcAft>
                <a:spcPts val="600"/>
              </a:spcAft>
            </a:pPr>
            <a:endParaRPr lang="en-US" altLang="en-US" b="1" dirty="0">
              <a:latin typeface="Raleway" pitchFamily="2" charset="77"/>
            </a:endParaRPr>
          </a:p>
          <a:p>
            <a:pPr>
              <a:lnSpc>
                <a:spcPct val="100000"/>
              </a:lnSpc>
              <a:spcBef>
                <a:spcPts val="600"/>
              </a:spcBef>
              <a:spcAft>
                <a:spcPts val="600"/>
              </a:spcAft>
            </a:pPr>
            <a:r>
              <a:rPr lang="en-US" altLang="en-US" b="1" dirty="0">
                <a:latin typeface="Raleway" pitchFamily="2" charset="77"/>
              </a:rPr>
              <a:t>Community Development Corporations:</a:t>
            </a:r>
            <a:r>
              <a:rPr lang="en-US" altLang="en-US" dirty="0">
                <a:latin typeface="Raleway" pitchFamily="2" charset="77"/>
              </a:rPr>
              <a:t> local, nonprofit, 501(c)(3) organization created to revitalize underserved, low-income neighborhoods through housing, economic development and social programs.</a:t>
            </a:r>
          </a:p>
          <a:p>
            <a:pPr>
              <a:lnSpc>
                <a:spcPct val="100000"/>
              </a:lnSpc>
              <a:spcBef>
                <a:spcPts val="600"/>
              </a:spcBef>
              <a:spcAft>
                <a:spcPts val="600"/>
              </a:spcAft>
            </a:pPr>
            <a:endParaRPr lang="en-US" altLang="en-US" dirty="0">
              <a:latin typeface="Raleway" pitchFamily="2" charset="77"/>
            </a:endParaRPr>
          </a:p>
          <a:p>
            <a:pPr>
              <a:lnSpc>
                <a:spcPct val="100000"/>
              </a:lnSpc>
              <a:spcBef>
                <a:spcPts val="600"/>
              </a:spcBef>
              <a:spcAft>
                <a:spcPts val="600"/>
              </a:spcAft>
            </a:pPr>
            <a:r>
              <a:rPr lang="en-US" altLang="en-US" b="1" dirty="0">
                <a:latin typeface="Raleway" pitchFamily="2" charset="77"/>
              </a:rPr>
              <a:t>Office of Housing and Community Development:  </a:t>
            </a:r>
            <a:r>
              <a:rPr lang="en-US" altLang="en-US" dirty="0">
                <a:latin typeface="Raleway" pitchFamily="2" charset="77"/>
              </a:rPr>
              <a:t>provide safe, stable and affordable housing while strengthening the social and economic fabric of local or state level community.</a:t>
            </a:r>
            <a:endParaRPr lang="en-US" altLang="en-US" b="1" dirty="0">
              <a:latin typeface="Raleway" pitchFamily="2" charset="77"/>
            </a:endParaRPr>
          </a:p>
          <a:p>
            <a:pPr marL="0" lvl="0" indent="0" algn="l" rtl="0">
              <a:spcBef>
                <a:spcPts val="0"/>
              </a:spcBef>
              <a:spcAft>
                <a:spcPts val="1200"/>
              </a:spcAft>
              <a:buNone/>
            </a:pPr>
            <a:endParaRPr dirty="0"/>
          </a:p>
        </p:txBody>
      </p:sp>
    </p:spTree>
    <p:extLst>
      <p:ext uri="{BB962C8B-B14F-4D97-AF65-F5344CB8AC3E}">
        <p14:creationId xmlns:p14="http://schemas.microsoft.com/office/powerpoint/2010/main" val="1469372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0"/>
          <p:cNvSpPr txBox="1">
            <a:spLocks noGrp="1"/>
          </p:cNvSpPr>
          <p:nvPr>
            <p:ph type="title"/>
          </p:nvPr>
        </p:nvSpPr>
        <p:spPr>
          <a:xfrm>
            <a:off x="311700" y="2323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PHA Resources:</a:t>
            </a:r>
            <a:endParaRPr dirty="0"/>
          </a:p>
        </p:txBody>
      </p:sp>
      <p:sp>
        <p:nvSpPr>
          <p:cNvPr id="174" name="Google Shape;174;p20"/>
          <p:cNvSpPr txBox="1">
            <a:spLocks noGrp="1"/>
          </p:cNvSpPr>
          <p:nvPr>
            <p:ph type="body" idx="1"/>
          </p:nvPr>
        </p:nvSpPr>
        <p:spPr>
          <a:xfrm>
            <a:off x="311700" y="942524"/>
            <a:ext cx="5307704" cy="3862231"/>
          </a:xfrm>
          <a:prstGeom prst="rect">
            <a:avLst/>
          </a:prstGeom>
        </p:spPr>
        <p:txBody>
          <a:bodyPr spcFirstLastPara="1" wrap="square" lIns="91425" tIns="91425" rIns="91425" bIns="91425" anchor="t" anchorCtr="0">
            <a:normAutofit/>
          </a:bodyPr>
          <a:lstStyle/>
          <a:p>
            <a:pPr marL="0" indent="0" algn="ctr">
              <a:lnSpc>
                <a:spcPct val="100000"/>
              </a:lnSpc>
              <a:spcAft>
                <a:spcPts val="1200"/>
              </a:spcAft>
              <a:buNone/>
            </a:pPr>
            <a:r>
              <a:rPr lang="en-US" dirty="0">
                <a:solidFill>
                  <a:schemeClr val="tx1"/>
                </a:solidFill>
                <a:latin typeface="Avenir Next" panose="020B0503020202020204" pitchFamily="34" charset="0"/>
              </a:rPr>
              <a:t>What is Public Housing Program:</a:t>
            </a:r>
          </a:p>
          <a:p>
            <a:pPr marL="0" indent="0" algn="ctr">
              <a:lnSpc>
                <a:spcPct val="100000"/>
              </a:lnSpc>
              <a:spcAft>
                <a:spcPts val="1200"/>
              </a:spcAft>
              <a:buNone/>
            </a:pPr>
            <a:r>
              <a:rPr lang="en-US" sz="1400" dirty="0">
                <a:solidFill>
                  <a:schemeClr val="tx1"/>
                </a:solidFill>
                <a:latin typeface="Avenir Next" panose="020B0503020202020204" pitchFamily="34" charset="0"/>
                <a:hlinkClick r:id="rId3"/>
              </a:rPr>
              <a:t>https://www.hud.gov/helping-americans/public-housing</a:t>
            </a:r>
            <a:endParaRPr lang="en-US" b="1" dirty="0">
              <a:solidFill>
                <a:schemeClr val="tx1"/>
              </a:solidFill>
              <a:latin typeface="Avenir Next" panose="020B0503020202020204" pitchFamily="34" charset="0"/>
            </a:endParaRPr>
          </a:p>
          <a:p>
            <a:pPr marL="0" indent="0" algn="ctr">
              <a:lnSpc>
                <a:spcPct val="100000"/>
              </a:lnSpc>
              <a:spcAft>
                <a:spcPts val="1200"/>
              </a:spcAft>
              <a:buNone/>
            </a:pPr>
            <a:r>
              <a:rPr lang="en-US" dirty="0">
                <a:solidFill>
                  <a:schemeClr val="tx1"/>
                </a:solidFill>
                <a:latin typeface="Avenir Next" panose="020B0503020202020204" pitchFamily="34" charset="0"/>
              </a:rPr>
              <a:t>HUD State Information: </a:t>
            </a:r>
          </a:p>
          <a:p>
            <a:pPr marL="0" indent="0" algn="ctr">
              <a:lnSpc>
                <a:spcPct val="100000"/>
              </a:lnSpc>
              <a:spcAft>
                <a:spcPts val="1200"/>
              </a:spcAft>
              <a:buNone/>
            </a:pPr>
            <a:r>
              <a:rPr lang="en-US" sz="1400" dirty="0">
                <a:solidFill>
                  <a:schemeClr val="tx1"/>
                </a:solidFill>
                <a:latin typeface="Avenir Next" panose="020B0503020202020204" pitchFamily="34" charset="0"/>
                <a:hlinkClick r:id="rId4"/>
              </a:rPr>
              <a:t>https://www.hud.gov/states</a:t>
            </a:r>
            <a:endParaRPr lang="en-US" b="1" dirty="0">
              <a:solidFill>
                <a:schemeClr val="tx1"/>
              </a:solidFill>
              <a:latin typeface="Avenir Next" panose="020B0503020202020204" pitchFamily="34" charset="0"/>
            </a:endParaRPr>
          </a:p>
          <a:p>
            <a:pPr lvl="0" algn="ctr">
              <a:lnSpc>
                <a:spcPct val="100000"/>
              </a:lnSpc>
              <a:spcAft>
                <a:spcPts val="600"/>
              </a:spcAft>
              <a:buNone/>
            </a:pPr>
            <a:r>
              <a:rPr lang="en-US" dirty="0">
                <a:solidFill>
                  <a:schemeClr val="tx1"/>
                </a:solidFill>
                <a:latin typeface="Avenir Next" panose="020B0503020202020204" pitchFamily="34" charset="0"/>
              </a:rPr>
              <a:t>HUD Offices Local Locations:</a:t>
            </a:r>
          </a:p>
          <a:p>
            <a:pPr lvl="0" algn="ctr">
              <a:lnSpc>
                <a:spcPct val="100000"/>
              </a:lnSpc>
              <a:spcAft>
                <a:spcPts val="600"/>
              </a:spcAft>
              <a:buNone/>
            </a:pPr>
            <a:r>
              <a:rPr lang="en-US" dirty="0">
                <a:solidFill>
                  <a:schemeClr val="tx1"/>
                </a:solidFill>
                <a:latin typeface="Avenir Next" panose="020B0503020202020204" pitchFamily="34" charset="0"/>
              </a:rPr>
              <a:t>	</a:t>
            </a:r>
            <a:r>
              <a:rPr lang="en-US" sz="1400" dirty="0">
                <a:solidFill>
                  <a:schemeClr val="tx1"/>
                </a:solidFill>
                <a:latin typeface="Avenir Next" panose="020B0503020202020204" pitchFamily="34" charset="0"/>
                <a:hlinkClick r:id="rId5"/>
              </a:rPr>
              <a:t>https://www.huduser.gov/portal/regions/Regional.html</a:t>
            </a:r>
            <a:endParaRPr lang="en-US" b="1" dirty="0">
              <a:solidFill>
                <a:schemeClr val="tx1"/>
              </a:solidFill>
              <a:latin typeface="Avenir Next" panose="020B0503020202020204" pitchFamily="34" charset="0"/>
            </a:endParaRPr>
          </a:p>
          <a:p>
            <a:pPr lvl="0" algn="ctr">
              <a:lnSpc>
                <a:spcPct val="100000"/>
              </a:lnSpc>
              <a:spcAft>
                <a:spcPts val="600"/>
              </a:spcAft>
              <a:buNone/>
            </a:pPr>
            <a:r>
              <a:rPr lang="en-US" dirty="0">
                <a:solidFill>
                  <a:schemeClr val="tx1"/>
                </a:solidFill>
                <a:latin typeface="Avenir Next" panose="020B0503020202020204" pitchFamily="34" charset="0"/>
              </a:rPr>
              <a:t>Public  Housing Agency Plans:</a:t>
            </a:r>
          </a:p>
          <a:p>
            <a:pPr lvl="0" algn="ctr">
              <a:lnSpc>
                <a:spcPct val="100000"/>
              </a:lnSpc>
              <a:spcAft>
                <a:spcPts val="600"/>
              </a:spcAft>
              <a:buNone/>
            </a:pPr>
            <a:r>
              <a:rPr lang="en-US" dirty="0">
                <a:solidFill>
                  <a:schemeClr val="tx1"/>
                </a:solidFill>
                <a:latin typeface="Avenir Next" panose="020B0503020202020204" pitchFamily="34" charset="0"/>
              </a:rPr>
              <a:t>	</a:t>
            </a:r>
            <a:r>
              <a:rPr lang="en-US" sz="1400" dirty="0">
                <a:solidFill>
                  <a:schemeClr val="tx1"/>
                </a:solidFill>
                <a:latin typeface="Avenir Next" panose="020B0503020202020204" pitchFamily="34" charset="0"/>
                <a:hlinkClick r:id="rId6"/>
              </a:rPr>
              <a:t>https://www.hud.gov/helping-americans/public-indian-housing-pha-plans</a:t>
            </a:r>
            <a:endParaRPr lang="en-US" sz="1400" dirty="0">
              <a:solidFill>
                <a:schemeClr val="tx1"/>
              </a:solidFill>
              <a:latin typeface="Avenir Next" panose="020B0503020202020204" pitchFamily="34" charset="0"/>
            </a:endParaRPr>
          </a:p>
          <a:p>
            <a:pPr marL="0" lvl="0" indent="0" algn="l" rtl="0">
              <a:spcBef>
                <a:spcPts val="0"/>
              </a:spcBef>
              <a:spcAft>
                <a:spcPts val="1200"/>
              </a:spcAft>
              <a:buNone/>
            </a:pP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4"/>
          <p:cNvSpPr txBox="1">
            <a:spLocks noGrp="1"/>
          </p:cNvSpPr>
          <p:nvPr>
            <p:ph type="title"/>
          </p:nvPr>
        </p:nvSpPr>
        <p:spPr>
          <a:xfrm>
            <a:off x="311700" y="198440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dirty="0"/>
              <a:t>HEALTHCARE AND BEHAVIORAL HEALTH SYSTEMS</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Why Partner With Healthcare?</a:t>
            </a:r>
            <a:endParaRPr dirty="0"/>
          </a:p>
        </p:txBody>
      </p:sp>
      <p:sp>
        <p:nvSpPr>
          <p:cNvPr id="136" name="Google Shape;136;p15"/>
          <p:cNvSpPr txBox="1">
            <a:spLocks noGrp="1"/>
          </p:cNvSpPr>
          <p:nvPr>
            <p:ph type="body" idx="1"/>
          </p:nvPr>
        </p:nvSpPr>
        <p:spPr>
          <a:xfrm>
            <a:off x="311700" y="1182900"/>
            <a:ext cx="5847362" cy="34164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1200"/>
              </a:spcAft>
              <a:buNone/>
            </a:pPr>
            <a:r>
              <a:rPr lang="en-US" b="1" dirty="0"/>
              <a:t>High need</a:t>
            </a:r>
            <a:r>
              <a:rPr lang="en-US" dirty="0"/>
              <a:t>: Homeless people are exposed to many communicable diseases, infections, malnutrition, stress, and exposure  - areas that healthcare partners can address</a:t>
            </a:r>
          </a:p>
          <a:p>
            <a:pPr marL="0" lvl="0" indent="0" algn="l" rtl="0">
              <a:spcBef>
                <a:spcPts val="0"/>
              </a:spcBef>
              <a:spcAft>
                <a:spcPts val="1200"/>
              </a:spcAft>
              <a:buNone/>
            </a:pPr>
            <a:r>
              <a:rPr lang="en-US" b="1" dirty="0"/>
              <a:t>Homelessness makes existing conditions worse</a:t>
            </a:r>
            <a:r>
              <a:rPr lang="en-US" dirty="0"/>
              <a:t>: Living on the street aggravates medical conditions, chronic and infectious disease and co-occurring disorders, and prevents basic care, including hygiene and medication</a:t>
            </a:r>
          </a:p>
          <a:p>
            <a:pPr marL="0" lvl="0" indent="0" algn="l" rtl="0">
              <a:spcBef>
                <a:spcPts val="0"/>
              </a:spcBef>
              <a:spcAft>
                <a:spcPts val="1200"/>
              </a:spcAft>
              <a:buNone/>
            </a:pPr>
            <a:r>
              <a:rPr lang="en-US" b="1" dirty="0"/>
              <a:t>Low access to treatment: </a:t>
            </a:r>
            <a:r>
              <a:rPr lang="en-US" dirty="0"/>
              <a:t>People on the streets, in shelter, or unstably housed are often unable to access treatment – even when insured.</a:t>
            </a:r>
          </a:p>
          <a:p>
            <a:pPr marL="0" lvl="0" indent="0" algn="l" rtl="0">
              <a:spcBef>
                <a:spcPts val="0"/>
              </a:spcBef>
              <a:spcAft>
                <a:spcPts val="1200"/>
              </a:spcAft>
              <a:buNone/>
            </a:pPr>
            <a:r>
              <a:rPr lang="en-US" b="1" dirty="0"/>
              <a:t>Mortality:  </a:t>
            </a:r>
            <a:r>
              <a:rPr lang="en-US" dirty="0"/>
              <a:t>Mortality is 3 to 4 times higher than for the general population = significantly lower life expectancies</a:t>
            </a:r>
          </a:p>
          <a:p>
            <a:pPr marL="0" lvl="0" indent="0" algn="l" rtl="0">
              <a:spcBef>
                <a:spcPts val="0"/>
              </a:spcBef>
              <a:spcAft>
                <a:spcPts val="1200"/>
              </a:spcAft>
              <a:buNone/>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a:t>Shared Clients, Disconnected Systems</a:t>
            </a:r>
            <a:endParaRPr lang="en-US" dirty="0"/>
          </a:p>
        </p:txBody>
      </p:sp>
      <p:sp>
        <p:nvSpPr>
          <p:cNvPr id="142" name="Google Shape;142;p16"/>
          <p:cNvSpPr txBox="1">
            <a:spLocks noGrp="1"/>
          </p:cNvSpPr>
          <p:nvPr>
            <p:ph type="body" idx="1"/>
          </p:nvPr>
        </p:nvSpPr>
        <p:spPr>
          <a:xfrm>
            <a:off x="311699" y="1182900"/>
            <a:ext cx="5805321"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en-US" b="1" dirty="0"/>
              <a:t>Shared clients: </a:t>
            </a:r>
            <a:r>
              <a:rPr lang="en-US" dirty="0"/>
              <a:t>People in the homeless system of care often interact with or need connection to the behavioral healthcare and/or medical systems of care</a:t>
            </a:r>
          </a:p>
          <a:p>
            <a:pPr marL="0" lvl="0" indent="0" algn="l" rtl="0">
              <a:spcBef>
                <a:spcPts val="0"/>
              </a:spcBef>
              <a:spcAft>
                <a:spcPts val="1200"/>
              </a:spcAft>
              <a:buNone/>
            </a:pPr>
            <a:r>
              <a:rPr lang="en-US" b="1" dirty="0"/>
              <a:t>Disconnected Systems: </a:t>
            </a:r>
            <a:r>
              <a:rPr lang="en-US" dirty="0"/>
              <a:t>Most systems of care don’t communicate about shared treatment or interactions with shared clients</a:t>
            </a:r>
          </a:p>
          <a:p>
            <a:pPr marL="0" lvl="0" indent="0" algn="l" rtl="0">
              <a:spcBef>
                <a:spcPts val="0"/>
              </a:spcBef>
              <a:spcAft>
                <a:spcPts val="1200"/>
              </a:spcAft>
              <a:buNone/>
            </a:pPr>
            <a:r>
              <a:rPr lang="en-US" b="1" dirty="0"/>
              <a:t>Result:</a:t>
            </a:r>
          </a:p>
          <a:p>
            <a:pPr marL="285750" indent="-285750">
              <a:spcAft>
                <a:spcPts val="1200"/>
              </a:spcAft>
            </a:pPr>
            <a:r>
              <a:rPr lang="en-US" dirty="0"/>
              <a:t>Missing information about people’s history, needs, whereabouts</a:t>
            </a:r>
          </a:p>
          <a:p>
            <a:pPr marL="285750" indent="-285750">
              <a:spcAft>
                <a:spcPts val="1200"/>
              </a:spcAft>
            </a:pPr>
            <a:r>
              <a:rPr lang="en-US" dirty="0"/>
              <a:t>Costly duplication of efforts and failed interventions</a:t>
            </a:r>
          </a:p>
          <a:p>
            <a:pPr marL="285750" indent="-285750">
              <a:spcAft>
                <a:spcPts val="1200"/>
              </a:spcAft>
            </a:pPr>
            <a:r>
              <a:rPr lang="en-US" dirty="0"/>
              <a:t>Failure to connect people to multiple resources – interventions often depend on where people enter the system</a:t>
            </a:r>
          </a:p>
          <a:p>
            <a:pPr marL="0" lvl="0" indent="0" algn="l" rtl="0">
              <a:spcBef>
                <a:spcPts val="0"/>
              </a:spcBef>
              <a:spcAft>
                <a:spcPts val="1200"/>
              </a:spcAft>
              <a:buNone/>
            </a:pP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A0DAD-D580-D551-E3CD-4411E60C6DED}"/>
              </a:ext>
            </a:extLst>
          </p:cNvPr>
          <p:cNvSpPr>
            <a:spLocks noGrp="1"/>
          </p:cNvSpPr>
          <p:nvPr>
            <p:ph type="title"/>
          </p:nvPr>
        </p:nvSpPr>
        <p:spPr>
          <a:xfrm>
            <a:off x="265500" y="909525"/>
            <a:ext cx="4045200" cy="1482300"/>
          </a:xfrm>
        </p:spPr>
        <p:txBody>
          <a:bodyPr wrap="square" anchor="b">
            <a:normAutofit/>
          </a:bodyPr>
          <a:lstStyle/>
          <a:p>
            <a:pPr>
              <a:lnSpc>
                <a:spcPct val="90000"/>
              </a:lnSpc>
            </a:pPr>
            <a:r>
              <a:rPr lang="en-US" sz="2900"/>
              <a:t>Who: Key Health System Collaborators</a:t>
            </a:r>
          </a:p>
        </p:txBody>
      </p:sp>
      <p:sp>
        <p:nvSpPr>
          <p:cNvPr id="11" name="Text Placeholder 2">
            <a:extLst>
              <a:ext uri="{FF2B5EF4-FFF2-40B4-BE49-F238E27FC236}">
                <a16:creationId xmlns:a16="http://schemas.microsoft.com/office/drawing/2014/main" id="{4E71E372-26C2-ABCB-21B2-042F1C3B0A9D}"/>
              </a:ext>
            </a:extLst>
          </p:cNvPr>
          <p:cNvSpPr>
            <a:spLocks noGrp="1"/>
          </p:cNvSpPr>
          <p:nvPr>
            <p:ph type="body" idx="2"/>
          </p:nvPr>
        </p:nvSpPr>
        <p:spPr>
          <a:xfrm>
            <a:off x="4808850" y="724075"/>
            <a:ext cx="3837000" cy="3695100"/>
          </a:xfrm>
        </p:spPr>
        <p:txBody>
          <a:bodyPr wrap="square" anchor="ctr">
            <a:normAutofit/>
          </a:bodyPr>
          <a:lstStyle/>
          <a:p>
            <a:pPr>
              <a:spcAft>
                <a:spcPts val="600"/>
              </a:spcAft>
            </a:pPr>
            <a:r>
              <a:rPr lang="en-US" dirty="0"/>
              <a:t>Health Centers</a:t>
            </a:r>
          </a:p>
          <a:p>
            <a:pPr>
              <a:spcAft>
                <a:spcPts val="600"/>
              </a:spcAft>
            </a:pPr>
            <a:r>
              <a:rPr lang="en-US" dirty="0"/>
              <a:t>Health Plans</a:t>
            </a:r>
          </a:p>
          <a:p>
            <a:pPr>
              <a:spcAft>
                <a:spcPts val="600"/>
              </a:spcAft>
            </a:pPr>
            <a:r>
              <a:rPr lang="en-US" dirty="0"/>
              <a:t>Hospitals</a:t>
            </a:r>
          </a:p>
          <a:p>
            <a:pPr>
              <a:spcAft>
                <a:spcPts val="600"/>
              </a:spcAft>
            </a:pPr>
            <a:r>
              <a:rPr lang="en-US" dirty="0"/>
              <a:t>Street Medicine</a:t>
            </a:r>
          </a:p>
          <a:p>
            <a:pPr>
              <a:spcAft>
                <a:spcPts val="600"/>
              </a:spcAft>
            </a:pPr>
            <a:r>
              <a:rPr lang="en-US" dirty="0"/>
              <a:t>Behavioral Health Agencies</a:t>
            </a:r>
          </a:p>
          <a:p>
            <a:pPr marL="139700" indent="0">
              <a:spcAft>
                <a:spcPts val="600"/>
              </a:spcAft>
              <a:buNone/>
            </a:pPr>
            <a:endParaRPr lang="en-US" dirty="0"/>
          </a:p>
        </p:txBody>
      </p:sp>
    </p:spTree>
    <p:extLst>
      <p:ext uri="{BB962C8B-B14F-4D97-AF65-F5344CB8AC3E}">
        <p14:creationId xmlns:p14="http://schemas.microsoft.com/office/powerpoint/2010/main" val="1036286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6FCDA-1878-65C3-F540-8644565B2C96}"/>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9F5B82A7-C323-6AD8-A639-5138A423DDFC}"/>
              </a:ext>
            </a:extLst>
          </p:cNvPr>
          <p:cNvSpPr>
            <a:spLocks noGrp="1"/>
          </p:cNvSpPr>
          <p:nvPr>
            <p:ph type="body" sz="half" idx="2"/>
          </p:nvPr>
        </p:nvSpPr>
        <p:spPr>
          <a:xfrm>
            <a:off x="629841" y="1020311"/>
            <a:ext cx="3807203" cy="3102878"/>
          </a:xfrm>
        </p:spPr>
        <p:txBody>
          <a:bodyPr>
            <a:normAutofit fontScale="85000" lnSpcReduction="10000"/>
          </a:bodyPr>
          <a:lstStyle/>
          <a:p>
            <a:pPr marL="342900" indent="-342900">
              <a:lnSpc>
                <a:spcPct val="100000"/>
              </a:lnSpc>
              <a:spcBef>
                <a:spcPts val="450"/>
              </a:spcBef>
              <a:spcAft>
                <a:spcPts val="450"/>
              </a:spcAft>
              <a:buFont typeface="Arial" panose="020B0604020202020204" pitchFamily="34" charset="0"/>
              <a:buChar char="•"/>
            </a:pPr>
            <a:r>
              <a:rPr lang="en-US" altLang="en-US" sz="1800" dirty="0">
                <a:latin typeface="Aptos" panose="020B0004020202020204" pitchFamily="34" charset="0"/>
              </a:rPr>
              <a:t>Federally Qualified Health Centers (FHQCs) or Health Care for the Homeless (HCH) Programs</a:t>
            </a:r>
          </a:p>
          <a:p>
            <a:pPr marL="342900" indent="-342900">
              <a:lnSpc>
                <a:spcPct val="100000"/>
              </a:lnSpc>
              <a:spcBef>
                <a:spcPts val="450"/>
              </a:spcBef>
              <a:spcAft>
                <a:spcPts val="450"/>
              </a:spcAft>
              <a:buFont typeface="Arial" panose="020B0604020202020204" pitchFamily="34" charset="0"/>
              <a:buChar char="•"/>
            </a:pPr>
            <a:r>
              <a:rPr lang="en-US" altLang="en-US" sz="1800" dirty="0">
                <a:latin typeface="Aptos" panose="020B0004020202020204" pitchFamily="34" charset="0"/>
              </a:rPr>
              <a:t>Serve high-need communities designated as Medically Underserved Area (MUAs) or Population (MUPs)</a:t>
            </a:r>
          </a:p>
          <a:p>
            <a:pPr marL="342900" indent="-342900">
              <a:lnSpc>
                <a:spcPct val="100000"/>
              </a:lnSpc>
              <a:spcBef>
                <a:spcPts val="450"/>
              </a:spcBef>
              <a:spcAft>
                <a:spcPts val="450"/>
              </a:spcAft>
              <a:buFont typeface="Arial" panose="020B0604020202020204" pitchFamily="34" charset="0"/>
              <a:buChar char="•"/>
            </a:pPr>
            <a:r>
              <a:rPr lang="en-US" altLang="en-US" sz="1800" dirty="0">
                <a:latin typeface="Aptos" panose="020B0004020202020204" pitchFamily="34" charset="0"/>
              </a:rPr>
              <a:t>Provide all required primary, preventive, and additional health services to meet the needs of the populations they serve – sometimes function as a hub </a:t>
            </a:r>
            <a:r>
              <a:rPr lang="en-US" altLang="en-US" sz="1800" dirty="0" err="1">
                <a:latin typeface="Aptos" panose="020B0004020202020204" pitchFamily="34" charset="0"/>
              </a:rPr>
              <a:t>formany</a:t>
            </a:r>
            <a:r>
              <a:rPr lang="en-US" altLang="en-US" sz="1800" dirty="0">
                <a:latin typeface="Aptos" panose="020B0004020202020204" pitchFamily="34" charset="0"/>
              </a:rPr>
              <a:t> services</a:t>
            </a:r>
          </a:p>
        </p:txBody>
      </p:sp>
      <p:sp>
        <p:nvSpPr>
          <p:cNvPr id="19" name="TextBox 18">
            <a:extLst>
              <a:ext uri="{FF2B5EF4-FFF2-40B4-BE49-F238E27FC236}">
                <a16:creationId xmlns:a16="http://schemas.microsoft.com/office/drawing/2014/main" id="{F4E0A8BF-4B5D-EA2E-2B7D-6613CE13FCF1}"/>
              </a:ext>
            </a:extLst>
          </p:cNvPr>
          <p:cNvSpPr txBox="1"/>
          <p:nvPr/>
        </p:nvSpPr>
        <p:spPr>
          <a:xfrm>
            <a:off x="629841" y="345151"/>
            <a:ext cx="2846456" cy="507831"/>
          </a:xfrm>
          <a:prstGeom prst="rect">
            <a:avLst/>
          </a:prstGeom>
          <a:noFill/>
        </p:spPr>
        <p:txBody>
          <a:bodyPr wrap="square" rtlCol="0">
            <a:spAutoFit/>
          </a:bodyPr>
          <a:lstStyle/>
          <a:p>
            <a:pPr defTabSz="685800">
              <a:buClrTx/>
              <a:defRPr/>
            </a:pPr>
            <a:r>
              <a:rPr lang="en-US" sz="2700" b="1" kern="1200" dirty="0">
                <a:solidFill>
                  <a:srgbClr val="DA0040"/>
                </a:solidFill>
                <a:latin typeface="Rockwell" panose="02060603020205020403" pitchFamily="18" charset="77"/>
                <a:ea typeface="+mn-ea"/>
                <a:cs typeface="+mn-cs"/>
              </a:rPr>
              <a:t>Health Centers</a:t>
            </a:r>
          </a:p>
        </p:txBody>
      </p:sp>
      <p:grpSp>
        <p:nvGrpSpPr>
          <p:cNvPr id="4" name="Group 3">
            <a:extLst>
              <a:ext uri="{FF2B5EF4-FFF2-40B4-BE49-F238E27FC236}">
                <a16:creationId xmlns:a16="http://schemas.microsoft.com/office/drawing/2014/main" id="{FBE4AB19-642E-0985-AD47-C96A84A4E29E}"/>
              </a:ext>
            </a:extLst>
          </p:cNvPr>
          <p:cNvGrpSpPr/>
          <p:nvPr/>
        </p:nvGrpSpPr>
        <p:grpSpPr>
          <a:xfrm>
            <a:off x="4939219" y="348279"/>
            <a:ext cx="3668617" cy="4285865"/>
            <a:chOff x="3905341" y="356369"/>
            <a:chExt cx="1462992" cy="1462992"/>
          </a:xfrm>
        </p:grpSpPr>
        <p:sp>
          <p:nvSpPr>
            <p:cNvPr id="5" name="Rounded Rectangle 4">
              <a:extLst>
                <a:ext uri="{FF2B5EF4-FFF2-40B4-BE49-F238E27FC236}">
                  <a16:creationId xmlns:a16="http://schemas.microsoft.com/office/drawing/2014/main" id="{550414F2-F5CF-B433-8F22-DA615057CD42}"/>
                </a:ext>
              </a:extLst>
            </p:cNvPr>
            <p:cNvSpPr/>
            <p:nvPr/>
          </p:nvSpPr>
          <p:spPr>
            <a:xfrm>
              <a:off x="3905341" y="356369"/>
              <a:ext cx="1462992" cy="1462992"/>
            </a:xfrm>
            <a:prstGeom prst="roundRect">
              <a:avLst/>
            </a:prstGeom>
            <a:solidFill>
              <a:srgbClr val="DA0040">
                <a:hueOff val="0"/>
                <a:satOff val="0"/>
                <a:lumOff val="0"/>
                <a:alphaOff val="0"/>
              </a:srgbClr>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defTabSz="685800">
                <a:buClrTx/>
                <a:defRPr/>
              </a:pPr>
              <a:endParaRPr lang="en-US" sz="1350" kern="1200">
                <a:solidFill>
                  <a:srgbClr val="FFFFFF"/>
                </a:solidFill>
                <a:latin typeface="Aptos" panose="02110004020202020204"/>
              </a:endParaRPr>
            </a:p>
          </p:txBody>
        </p:sp>
        <p:sp>
          <p:nvSpPr>
            <p:cNvPr id="6" name="Rounded Rectangle 4">
              <a:extLst>
                <a:ext uri="{FF2B5EF4-FFF2-40B4-BE49-F238E27FC236}">
                  <a16:creationId xmlns:a16="http://schemas.microsoft.com/office/drawing/2014/main" id="{3C25ED09-4335-65D6-19A9-33AE203EFBA4}"/>
                </a:ext>
              </a:extLst>
            </p:cNvPr>
            <p:cNvSpPr txBox="1"/>
            <p:nvPr/>
          </p:nvSpPr>
          <p:spPr>
            <a:xfrm>
              <a:off x="3976758" y="427786"/>
              <a:ext cx="1320158" cy="1320158"/>
            </a:xfrm>
            <a:prstGeom prst="rect">
              <a:avLst/>
            </a:prstGeom>
            <a:solidFill>
              <a:schemeClr val="accent3"/>
            </a:solidFill>
          </p:spPr>
          <p:style>
            <a:lnRef idx="0">
              <a:scrgbClr r="0" g="0" b="0"/>
            </a:lnRef>
            <a:fillRef idx="0">
              <a:scrgbClr r="0" g="0" b="0"/>
            </a:fillRef>
            <a:effectRef idx="0">
              <a:scrgbClr r="0" g="0" b="0"/>
            </a:effectRef>
            <a:fontRef idx="minor">
              <a:schemeClr val="lt1"/>
            </a:fontRef>
          </p:style>
          <p:txBody>
            <a:bodyPr spcFirstLastPara="0" vert="horz" wrap="square" lIns="60008" tIns="60008" rIns="60008" bIns="60008" numCol="1" spcCol="1270" anchor="ctr" anchorCtr="0">
              <a:noAutofit/>
            </a:bodyPr>
            <a:lstStyle/>
            <a:p>
              <a:pPr algn="ctr" defTabSz="700088">
                <a:lnSpc>
                  <a:spcPct val="90000"/>
                </a:lnSpc>
                <a:spcBef>
                  <a:spcPct val="0"/>
                </a:spcBef>
                <a:spcAft>
                  <a:spcPct val="35000"/>
                </a:spcAft>
                <a:buClrTx/>
                <a:defRPr/>
              </a:pPr>
              <a:r>
                <a:rPr lang="en-US" sz="1950" b="1" kern="1200" dirty="0">
                  <a:solidFill>
                    <a:srgbClr val="FFFFFF"/>
                  </a:solidFill>
                  <a:latin typeface="Aptos" panose="02110004020202020204"/>
                </a:rPr>
                <a:t>Key Collaboration Opportunities</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Facilitate access to primary and specialty care and ensure adequate </a:t>
              </a:r>
              <a:r>
                <a:rPr lang="en-US" altLang="en-US" sz="1950" kern="1200" dirty="0" err="1">
                  <a:solidFill>
                    <a:srgbClr val="FFFFFF"/>
                  </a:solidFill>
                  <a:latin typeface="Aptos" panose="020B0004020202020204" pitchFamily="34" charset="0"/>
                </a:rPr>
                <a:t>followup</a:t>
              </a:r>
              <a:r>
                <a:rPr lang="en-US" altLang="en-US" sz="1950" kern="1200" dirty="0">
                  <a:solidFill>
                    <a:srgbClr val="FFFFFF"/>
                  </a:solidFill>
                  <a:latin typeface="Aptos" panose="020B0004020202020204" pitchFamily="34" charset="0"/>
                </a:rPr>
                <a:t> care</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Explore on-site health care services at shelters or housing programs</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Co-developing/running PSH and interim housing </a:t>
              </a:r>
            </a:p>
          </p:txBody>
        </p:sp>
      </p:grpSp>
    </p:spTree>
    <p:extLst>
      <p:ext uri="{BB962C8B-B14F-4D97-AF65-F5344CB8AC3E}">
        <p14:creationId xmlns:p14="http://schemas.microsoft.com/office/powerpoint/2010/main" val="949014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C1F6F-48ED-AC04-CDC4-631CDC5688D3}"/>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6DA220DF-E392-BE2D-3EF8-747023288DDD}"/>
              </a:ext>
            </a:extLst>
          </p:cNvPr>
          <p:cNvSpPr>
            <a:spLocks noGrp="1"/>
          </p:cNvSpPr>
          <p:nvPr>
            <p:ph type="body" sz="half" idx="2"/>
          </p:nvPr>
        </p:nvSpPr>
        <p:spPr>
          <a:xfrm>
            <a:off x="4653441" y="1020311"/>
            <a:ext cx="3807203" cy="3697162"/>
          </a:xfrm>
        </p:spPr>
        <p:txBody>
          <a:bodyPr>
            <a:normAutofit fontScale="92500" lnSpcReduction="20000"/>
          </a:bodyPr>
          <a:lstStyle/>
          <a:p>
            <a:pPr marL="342900" indent="-342900">
              <a:lnSpc>
                <a:spcPct val="100000"/>
              </a:lnSpc>
              <a:spcBef>
                <a:spcPts val="450"/>
              </a:spcBef>
              <a:spcAft>
                <a:spcPts val="450"/>
              </a:spcAft>
              <a:buFont typeface="Arial" panose="020B0604020202020204" pitchFamily="34" charset="0"/>
              <a:buChar char="•"/>
            </a:pPr>
            <a:r>
              <a:rPr lang="en-US" altLang="en-US" sz="1500" dirty="0">
                <a:latin typeface="Aptos" panose="020B0004020202020204" pitchFamily="34" charset="0"/>
              </a:rPr>
              <a:t>Managed Care Plans (MCP), Managed Care Organizations (MCO), Coordinated Care Organizations (CCO)</a:t>
            </a:r>
          </a:p>
          <a:p>
            <a:pPr marL="342900" indent="-342900">
              <a:lnSpc>
                <a:spcPct val="100000"/>
              </a:lnSpc>
              <a:spcBef>
                <a:spcPts val="450"/>
              </a:spcBef>
              <a:spcAft>
                <a:spcPts val="450"/>
              </a:spcAft>
              <a:buFont typeface="Arial" panose="020B0604020202020204" pitchFamily="34" charset="0"/>
              <a:buChar char="•"/>
            </a:pPr>
            <a:r>
              <a:rPr lang="en-US" altLang="en-US" sz="1500" dirty="0">
                <a:latin typeface="Aptos" panose="020B0004020202020204" pitchFamily="34" charset="0"/>
              </a:rPr>
              <a:t>Cover Medicaid benefits or other health coverage</a:t>
            </a:r>
          </a:p>
          <a:p>
            <a:pPr marL="342900" indent="-342900">
              <a:lnSpc>
                <a:spcPct val="100000"/>
              </a:lnSpc>
              <a:spcBef>
                <a:spcPts val="450"/>
              </a:spcBef>
              <a:spcAft>
                <a:spcPts val="450"/>
              </a:spcAft>
              <a:buFont typeface="Arial" panose="020B0604020202020204" pitchFamily="34" charset="0"/>
              <a:buChar char="•"/>
            </a:pPr>
            <a:r>
              <a:rPr lang="en-US" sz="1500" dirty="0">
                <a:latin typeface="Aptos" panose="020B0004020202020204" pitchFamily="34" charset="0"/>
              </a:rPr>
              <a:t>Managed Care = health care delivery system organized to manage quality, utilization, and costs.</a:t>
            </a:r>
          </a:p>
          <a:p>
            <a:pPr marL="685800" lvl="1" indent="-342900">
              <a:lnSpc>
                <a:spcPct val="100000"/>
              </a:lnSpc>
              <a:spcBef>
                <a:spcPts val="450"/>
              </a:spcBef>
              <a:buFont typeface="Arial" panose="020B0604020202020204" pitchFamily="34" charset="0"/>
              <a:buChar char="•"/>
            </a:pPr>
            <a:r>
              <a:rPr lang="en-US" sz="1500" dirty="0">
                <a:latin typeface="Aptos" panose="020B0004020202020204" pitchFamily="34" charset="0"/>
              </a:rPr>
              <a:t>In Medicaid managed care, health plans receive a set per member per month (PMPM) payment for all covered services</a:t>
            </a:r>
          </a:p>
          <a:p>
            <a:pPr marL="685800" lvl="1" indent="-342900">
              <a:lnSpc>
                <a:spcPct val="100000"/>
              </a:lnSpc>
              <a:spcBef>
                <a:spcPts val="450"/>
              </a:spcBef>
              <a:buFont typeface="Arial" panose="020B0604020202020204" pitchFamily="34" charset="0"/>
              <a:buChar char="•"/>
            </a:pPr>
            <a:r>
              <a:rPr lang="en-US" altLang="en-US" sz="1500" dirty="0">
                <a:latin typeface="Aptos" panose="020B0004020202020204" pitchFamily="34" charset="0"/>
              </a:rPr>
              <a:t>Incentivizes efficient improvements in member health outcomes</a:t>
            </a:r>
          </a:p>
          <a:p>
            <a:pPr marL="685800" lvl="1" indent="-342900">
              <a:lnSpc>
                <a:spcPct val="100000"/>
              </a:lnSpc>
              <a:spcBef>
                <a:spcPts val="450"/>
              </a:spcBef>
              <a:buFont typeface="Arial" panose="020B0604020202020204" pitchFamily="34" charset="0"/>
              <a:buChar char="•"/>
            </a:pPr>
            <a:r>
              <a:rPr lang="en-US" altLang="en-US" sz="1500" dirty="0">
                <a:latin typeface="Aptos" panose="020B0004020202020204" pitchFamily="34" charset="0"/>
              </a:rPr>
              <a:t>Depending on state, may provide payments for housing- and/or medical recovery-related costs</a:t>
            </a:r>
          </a:p>
          <a:p>
            <a:pPr marL="685800" lvl="1" indent="-342900">
              <a:lnSpc>
                <a:spcPct val="100000"/>
              </a:lnSpc>
              <a:spcBef>
                <a:spcPts val="450"/>
              </a:spcBef>
              <a:buFont typeface="Arial" panose="020B0604020202020204" pitchFamily="34" charset="0"/>
              <a:buChar char="•"/>
            </a:pPr>
            <a:endParaRPr lang="en-US" altLang="en-US" sz="1500" dirty="0">
              <a:latin typeface="Aptos" panose="020B0004020202020204" pitchFamily="34" charset="0"/>
            </a:endParaRPr>
          </a:p>
        </p:txBody>
      </p:sp>
      <p:sp>
        <p:nvSpPr>
          <p:cNvPr id="19" name="TextBox 18">
            <a:extLst>
              <a:ext uri="{FF2B5EF4-FFF2-40B4-BE49-F238E27FC236}">
                <a16:creationId xmlns:a16="http://schemas.microsoft.com/office/drawing/2014/main" id="{4A800779-56E6-5D14-4753-6C2BFC6719BC}"/>
              </a:ext>
            </a:extLst>
          </p:cNvPr>
          <p:cNvSpPr txBox="1"/>
          <p:nvPr/>
        </p:nvSpPr>
        <p:spPr>
          <a:xfrm>
            <a:off x="5614188" y="272414"/>
            <a:ext cx="2846456" cy="507831"/>
          </a:xfrm>
          <a:prstGeom prst="rect">
            <a:avLst/>
          </a:prstGeom>
          <a:noFill/>
        </p:spPr>
        <p:txBody>
          <a:bodyPr wrap="square" rtlCol="0">
            <a:spAutoFit/>
          </a:bodyPr>
          <a:lstStyle/>
          <a:p>
            <a:pPr defTabSz="685800">
              <a:buClrTx/>
              <a:defRPr/>
            </a:pPr>
            <a:r>
              <a:rPr lang="en-US" sz="2700" b="1" kern="1200" dirty="0">
                <a:solidFill>
                  <a:srgbClr val="B1066C"/>
                </a:solidFill>
                <a:latin typeface="Rockwell" panose="02060603020205020403" pitchFamily="18" charset="77"/>
                <a:ea typeface="+mn-ea"/>
                <a:cs typeface="+mn-cs"/>
              </a:rPr>
              <a:t>Health Plans</a:t>
            </a:r>
          </a:p>
        </p:txBody>
      </p:sp>
      <p:grpSp>
        <p:nvGrpSpPr>
          <p:cNvPr id="4" name="Group 3">
            <a:extLst>
              <a:ext uri="{FF2B5EF4-FFF2-40B4-BE49-F238E27FC236}">
                <a16:creationId xmlns:a16="http://schemas.microsoft.com/office/drawing/2014/main" id="{70CF85F6-AC6E-FE0D-D8EA-30BDA4E712AB}"/>
              </a:ext>
            </a:extLst>
          </p:cNvPr>
          <p:cNvGrpSpPr/>
          <p:nvPr/>
        </p:nvGrpSpPr>
        <p:grpSpPr>
          <a:xfrm>
            <a:off x="300333" y="514789"/>
            <a:ext cx="3668617" cy="4202684"/>
            <a:chOff x="3905341" y="356369"/>
            <a:chExt cx="1462992" cy="1462992"/>
          </a:xfrm>
        </p:grpSpPr>
        <p:sp>
          <p:nvSpPr>
            <p:cNvPr id="5" name="Rounded Rectangle 4">
              <a:extLst>
                <a:ext uri="{FF2B5EF4-FFF2-40B4-BE49-F238E27FC236}">
                  <a16:creationId xmlns:a16="http://schemas.microsoft.com/office/drawing/2014/main" id="{844DF531-EF49-C6D3-3B3E-CE7A396D56A1}"/>
                </a:ext>
              </a:extLst>
            </p:cNvPr>
            <p:cNvSpPr/>
            <p:nvPr/>
          </p:nvSpPr>
          <p:spPr>
            <a:xfrm>
              <a:off x="3905341" y="356369"/>
              <a:ext cx="1462992" cy="1462992"/>
            </a:xfrm>
            <a:prstGeom prst="roundRect">
              <a:avLst/>
            </a:prstGeom>
            <a:solidFill>
              <a:srgbClr val="B1066C"/>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defTabSz="685800">
                <a:buClrTx/>
                <a:defRPr/>
              </a:pPr>
              <a:endParaRPr lang="en-US" sz="1350" kern="1200">
                <a:solidFill>
                  <a:srgbClr val="FFFFFF"/>
                </a:solidFill>
                <a:latin typeface="Aptos" panose="02110004020202020204"/>
              </a:endParaRPr>
            </a:p>
          </p:txBody>
        </p:sp>
        <p:sp>
          <p:nvSpPr>
            <p:cNvPr id="6" name="Rounded Rectangle 4">
              <a:extLst>
                <a:ext uri="{FF2B5EF4-FFF2-40B4-BE49-F238E27FC236}">
                  <a16:creationId xmlns:a16="http://schemas.microsoft.com/office/drawing/2014/main" id="{9C91AFE2-4B4D-0F24-6216-69B9973BC15F}"/>
                </a:ext>
              </a:extLst>
            </p:cNvPr>
            <p:cNvSpPr txBox="1"/>
            <p:nvPr/>
          </p:nvSpPr>
          <p:spPr>
            <a:xfrm>
              <a:off x="3976758" y="427786"/>
              <a:ext cx="1320158" cy="1320158"/>
            </a:xfrm>
            <a:prstGeom prst="rect">
              <a:avLst/>
            </a:prstGeom>
            <a:solidFill>
              <a:schemeClr val="accent5"/>
            </a:solidFill>
          </p:spPr>
          <p:style>
            <a:lnRef idx="0">
              <a:scrgbClr r="0" g="0" b="0"/>
            </a:lnRef>
            <a:fillRef idx="0">
              <a:scrgbClr r="0" g="0" b="0"/>
            </a:fillRef>
            <a:effectRef idx="0">
              <a:scrgbClr r="0" g="0" b="0"/>
            </a:effectRef>
            <a:fontRef idx="minor">
              <a:schemeClr val="lt1"/>
            </a:fontRef>
          </p:style>
          <p:txBody>
            <a:bodyPr spcFirstLastPara="0" vert="horz" wrap="square" lIns="60008" tIns="60008" rIns="60008" bIns="60008" numCol="1" spcCol="1270" anchor="ctr" anchorCtr="0">
              <a:noAutofit/>
            </a:bodyPr>
            <a:lstStyle/>
            <a:p>
              <a:pPr algn="ctr" defTabSz="700088">
                <a:lnSpc>
                  <a:spcPct val="90000"/>
                </a:lnSpc>
                <a:spcBef>
                  <a:spcPct val="0"/>
                </a:spcBef>
                <a:spcAft>
                  <a:spcPct val="35000"/>
                </a:spcAft>
                <a:buClrTx/>
                <a:defRPr/>
              </a:pPr>
              <a:r>
                <a:rPr lang="en-US" sz="1950" b="1" kern="1200" dirty="0">
                  <a:solidFill>
                    <a:srgbClr val="FFFFFF"/>
                  </a:solidFill>
                  <a:latin typeface="Aptos" panose="02110004020202020204"/>
                </a:rPr>
                <a:t>Key Collaboration Opportunities</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Ensure enrollment of CoC participants in Medicaid and referral to benefits and services for which they’re eligible</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Leverage housing and supportive services to improve members’ health outcomes </a:t>
              </a:r>
            </a:p>
          </p:txBody>
        </p:sp>
      </p:grpSp>
    </p:spTree>
    <p:extLst>
      <p:ext uri="{BB962C8B-B14F-4D97-AF65-F5344CB8AC3E}">
        <p14:creationId xmlns:p14="http://schemas.microsoft.com/office/powerpoint/2010/main" val="36419401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33CF6-0774-CE3F-5432-957C8DF6672E}"/>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CFE7273C-34FB-E63B-3A73-850F8073D1DD}"/>
              </a:ext>
            </a:extLst>
          </p:cNvPr>
          <p:cNvSpPr>
            <a:spLocks noGrp="1"/>
          </p:cNvSpPr>
          <p:nvPr>
            <p:ph type="body" sz="half" idx="2"/>
          </p:nvPr>
        </p:nvSpPr>
        <p:spPr>
          <a:xfrm>
            <a:off x="629841" y="1020311"/>
            <a:ext cx="3807203" cy="3102878"/>
          </a:xfrm>
        </p:spPr>
        <p:txBody>
          <a:bodyPr>
            <a:normAutofit fontScale="92500" lnSpcReduction="10000"/>
          </a:bodyPr>
          <a:lstStyle/>
          <a:p>
            <a:pPr marL="342900" indent="-342900">
              <a:lnSpc>
                <a:spcPct val="100000"/>
              </a:lnSpc>
              <a:spcBef>
                <a:spcPts val="450"/>
              </a:spcBef>
              <a:spcAft>
                <a:spcPts val="450"/>
              </a:spcAft>
              <a:buFont typeface="Arial" panose="020B0604020202020204" pitchFamily="34" charset="0"/>
              <a:buChar char="•"/>
            </a:pPr>
            <a:r>
              <a:rPr lang="en-US" altLang="en-US" sz="1650" dirty="0">
                <a:latin typeface="Aptos" panose="020B0004020202020204" pitchFamily="34" charset="0"/>
              </a:rPr>
              <a:t>Emergency departments (EDs) are often the only health care provider for homelessness people + complex health conditions mean some people are frequently admitted to the hospital</a:t>
            </a:r>
          </a:p>
          <a:p>
            <a:pPr marL="342900" indent="-342900">
              <a:lnSpc>
                <a:spcPct val="100000"/>
              </a:lnSpc>
              <a:spcBef>
                <a:spcPts val="450"/>
              </a:spcBef>
              <a:spcAft>
                <a:spcPts val="450"/>
              </a:spcAft>
              <a:buFont typeface="Arial" panose="020B0604020202020204" pitchFamily="34" charset="0"/>
              <a:buChar char="•"/>
            </a:pPr>
            <a:r>
              <a:rPr lang="en-US" altLang="en-US" sz="1650" dirty="0">
                <a:latin typeface="Aptos" panose="020B0004020202020204" pitchFamily="34" charset="0"/>
              </a:rPr>
              <a:t>No safe places to recover = longer lengths of stay &amp; re-admissions</a:t>
            </a:r>
          </a:p>
          <a:p>
            <a:pPr marL="342900" indent="-342900">
              <a:lnSpc>
                <a:spcPct val="100000"/>
              </a:lnSpc>
              <a:spcBef>
                <a:spcPts val="450"/>
              </a:spcBef>
              <a:spcAft>
                <a:spcPts val="450"/>
              </a:spcAft>
              <a:buFont typeface="Arial" panose="020B0604020202020204" pitchFamily="34" charset="0"/>
              <a:buChar char="•"/>
            </a:pPr>
            <a:r>
              <a:rPr lang="en-US" altLang="en-US" sz="1650" dirty="0">
                <a:latin typeface="Aptos" panose="020B0004020202020204" pitchFamily="34" charset="0"/>
              </a:rPr>
              <a:t>Hospitals may not be reimbursed</a:t>
            </a:r>
          </a:p>
          <a:p>
            <a:pPr marL="342900" indent="-342900">
              <a:lnSpc>
                <a:spcPct val="100000"/>
              </a:lnSpc>
              <a:spcBef>
                <a:spcPts val="450"/>
              </a:spcBef>
              <a:spcAft>
                <a:spcPts val="450"/>
              </a:spcAft>
              <a:buFont typeface="Arial" panose="020B0604020202020204" pitchFamily="34" charset="0"/>
              <a:buChar char="•"/>
            </a:pPr>
            <a:r>
              <a:rPr lang="en-US" altLang="en-US" sz="1650" dirty="0">
                <a:latin typeface="Aptos" panose="020B0004020202020204" pitchFamily="34" charset="0"/>
              </a:rPr>
              <a:t>Providing care to people who repeatedly return for preventable or treatable condition impacts hospital staff morale</a:t>
            </a:r>
          </a:p>
          <a:p>
            <a:pPr marL="342900" indent="-342900">
              <a:lnSpc>
                <a:spcPct val="100000"/>
              </a:lnSpc>
              <a:spcBef>
                <a:spcPts val="450"/>
              </a:spcBef>
              <a:spcAft>
                <a:spcPts val="450"/>
              </a:spcAft>
              <a:buFont typeface="Arial" panose="020B0604020202020204" pitchFamily="34" charset="0"/>
              <a:buChar char="•"/>
            </a:pPr>
            <a:endParaRPr lang="en-US" altLang="en-US" sz="1800" dirty="0">
              <a:latin typeface="Aptos" panose="020B0004020202020204" pitchFamily="34" charset="0"/>
            </a:endParaRPr>
          </a:p>
        </p:txBody>
      </p:sp>
      <p:sp>
        <p:nvSpPr>
          <p:cNvPr id="19" name="TextBox 18">
            <a:extLst>
              <a:ext uri="{FF2B5EF4-FFF2-40B4-BE49-F238E27FC236}">
                <a16:creationId xmlns:a16="http://schemas.microsoft.com/office/drawing/2014/main" id="{AECADC49-5472-3629-4CF5-399C90A781E8}"/>
              </a:ext>
            </a:extLst>
          </p:cNvPr>
          <p:cNvSpPr txBox="1"/>
          <p:nvPr/>
        </p:nvSpPr>
        <p:spPr>
          <a:xfrm>
            <a:off x="629841" y="345151"/>
            <a:ext cx="2846456" cy="507831"/>
          </a:xfrm>
          <a:prstGeom prst="rect">
            <a:avLst/>
          </a:prstGeom>
          <a:noFill/>
        </p:spPr>
        <p:txBody>
          <a:bodyPr wrap="square" rtlCol="0">
            <a:spAutoFit/>
          </a:bodyPr>
          <a:lstStyle/>
          <a:p>
            <a:pPr defTabSz="685800">
              <a:buClrTx/>
              <a:defRPr/>
            </a:pPr>
            <a:r>
              <a:rPr lang="en-US" sz="2700" b="1" kern="1200" dirty="0">
                <a:solidFill>
                  <a:srgbClr val="8A0A7D"/>
                </a:solidFill>
                <a:latin typeface="Rockwell" panose="02060603020205020403" pitchFamily="18" charset="77"/>
                <a:ea typeface="+mn-ea"/>
                <a:cs typeface="+mn-cs"/>
              </a:rPr>
              <a:t>Hospitals</a:t>
            </a:r>
          </a:p>
        </p:txBody>
      </p:sp>
      <p:grpSp>
        <p:nvGrpSpPr>
          <p:cNvPr id="4" name="Group 3">
            <a:extLst>
              <a:ext uri="{FF2B5EF4-FFF2-40B4-BE49-F238E27FC236}">
                <a16:creationId xmlns:a16="http://schemas.microsoft.com/office/drawing/2014/main" id="{7880A53C-E1DA-4400-A700-6905FF60FC2D}"/>
              </a:ext>
            </a:extLst>
          </p:cNvPr>
          <p:cNvGrpSpPr/>
          <p:nvPr/>
        </p:nvGrpSpPr>
        <p:grpSpPr>
          <a:xfrm>
            <a:off x="4779818" y="345151"/>
            <a:ext cx="4239491" cy="4588522"/>
            <a:chOff x="3905341" y="356369"/>
            <a:chExt cx="1462992" cy="1462992"/>
          </a:xfrm>
        </p:grpSpPr>
        <p:sp>
          <p:nvSpPr>
            <p:cNvPr id="5" name="Rounded Rectangle 4">
              <a:extLst>
                <a:ext uri="{FF2B5EF4-FFF2-40B4-BE49-F238E27FC236}">
                  <a16:creationId xmlns:a16="http://schemas.microsoft.com/office/drawing/2014/main" id="{8D16E811-6376-C8FB-7248-FCBC52AF371D}"/>
                </a:ext>
              </a:extLst>
            </p:cNvPr>
            <p:cNvSpPr/>
            <p:nvPr/>
          </p:nvSpPr>
          <p:spPr>
            <a:xfrm>
              <a:off x="3905341" y="356369"/>
              <a:ext cx="1462992" cy="1462992"/>
            </a:xfrm>
            <a:prstGeom prst="roundRect">
              <a:avLst/>
            </a:prstGeom>
            <a:solidFill>
              <a:srgbClr val="8A0A7D"/>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defTabSz="685800">
                <a:buClrTx/>
                <a:defRPr/>
              </a:pPr>
              <a:endParaRPr lang="en-US" sz="1350" kern="1200">
                <a:solidFill>
                  <a:srgbClr val="FFFFFF"/>
                </a:solidFill>
                <a:latin typeface="Aptos" panose="02110004020202020204"/>
              </a:endParaRPr>
            </a:p>
          </p:txBody>
        </p:sp>
        <p:sp>
          <p:nvSpPr>
            <p:cNvPr id="6" name="Rounded Rectangle 4">
              <a:extLst>
                <a:ext uri="{FF2B5EF4-FFF2-40B4-BE49-F238E27FC236}">
                  <a16:creationId xmlns:a16="http://schemas.microsoft.com/office/drawing/2014/main" id="{0C2B5F7D-3B05-2D11-988D-A4B4AD1A247A}"/>
                </a:ext>
              </a:extLst>
            </p:cNvPr>
            <p:cNvSpPr txBox="1"/>
            <p:nvPr/>
          </p:nvSpPr>
          <p:spPr>
            <a:xfrm>
              <a:off x="3976758" y="427786"/>
              <a:ext cx="1320158" cy="1320158"/>
            </a:xfrm>
            <a:prstGeom prst="rect">
              <a:avLst/>
            </a:prstGeom>
            <a:solidFill>
              <a:schemeClr val="accent1">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60008" tIns="60008" rIns="60008" bIns="60008" numCol="1" spcCol="1270" anchor="ctr" anchorCtr="0">
              <a:noAutofit/>
            </a:bodyPr>
            <a:lstStyle/>
            <a:p>
              <a:pPr algn="ctr" defTabSz="700088">
                <a:lnSpc>
                  <a:spcPct val="90000"/>
                </a:lnSpc>
                <a:spcBef>
                  <a:spcPct val="0"/>
                </a:spcBef>
                <a:spcAft>
                  <a:spcPct val="35000"/>
                </a:spcAft>
                <a:buClrTx/>
                <a:defRPr/>
              </a:pPr>
              <a:r>
                <a:rPr lang="en-US" sz="1950" b="1" kern="1200" dirty="0">
                  <a:solidFill>
                    <a:srgbClr val="FFFFFF"/>
                  </a:solidFill>
                  <a:latin typeface="Aptos" panose="02110004020202020204"/>
                </a:rPr>
                <a:t>Key Collaboration Opportunities</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Identify and track homeless patients </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Connect hospital discharge planning process to CoC/Coordinated Entry access points (via protocols, co-located staff, etc.)</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Explore recuperative care/medical respite programs</a:t>
              </a:r>
            </a:p>
          </p:txBody>
        </p:sp>
      </p:grpSp>
    </p:spTree>
    <p:extLst>
      <p:ext uri="{BB962C8B-B14F-4D97-AF65-F5344CB8AC3E}">
        <p14:creationId xmlns:p14="http://schemas.microsoft.com/office/powerpoint/2010/main" val="380129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CDC6-192C-1EA8-D490-B9B00DFA4C1D}"/>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BAF24639-5BAB-72C5-4E03-F902D2D89B1C}"/>
              </a:ext>
            </a:extLst>
          </p:cNvPr>
          <p:cNvSpPr>
            <a:spLocks noGrp="1"/>
          </p:cNvSpPr>
          <p:nvPr>
            <p:ph type="body" sz="half" idx="2"/>
          </p:nvPr>
        </p:nvSpPr>
        <p:spPr>
          <a:xfrm>
            <a:off x="4653441" y="1020311"/>
            <a:ext cx="3807203" cy="3844652"/>
          </a:xfrm>
        </p:spPr>
        <p:txBody>
          <a:bodyPr>
            <a:normAutofit lnSpcReduction="10000"/>
          </a:bodyPr>
          <a:lstStyle/>
          <a:p>
            <a:pPr marL="342900" indent="-342900">
              <a:lnSpc>
                <a:spcPct val="100000"/>
              </a:lnSpc>
              <a:spcBef>
                <a:spcPts val="450"/>
              </a:spcBef>
              <a:spcAft>
                <a:spcPts val="450"/>
              </a:spcAft>
              <a:buFont typeface="Arial" panose="020B0604020202020204" pitchFamily="34" charset="0"/>
              <a:buChar char="•"/>
            </a:pPr>
            <a:r>
              <a:rPr lang="en-US" altLang="en-US" sz="1500" dirty="0">
                <a:latin typeface="Aptos" panose="020B0004020202020204" pitchFamily="34" charset="0"/>
              </a:rPr>
              <a:t>Delivery of medical care to homeless people in or near where they reside.</a:t>
            </a:r>
          </a:p>
          <a:p>
            <a:pPr marL="685800" lvl="1" indent="-342900">
              <a:lnSpc>
                <a:spcPct val="100000"/>
              </a:lnSpc>
              <a:spcBef>
                <a:spcPts val="450"/>
              </a:spcBef>
              <a:spcAft>
                <a:spcPts val="450"/>
              </a:spcAft>
              <a:buFont typeface="Arial" panose="020B0604020202020204" pitchFamily="34" charset="0"/>
              <a:buChar char="•"/>
            </a:pPr>
            <a:r>
              <a:rPr lang="en-US" altLang="en-US" sz="1350" dirty="0">
                <a:latin typeface="Aptos" panose="020B0004020202020204" pitchFamily="34" charset="0"/>
              </a:rPr>
              <a:t>Street/Backpack Medicine: providers go directly to person (e.g., at their tent, in their car)</a:t>
            </a:r>
          </a:p>
          <a:p>
            <a:pPr marL="685800" lvl="1" indent="-342900">
              <a:lnSpc>
                <a:spcPct val="100000"/>
              </a:lnSpc>
              <a:spcBef>
                <a:spcPts val="450"/>
              </a:spcBef>
              <a:spcAft>
                <a:spcPts val="450"/>
              </a:spcAft>
              <a:buFont typeface="Arial" panose="020B0604020202020204" pitchFamily="34" charset="0"/>
              <a:buChar char="•"/>
            </a:pPr>
            <a:r>
              <a:rPr lang="en-US" altLang="en-US" sz="1350" dirty="0">
                <a:latin typeface="Aptos" panose="020B0004020202020204" pitchFamily="34" charset="0"/>
              </a:rPr>
              <a:t>Mobile clinics/Mobile medicine: Mini-clinics that can park nearby</a:t>
            </a:r>
          </a:p>
          <a:p>
            <a:pPr marL="685800" lvl="1" indent="-342900">
              <a:lnSpc>
                <a:spcPct val="100000"/>
              </a:lnSpc>
              <a:spcBef>
                <a:spcPts val="450"/>
              </a:spcBef>
              <a:spcAft>
                <a:spcPts val="450"/>
              </a:spcAft>
              <a:buFont typeface="Arial" panose="020B0604020202020204" pitchFamily="34" charset="0"/>
              <a:buChar char="•"/>
            </a:pPr>
            <a:r>
              <a:rPr lang="en-US" altLang="en-US" sz="1350" dirty="0">
                <a:latin typeface="Aptos" panose="020B0004020202020204" pitchFamily="34" charset="0"/>
              </a:rPr>
              <a:t>May be connected to a hospital, university/medical school, or FQHC/HCH program</a:t>
            </a:r>
          </a:p>
          <a:p>
            <a:pPr marL="342900" indent="-342900">
              <a:lnSpc>
                <a:spcPct val="100000"/>
              </a:lnSpc>
              <a:spcBef>
                <a:spcPts val="450"/>
              </a:spcBef>
              <a:spcAft>
                <a:spcPts val="450"/>
              </a:spcAft>
              <a:buFont typeface="Arial" panose="020B0604020202020204" pitchFamily="34" charset="0"/>
              <a:buChar char="•"/>
            </a:pPr>
            <a:r>
              <a:rPr lang="en-US" altLang="en-US" sz="1500" dirty="0">
                <a:latin typeface="Aptos" panose="020B0004020202020204" pitchFamily="34" charset="0"/>
              </a:rPr>
              <a:t>Most common services: wound care, basic medicine administration</a:t>
            </a:r>
          </a:p>
          <a:p>
            <a:pPr marL="685800" lvl="1" indent="-342900">
              <a:lnSpc>
                <a:spcPct val="100000"/>
              </a:lnSpc>
              <a:spcBef>
                <a:spcPts val="450"/>
              </a:spcBef>
              <a:spcAft>
                <a:spcPts val="450"/>
              </a:spcAft>
              <a:buFont typeface="Arial" panose="020B0604020202020204" pitchFamily="34" charset="0"/>
              <a:buChar char="•"/>
            </a:pPr>
            <a:r>
              <a:rPr lang="en-US" altLang="en-US" sz="1350" dirty="0">
                <a:latin typeface="Aptos" panose="020B0004020202020204" pitchFamily="34" charset="0"/>
              </a:rPr>
              <a:t>May also connect people to primary and specialty care + housing resources</a:t>
            </a:r>
          </a:p>
          <a:p>
            <a:pPr marL="342900" indent="-342900">
              <a:lnSpc>
                <a:spcPct val="100000"/>
              </a:lnSpc>
              <a:spcBef>
                <a:spcPts val="450"/>
              </a:spcBef>
              <a:spcAft>
                <a:spcPts val="450"/>
              </a:spcAft>
              <a:buFont typeface="Arial" panose="020B0604020202020204" pitchFamily="34" charset="0"/>
              <a:buChar char="•"/>
            </a:pPr>
            <a:endParaRPr lang="en-US" altLang="en-US" sz="1500" dirty="0">
              <a:latin typeface="Aptos" panose="020B0004020202020204" pitchFamily="34" charset="0"/>
            </a:endParaRPr>
          </a:p>
        </p:txBody>
      </p:sp>
      <p:sp>
        <p:nvSpPr>
          <p:cNvPr id="19" name="TextBox 18">
            <a:extLst>
              <a:ext uri="{FF2B5EF4-FFF2-40B4-BE49-F238E27FC236}">
                <a16:creationId xmlns:a16="http://schemas.microsoft.com/office/drawing/2014/main" id="{9B031D04-6837-AE77-0230-643065057735}"/>
              </a:ext>
            </a:extLst>
          </p:cNvPr>
          <p:cNvSpPr txBox="1"/>
          <p:nvPr/>
        </p:nvSpPr>
        <p:spPr>
          <a:xfrm>
            <a:off x="5133814" y="107012"/>
            <a:ext cx="2846456" cy="923330"/>
          </a:xfrm>
          <a:prstGeom prst="rect">
            <a:avLst/>
          </a:prstGeom>
          <a:noFill/>
        </p:spPr>
        <p:txBody>
          <a:bodyPr wrap="square" rtlCol="0">
            <a:spAutoFit/>
          </a:bodyPr>
          <a:lstStyle/>
          <a:p>
            <a:pPr defTabSz="685800">
              <a:buClrTx/>
              <a:defRPr/>
            </a:pPr>
            <a:r>
              <a:rPr lang="en-US" sz="2700" b="1" kern="1200" dirty="0">
                <a:solidFill>
                  <a:srgbClr val="540C66"/>
                </a:solidFill>
                <a:latin typeface="Rockwell" panose="02060603020205020403" pitchFamily="18" charset="77"/>
                <a:ea typeface="+mn-ea"/>
                <a:cs typeface="+mn-cs"/>
              </a:rPr>
              <a:t>Street Medicine</a:t>
            </a:r>
          </a:p>
        </p:txBody>
      </p:sp>
      <p:grpSp>
        <p:nvGrpSpPr>
          <p:cNvPr id="4" name="Group 3">
            <a:extLst>
              <a:ext uri="{FF2B5EF4-FFF2-40B4-BE49-F238E27FC236}">
                <a16:creationId xmlns:a16="http://schemas.microsoft.com/office/drawing/2014/main" id="{CA0E1590-7407-D787-47EA-AD420F837343}"/>
              </a:ext>
            </a:extLst>
          </p:cNvPr>
          <p:cNvGrpSpPr/>
          <p:nvPr/>
        </p:nvGrpSpPr>
        <p:grpSpPr>
          <a:xfrm>
            <a:off x="476979" y="757162"/>
            <a:ext cx="3668617" cy="3608401"/>
            <a:chOff x="3905341" y="356369"/>
            <a:chExt cx="1462992" cy="1462992"/>
          </a:xfrm>
          <a:solidFill>
            <a:srgbClr val="7030A0"/>
          </a:solidFill>
        </p:grpSpPr>
        <p:sp>
          <p:nvSpPr>
            <p:cNvPr id="5" name="Rounded Rectangle 4">
              <a:extLst>
                <a:ext uri="{FF2B5EF4-FFF2-40B4-BE49-F238E27FC236}">
                  <a16:creationId xmlns:a16="http://schemas.microsoft.com/office/drawing/2014/main" id="{3454974D-A2D7-0EF0-C3C4-EBC00CCA4933}"/>
                </a:ext>
              </a:extLst>
            </p:cNvPr>
            <p:cNvSpPr/>
            <p:nvPr/>
          </p:nvSpPr>
          <p:spPr>
            <a:xfrm>
              <a:off x="3905341" y="356369"/>
              <a:ext cx="1462992" cy="1462992"/>
            </a:xfrm>
            <a:prstGeom prst="roundRect">
              <a:avLst/>
            </a:prstGeom>
            <a:grp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defTabSz="685800">
                <a:buClrTx/>
                <a:defRPr/>
              </a:pPr>
              <a:endParaRPr lang="en-US" sz="1350" kern="1200">
                <a:solidFill>
                  <a:srgbClr val="FFFFFF"/>
                </a:solidFill>
                <a:latin typeface="Aptos" panose="02110004020202020204"/>
              </a:endParaRPr>
            </a:p>
          </p:txBody>
        </p:sp>
        <p:sp>
          <p:nvSpPr>
            <p:cNvPr id="6" name="Rounded Rectangle 4">
              <a:extLst>
                <a:ext uri="{FF2B5EF4-FFF2-40B4-BE49-F238E27FC236}">
                  <a16:creationId xmlns:a16="http://schemas.microsoft.com/office/drawing/2014/main" id="{F61D65A5-3295-1DDD-761B-896373C06ED3}"/>
                </a:ext>
              </a:extLst>
            </p:cNvPr>
            <p:cNvSpPr txBox="1"/>
            <p:nvPr/>
          </p:nvSpPr>
          <p:spPr>
            <a:xfrm>
              <a:off x="3976758" y="427786"/>
              <a:ext cx="1320158" cy="132015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008" tIns="60008" rIns="60008" bIns="60008" numCol="1" spcCol="1270" anchor="ctr" anchorCtr="0">
              <a:noAutofit/>
            </a:bodyPr>
            <a:lstStyle/>
            <a:p>
              <a:pPr algn="ctr" defTabSz="700088">
                <a:lnSpc>
                  <a:spcPct val="90000"/>
                </a:lnSpc>
                <a:spcBef>
                  <a:spcPct val="0"/>
                </a:spcBef>
                <a:spcAft>
                  <a:spcPct val="35000"/>
                </a:spcAft>
                <a:buClrTx/>
                <a:defRPr/>
              </a:pPr>
              <a:r>
                <a:rPr lang="en-US" sz="1950" b="1" kern="1200" dirty="0">
                  <a:solidFill>
                    <a:srgbClr val="FFFFFF"/>
                  </a:solidFill>
                  <a:latin typeface="Aptos" panose="02110004020202020204"/>
                </a:rPr>
                <a:t>Key Collaboration Opportunities</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Support outreach, engagement, and trust-building</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Facilitate referrals and connections to CoC/Coordinated Entry</a:t>
              </a:r>
            </a:p>
          </p:txBody>
        </p:sp>
      </p:grpSp>
    </p:spTree>
    <p:extLst>
      <p:ext uri="{BB962C8B-B14F-4D97-AF65-F5344CB8AC3E}">
        <p14:creationId xmlns:p14="http://schemas.microsoft.com/office/powerpoint/2010/main" val="13318311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B1B28-C9FB-3C0D-36A5-987569BDD3D0}"/>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C6C02AF4-3396-AE94-68DE-E7414CDDE3F9}"/>
              </a:ext>
            </a:extLst>
          </p:cNvPr>
          <p:cNvSpPr>
            <a:spLocks noGrp="1"/>
          </p:cNvSpPr>
          <p:nvPr>
            <p:ph type="body" sz="half" idx="2"/>
          </p:nvPr>
        </p:nvSpPr>
        <p:spPr>
          <a:xfrm>
            <a:off x="629841" y="1020311"/>
            <a:ext cx="3807203" cy="3102878"/>
          </a:xfrm>
        </p:spPr>
        <p:txBody>
          <a:bodyPr>
            <a:normAutofit fontScale="92500" lnSpcReduction="20000"/>
          </a:bodyPr>
          <a:lstStyle/>
          <a:p>
            <a:pPr marL="342900" indent="-342900">
              <a:lnSpc>
                <a:spcPct val="100000"/>
              </a:lnSpc>
              <a:spcBef>
                <a:spcPts val="450"/>
              </a:spcBef>
              <a:spcAft>
                <a:spcPts val="450"/>
              </a:spcAft>
              <a:buFont typeface="Arial" panose="020B0604020202020204" pitchFamily="34" charset="0"/>
              <a:buChar char="•"/>
            </a:pPr>
            <a:r>
              <a:rPr lang="en-US" altLang="en-US" sz="1800" dirty="0">
                <a:latin typeface="Aptos" panose="020B0004020202020204" pitchFamily="34" charset="0"/>
              </a:rPr>
              <a:t>County-based behavioral health services provide mental health and substance services to 75% of U.S. population (23 states)</a:t>
            </a:r>
          </a:p>
          <a:p>
            <a:pPr marL="342900" indent="-342900">
              <a:lnSpc>
                <a:spcPct val="100000"/>
              </a:lnSpc>
              <a:spcBef>
                <a:spcPts val="450"/>
              </a:spcBef>
              <a:spcAft>
                <a:spcPts val="450"/>
              </a:spcAft>
              <a:buFont typeface="Arial" panose="020B0604020202020204" pitchFamily="34" charset="0"/>
              <a:buChar char="•"/>
            </a:pPr>
            <a:r>
              <a:rPr lang="en-US" altLang="en-US" sz="1800" dirty="0">
                <a:latin typeface="Aptos" panose="020B0004020202020204" pitchFamily="34" charset="0"/>
              </a:rPr>
              <a:t>Behavioral health agencies use federal (HHS, SAMHSA, Medicaid, state, and local funding, and work with MCPs</a:t>
            </a:r>
          </a:p>
          <a:p>
            <a:pPr marL="342900" indent="-342900">
              <a:lnSpc>
                <a:spcPct val="100000"/>
              </a:lnSpc>
              <a:spcBef>
                <a:spcPts val="450"/>
              </a:spcBef>
              <a:spcAft>
                <a:spcPts val="450"/>
              </a:spcAft>
              <a:buFont typeface="Arial" panose="020B0604020202020204" pitchFamily="34" charset="0"/>
              <a:buChar char="•"/>
            </a:pPr>
            <a:r>
              <a:rPr lang="en-US" altLang="en-US" sz="1800" dirty="0">
                <a:latin typeface="Aptos" panose="020B0004020202020204" pitchFamily="34" charset="0"/>
              </a:rPr>
              <a:t>Accessing behavioral health and other provided services varies by region – important to understand your partners</a:t>
            </a:r>
          </a:p>
        </p:txBody>
      </p:sp>
      <p:sp>
        <p:nvSpPr>
          <p:cNvPr id="19" name="TextBox 18">
            <a:extLst>
              <a:ext uri="{FF2B5EF4-FFF2-40B4-BE49-F238E27FC236}">
                <a16:creationId xmlns:a16="http://schemas.microsoft.com/office/drawing/2014/main" id="{2DF91661-60BE-E768-83DE-A7F3C0C84D32}"/>
              </a:ext>
            </a:extLst>
          </p:cNvPr>
          <p:cNvSpPr txBox="1"/>
          <p:nvPr/>
        </p:nvSpPr>
        <p:spPr>
          <a:xfrm>
            <a:off x="771883" y="407295"/>
            <a:ext cx="5060745" cy="507831"/>
          </a:xfrm>
          <a:prstGeom prst="rect">
            <a:avLst/>
          </a:prstGeom>
          <a:noFill/>
        </p:spPr>
        <p:txBody>
          <a:bodyPr wrap="square" rtlCol="0">
            <a:spAutoFit/>
          </a:bodyPr>
          <a:lstStyle/>
          <a:p>
            <a:pPr defTabSz="685800">
              <a:buClrTx/>
              <a:defRPr/>
            </a:pPr>
            <a:r>
              <a:rPr lang="en-US" sz="2700" b="1" kern="1200" dirty="0">
                <a:solidFill>
                  <a:srgbClr val="DA0040"/>
                </a:solidFill>
                <a:latin typeface="Rockwell" panose="02060603020205020403" pitchFamily="18" charset="77"/>
                <a:ea typeface="+mn-ea"/>
                <a:cs typeface="+mn-cs"/>
              </a:rPr>
              <a:t>Behavioral Health Agencies</a:t>
            </a:r>
          </a:p>
        </p:txBody>
      </p:sp>
      <p:grpSp>
        <p:nvGrpSpPr>
          <p:cNvPr id="4" name="Group 3">
            <a:extLst>
              <a:ext uri="{FF2B5EF4-FFF2-40B4-BE49-F238E27FC236}">
                <a16:creationId xmlns:a16="http://schemas.microsoft.com/office/drawing/2014/main" id="{BBEF5535-DDAA-E8B2-1B2F-6FE4BE741A81}"/>
              </a:ext>
            </a:extLst>
          </p:cNvPr>
          <p:cNvGrpSpPr/>
          <p:nvPr/>
        </p:nvGrpSpPr>
        <p:grpSpPr>
          <a:xfrm>
            <a:off x="4965852" y="1086289"/>
            <a:ext cx="3668617" cy="3649916"/>
            <a:chOff x="3905341" y="356369"/>
            <a:chExt cx="1462992" cy="1462992"/>
          </a:xfrm>
        </p:grpSpPr>
        <p:sp>
          <p:nvSpPr>
            <p:cNvPr id="5" name="Rounded Rectangle 4">
              <a:extLst>
                <a:ext uri="{FF2B5EF4-FFF2-40B4-BE49-F238E27FC236}">
                  <a16:creationId xmlns:a16="http://schemas.microsoft.com/office/drawing/2014/main" id="{73DDA8C0-4572-4904-583E-EF36CFA20F71}"/>
                </a:ext>
              </a:extLst>
            </p:cNvPr>
            <p:cNvSpPr/>
            <p:nvPr/>
          </p:nvSpPr>
          <p:spPr>
            <a:xfrm>
              <a:off x="3905341" y="356369"/>
              <a:ext cx="1462992" cy="1462992"/>
            </a:xfrm>
            <a:prstGeom prst="roundRect">
              <a:avLst/>
            </a:prstGeom>
            <a:solidFill>
              <a:srgbClr val="DA0040">
                <a:hueOff val="0"/>
                <a:satOff val="0"/>
                <a:lumOff val="0"/>
                <a:alphaOff val="0"/>
              </a:srgbClr>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defTabSz="685800">
                <a:buClrTx/>
                <a:defRPr/>
              </a:pPr>
              <a:endParaRPr lang="en-US" sz="1350" kern="1200">
                <a:solidFill>
                  <a:srgbClr val="FFFFFF"/>
                </a:solidFill>
                <a:latin typeface="Aptos" panose="02110004020202020204"/>
              </a:endParaRPr>
            </a:p>
          </p:txBody>
        </p:sp>
        <p:sp>
          <p:nvSpPr>
            <p:cNvPr id="6" name="Rounded Rectangle 4">
              <a:extLst>
                <a:ext uri="{FF2B5EF4-FFF2-40B4-BE49-F238E27FC236}">
                  <a16:creationId xmlns:a16="http://schemas.microsoft.com/office/drawing/2014/main" id="{364A63F3-ADC9-1380-53AA-25D97FD4FE5C}"/>
                </a:ext>
              </a:extLst>
            </p:cNvPr>
            <p:cNvSpPr txBox="1"/>
            <p:nvPr/>
          </p:nvSpPr>
          <p:spPr>
            <a:xfrm>
              <a:off x="3976758" y="427786"/>
              <a:ext cx="1320158" cy="1320158"/>
            </a:xfrm>
            <a:prstGeom prst="rect">
              <a:avLst/>
            </a:prstGeom>
            <a:solidFill>
              <a:schemeClr val="accent3"/>
            </a:solidFill>
          </p:spPr>
          <p:style>
            <a:lnRef idx="0">
              <a:scrgbClr r="0" g="0" b="0"/>
            </a:lnRef>
            <a:fillRef idx="0">
              <a:scrgbClr r="0" g="0" b="0"/>
            </a:fillRef>
            <a:effectRef idx="0">
              <a:scrgbClr r="0" g="0" b="0"/>
            </a:effectRef>
            <a:fontRef idx="minor">
              <a:schemeClr val="lt1"/>
            </a:fontRef>
          </p:style>
          <p:txBody>
            <a:bodyPr spcFirstLastPara="0" vert="horz" wrap="square" lIns="60008" tIns="60008" rIns="60008" bIns="60008" numCol="1" spcCol="1270" anchor="ctr" anchorCtr="0">
              <a:noAutofit/>
            </a:bodyPr>
            <a:lstStyle/>
            <a:p>
              <a:pPr algn="ctr" defTabSz="700088">
                <a:lnSpc>
                  <a:spcPct val="90000"/>
                </a:lnSpc>
                <a:spcBef>
                  <a:spcPct val="0"/>
                </a:spcBef>
                <a:spcAft>
                  <a:spcPct val="35000"/>
                </a:spcAft>
                <a:buClrTx/>
                <a:defRPr/>
              </a:pPr>
              <a:r>
                <a:rPr lang="en-US" sz="1950" b="1" kern="1200" dirty="0">
                  <a:solidFill>
                    <a:srgbClr val="FFFFFF"/>
                  </a:solidFill>
                  <a:latin typeface="Aptos" panose="02110004020202020204"/>
                </a:rPr>
                <a:t>Key Collaboration Opportunities</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Aligned outreach and eligibility assessments </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Explore on-site care services at shelters or housing programs</a:t>
              </a:r>
            </a:p>
            <a:p>
              <a:pPr marL="600075" lvl="1" indent="-257175" defTabSz="685800">
                <a:spcBef>
                  <a:spcPts val="225"/>
                </a:spcBef>
                <a:spcAft>
                  <a:spcPts val="225"/>
                </a:spcAft>
                <a:buClrTx/>
                <a:buFont typeface="Wingdings" pitchFamily="2" charset="2"/>
                <a:buChar char="ü"/>
                <a:defRPr/>
              </a:pPr>
              <a:r>
                <a:rPr lang="en-US" altLang="en-US" sz="1950" kern="1200" dirty="0">
                  <a:solidFill>
                    <a:srgbClr val="FFFFFF"/>
                  </a:solidFill>
                  <a:latin typeface="Aptos" panose="020B0004020202020204" pitchFamily="34" charset="0"/>
                </a:rPr>
                <a:t>Identify shared clients and refer for housing/services</a:t>
              </a:r>
            </a:p>
          </p:txBody>
        </p:sp>
      </p:grpSp>
    </p:spTree>
    <p:extLst>
      <p:ext uri="{BB962C8B-B14F-4D97-AF65-F5344CB8AC3E}">
        <p14:creationId xmlns:p14="http://schemas.microsoft.com/office/powerpoint/2010/main" val="1511759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024CF-FD55-7010-821C-FE9F4DE273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914463-F7D6-33C2-557F-0621E31F8F80}"/>
              </a:ext>
            </a:extLst>
          </p:cNvPr>
          <p:cNvSpPr>
            <a:spLocks noGrp="1"/>
          </p:cNvSpPr>
          <p:nvPr>
            <p:ph type="title"/>
          </p:nvPr>
        </p:nvSpPr>
        <p:spPr>
          <a:xfrm>
            <a:off x="265500" y="909525"/>
            <a:ext cx="4045200" cy="1482300"/>
          </a:xfrm>
        </p:spPr>
        <p:txBody>
          <a:bodyPr wrap="square" anchor="b">
            <a:normAutofit/>
          </a:bodyPr>
          <a:lstStyle/>
          <a:p>
            <a:pPr>
              <a:lnSpc>
                <a:spcPct val="90000"/>
              </a:lnSpc>
            </a:pPr>
            <a:r>
              <a:rPr lang="en-US" sz="2900" dirty="0"/>
              <a:t>How: Working together</a:t>
            </a:r>
          </a:p>
        </p:txBody>
      </p:sp>
      <p:sp>
        <p:nvSpPr>
          <p:cNvPr id="11" name="Text Placeholder 2">
            <a:extLst>
              <a:ext uri="{FF2B5EF4-FFF2-40B4-BE49-F238E27FC236}">
                <a16:creationId xmlns:a16="http://schemas.microsoft.com/office/drawing/2014/main" id="{28B7922A-604F-05DB-1422-E71003CF4FE5}"/>
              </a:ext>
            </a:extLst>
          </p:cNvPr>
          <p:cNvSpPr>
            <a:spLocks noGrp="1"/>
          </p:cNvSpPr>
          <p:nvPr>
            <p:ph type="body" idx="2"/>
          </p:nvPr>
        </p:nvSpPr>
        <p:spPr>
          <a:xfrm>
            <a:off x="4808850" y="724075"/>
            <a:ext cx="3837000" cy="3695100"/>
          </a:xfrm>
        </p:spPr>
        <p:txBody>
          <a:bodyPr wrap="square" anchor="ctr">
            <a:normAutofit/>
          </a:bodyPr>
          <a:lstStyle/>
          <a:p>
            <a:pPr>
              <a:spcAft>
                <a:spcPts val="600"/>
              </a:spcAft>
            </a:pPr>
            <a:r>
              <a:rPr lang="en-US" dirty="0"/>
              <a:t>Outreach, engagement, assessment</a:t>
            </a:r>
          </a:p>
          <a:p>
            <a:pPr>
              <a:spcAft>
                <a:spcPts val="600"/>
              </a:spcAft>
            </a:pPr>
            <a:r>
              <a:rPr lang="en-US" dirty="0"/>
              <a:t>Identifying shared clients</a:t>
            </a:r>
          </a:p>
          <a:p>
            <a:pPr>
              <a:spcAft>
                <a:spcPts val="600"/>
              </a:spcAft>
            </a:pPr>
            <a:r>
              <a:rPr lang="en-US" dirty="0"/>
              <a:t>Housing: Planning, funding, obtaining, supporting </a:t>
            </a:r>
          </a:p>
          <a:p>
            <a:pPr>
              <a:spcAft>
                <a:spcPts val="600"/>
              </a:spcAft>
            </a:pPr>
            <a:r>
              <a:rPr lang="en-US" dirty="0"/>
              <a:t>Making systems stronger</a:t>
            </a:r>
          </a:p>
          <a:p>
            <a:pPr marL="139700" indent="0">
              <a:spcAft>
                <a:spcPts val="600"/>
              </a:spcAft>
              <a:buNone/>
            </a:pPr>
            <a:endParaRPr lang="en-US" dirty="0"/>
          </a:p>
        </p:txBody>
      </p:sp>
    </p:spTree>
    <p:extLst>
      <p:ext uri="{BB962C8B-B14F-4D97-AF65-F5344CB8AC3E}">
        <p14:creationId xmlns:p14="http://schemas.microsoft.com/office/powerpoint/2010/main" val="28304761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1347-CCD7-0E32-CA99-B92CA7FBD0A6}"/>
              </a:ext>
            </a:extLst>
          </p:cNvPr>
          <p:cNvSpPr>
            <a:spLocks noGrp="1"/>
          </p:cNvSpPr>
          <p:nvPr>
            <p:ph type="title"/>
          </p:nvPr>
        </p:nvSpPr>
        <p:spPr/>
        <p:txBody>
          <a:bodyPr>
            <a:normAutofit fontScale="90000"/>
          </a:bodyPr>
          <a:lstStyle/>
          <a:p>
            <a:r>
              <a:rPr lang="en-US" dirty="0"/>
              <a:t>Areas for Collaboration and Alignment</a:t>
            </a:r>
          </a:p>
        </p:txBody>
      </p:sp>
      <p:sp>
        <p:nvSpPr>
          <p:cNvPr id="3" name="Text Placeholder 2">
            <a:extLst>
              <a:ext uri="{FF2B5EF4-FFF2-40B4-BE49-F238E27FC236}">
                <a16:creationId xmlns:a16="http://schemas.microsoft.com/office/drawing/2014/main" id="{9CBF94B4-4C76-7B17-D3A0-D29411E0825A}"/>
              </a:ext>
            </a:extLst>
          </p:cNvPr>
          <p:cNvSpPr>
            <a:spLocks noGrp="1"/>
          </p:cNvSpPr>
          <p:nvPr>
            <p:ph type="body" idx="1"/>
          </p:nvPr>
        </p:nvSpPr>
        <p:spPr>
          <a:xfrm>
            <a:off x="311699" y="1182900"/>
            <a:ext cx="6071345" cy="3416400"/>
          </a:xfrm>
        </p:spPr>
        <p:txBody>
          <a:bodyPr>
            <a:normAutofit/>
          </a:bodyPr>
          <a:lstStyle/>
          <a:p>
            <a:r>
              <a:rPr lang="en-US" b="1" dirty="0"/>
              <a:t>Outreach and engagement: </a:t>
            </a:r>
            <a:r>
              <a:rPr lang="en-US" dirty="0"/>
              <a:t>Homeless outreach with street medicine, housing and healthcare assessment and navigators, behavioral health eligibility assessment;</a:t>
            </a:r>
          </a:p>
          <a:p>
            <a:r>
              <a:rPr lang="en-US" b="1" dirty="0"/>
              <a:t>Support referral processes: </a:t>
            </a:r>
            <a:r>
              <a:rPr lang="en-US" dirty="0"/>
              <a:t>Consolidate and lower barriers to multiple eligibility and documentation requirements</a:t>
            </a:r>
          </a:p>
          <a:p>
            <a:r>
              <a:rPr lang="en-US" b="1" dirty="0" err="1"/>
              <a:t>Inreach</a:t>
            </a:r>
            <a:r>
              <a:rPr lang="en-US" b="1" dirty="0"/>
              <a:t> and support: </a:t>
            </a:r>
            <a:r>
              <a:rPr lang="en-US" dirty="0"/>
              <a:t>Bring healthcare and behavioral healthcare to shelters and housing providers; create on-call consultation for people in crisis</a:t>
            </a:r>
          </a:p>
          <a:p>
            <a:r>
              <a:rPr lang="en-US" b="1" dirty="0"/>
              <a:t>Sharing information </a:t>
            </a:r>
            <a:r>
              <a:rPr lang="en-US" dirty="0"/>
              <a:t>– through HMIS, informal case conferencing or  more formal data sharing – to better serve people and reduce duplication of effort</a:t>
            </a:r>
          </a:p>
          <a:p>
            <a:endParaRPr lang="en-US" dirty="0"/>
          </a:p>
          <a:p>
            <a:endParaRPr lang="en-US" dirty="0"/>
          </a:p>
        </p:txBody>
      </p:sp>
    </p:spTree>
    <p:extLst>
      <p:ext uri="{BB962C8B-B14F-4D97-AF65-F5344CB8AC3E}">
        <p14:creationId xmlns:p14="http://schemas.microsoft.com/office/powerpoint/2010/main" val="1754885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3D4F1-F189-C30E-A99A-51C5300029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8235A-B007-9B09-8A9A-76D6727B2406}"/>
              </a:ext>
            </a:extLst>
          </p:cNvPr>
          <p:cNvSpPr>
            <a:spLocks noGrp="1"/>
          </p:cNvSpPr>
          <p:nvPr>
            <p:ph type="title"/>
          </p:nvPr>
        </p:nvSpPr>
        <p:spPr/>
        <p:txBody>
          <a:bodyPr>
            <a:normAutofit fontScale="90000"/>
          </a:bodyPr>
          <a:lstStyle/>
          <a:p>
            <a:r>
              <a:rPr lang="en-US" dirty="0"/>
              <a:t>More Areas for Collaboration </a:t>
            </a:r>
          </a:p>
        </p:txBody>
      </p:sp>
      <p:sp>
        <p:nvSpPr>
          <p:cNvPr id="3" name="Text Placeholder 2">
            <a:extLst>
              <a:ext uri="{FF2B5EF4-FFF2-40B4-BE49-F238E27FC236}">
                <a16:creationId xmlns:a16="http://schemas.microsoft.com/office/drawing/2014/main" id="{38081B03-6B6E-10D8-6D8F-212A4C3B2302}"/>
              </a:ext>
            </a:extLst>
          </p:cNvPr>
          <p:cNvSpPr>
            <a:spLocks noGrp="1"/>
          </p:cNvSpPr>
          <p:nvPr>
            <p:ph type="body" idx="1"/>
          </p:nvPr>
        </p:nvSpPr>
        <p:spPr>
          <a:xfrm>
            <a:off x="311700" y="1182900"/>
            <a:ext cx="5982568" cy="3416400"/>
          </a:xfrm>
        </p:spPr>
        <p:txBody>
          <a:bodyPr>
            <a:normAutofit/>
          </a:bodyPr>
          <a:lstStyle/>
          <a:p>
            <a:r>
              <a:rPr lang="en-US" b="1" dirty="0"/>
              <a:t>Housing planning and navigation – </a:t>
            </a:r>
            <a:r>
              <a:rPr lang="en-US" dirty="0"/>
              <a:t>Using coordinated entry, case conferencing, flexible funds to ensure aligned housing navigation from a range of funding sources</a:t>
            </a:r>
          </a:p>
          <a:p>
            <a:r>
              <a:rPr lang="en-US" b="1" dirty="0"/>
              <a:t>Braiding funding for shelter and housing - </a:t>
            </a:r>
            <a:r>
              <a:rPr lang="en-US" dirty="0"/>
              <a:t>Healthcare organizations partner with housing developers and operators to create housing opportunities</a:t>
            </a:r>
          </a:p>
          <a:p>
            <a:r>
              <a:rPr lang="en-US" b="1" dirty="0"/>
              <a:t>Supporting housing stability </a:t>
            </a:r>
            <a:r>
              <a:rPr lang="en-US" dirty="0"/>
              <a:t>through providing services and expertise </a:t>
            </a:r>
          </a:p>
          <a:p>
            <a:r>
              <a:rPr lang="en-US" b="1" dirty="0"/>
              <a:t>System alignment and change </a:t>
            </a:r>
            <a:r>
              <a:rPr lang="en-US" dirty="0"/>
              <a:t>– working together to identify gaps, needed resources and opportunities for optimization</a:t>
            </a:r>
          </a:p>
          <a:p>
            <a:endParaRPr lang="en-US" dirty="0"/>
          </a:p>
        </p:txBody>
      </p:sp>
    </p:spTree>
    <p:extLst>
      <p:ext uri="{BB962C8B-B14F-4D97-AF65-F5344CB8AC3E}">
        <p14:creationId xmlns:p14="http://schemas.microsoft.com/office/powerpoint/2010/main" val="3370588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B3670-BB9F-632F-B401-4262712B49AA}"/>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276547D8-BEDB-A174-60FC-726178C16E97}"/>
              </a:ext>
            </a:extLst>
          </p:cNvPr>
          <p:cNvSpPr txBox="1"/>
          <p:nvPr/>
        </p:nvSpPr>
        <p:spPr>
          <a:xfrm>
            <a:off x="1174984" y="348406"/>
            <a:ext cx="2846456" cy="507831"/>
          </a:xfrm>
          <a:prstGeom prst="rect">
            <a:avLst/>
          </a:prstGeom>
          <a:noFill/>
        </p:spPr>
        <p:txBody>
          <a:bodyPr wrap="square" rtlCol="0">
            <a:spAutoFit/>
          </a:bodyPr>
          <a:lstStyle/>
          <a:p>
            <a:pPr defTabSz="685800">
              <a:buClrTx/>
              <a:defRPr/>
            </a:pPr>
            <a:r>
              <a:rPr lang="en-US" sz="2700" b="1" kern="1200" dirty="0">
                <a:solidFill>
                  <a:srgbClr val="052833"/>
                </a:solidFill>
                <a:latin typeface="Rockwell" panose="02060603020205020403" pitchFamily="18" charset="77"/>
                <a:ea typeface="+mn-ea"/>
                <a:cs typeface="+mn-cs"/>
              </a:rPr>
              <a:t>Getting Started</a:t>
            </a:r>
          </a:p>
        </p:txBody>
      </p:sp>
      <p:sp>
        <p:nvSpPr>
          <p:cNvPr id="8" name="Text Placeholder 2">
            <a:extLst>
              <a:ext uri="{FF2B5EF4-FFF2-40B4-BE49-F238E27FC236}">
                <a16:creationId xmlns:a16="http://schemas.microsoft.com/office/drawing/2014/main" id="{412E715D-175B-711D-9DD3-8A8C61C964C9}"/>
              </a:ext>
            </a:extLst>
          </p:cNvPr>
          <p:cNvSpPr txBox="1">
            <a:spLocks/>
          </p:cNvSpPr>
          <p:nvPr/>
        </p:nvSpPr>
        <p:spPr>
          <a:xfrm>
            <a:off x="503237" y="1165026"/>
            <a:ext cx="4189949" cy="3387695"/>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b="0" i="0" kern="1200">
                <a:solidFill>
                  <a:schemeClr val="tx1"/>
                </a:solidFill>
                <a:latin typeface="Helvetica" pitchFamily="2" charset="0"/>
                <a:ea typeface="+mn-ea"/>
                <a:cs typeface="+mn-cs"/>
              </a:defRPr>
            </a:lvl1pPr>
            <a:lvl2pPr marL="685800" marR="0" indent="-228600" algn="l" defTabSz="914400" rtl="0" eaLnBrk="1" fontAlgn="auto" latinLnBrk="0" hangingPunct="1">
              <a:lnSpc>
                <a:spcPct val="90000"/>
              </a:lnSpc>
              <a:spcBef>
                <a:spcPts val="500"/>
              </a:spcBef>
              <a:spcAft>
                <a:spcPts val="0"/>
              </a:spcAft>
              <a:buClr>
                <a:schemeClr val="accent1"/>
              </a:buClr>
              <a:buSzTx/>
              <a:buFont typeface="Arial" panose="020B0604020202020204" pitchFamily="34" charset="0"/>
              <a:buChar char="•"/>
              <a:tabLst/>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4091" indent="-336947" defTabSz="685800">
              <a:lnSpc>
                <a:spcPct val="100000"/>
              </a:lnSpc>
              <a:spcBef>
                <a:spcPts val="450"/>
              </a:spcBef>
              <a:spcAft>
                <a:spcPts val="450"/>
              </a:spcAft>
              <a:buClr>
                <a:srgbClr val="DD4F36"/>
              </a:buClr>
              <a:buFont typeface="Wingdings" pitchFamily="2" charset="2"/>
              <a:buChar char="q"/>
              <a:defRPr/>
            </a:pPr>
            <a:r>
              <a:rPr lang="en-US" sz="1500" kern="100">
                <a:solidFill>
                  <a:srgbClr val="062028"/>
                </a:solidFill>
                <a:latin typeface="Aptos" panose="020B0004020202020204" pitchFamily="34" charset="0"/>
                <a:ea typeface="Aptos" panose="020B0004020202020204" pitchFamily="34" charset="0"/>
                <a:cs typeface="Times New Roman" panose="02020603050405020304" pitchFamily="18" charset="0"/>
              </a:rPr>
              <a:t>Talk to your participants about their specific health needs and challenges, if and where they access care, and providers they like</a:t>
            </a:r>
          </a:p>
          <a:p>
            <a:pPr marL="344091" indent="-336947" defTabSz="685800">
              <a:lnSpc>
                <a:spcPct val="100000"/>
              </a:lnSpc>
              <a:spcBef>
                <a:spcPts val="450"/>
              </a:spcBef>
              <a:spcAft>
                <a:spcPts val="450"/>
              </a:spcAft>
              <a:buClr>
                <a:srgbClr val="DD4F36"/>
              </a:buClr>
              <a:buFont typeface="Wingdings" pitchFamily="2" charset="2"/>
              <a:buChar char="q"/>
              <a:defRPr/>
            </a:pPr>
            <a:r>
              <a:rPr lang="en-US" sz="1500" kern="100">
                <a:solidFill>
                  <a:srgbClr val="062028"/>
                </a:solidFill>
                <a:latin typeface="Aptos" panose="020B0004020202020204" pitchFamily="34" charset="0"/>
                <a:ea typeface="Aptos" panose="020B0004020202020204" pitchFamily="34" charset="0"/>
                <a:cs typeface="Times New Roman" panose="02020603050405020304" pitchFamily="18" charset="0"/>
              </a:rPr>
              <a:t>Make sure participants are enrolled in Medicaid and that you understand resources available through your state’s Medicaid benefits and waivers </a:t>
            </a:r>
          </a:p>
          <a:p>
            <a:pPr marL="344091" indent="-336947" defTabSz="685800">
              <a:lnSpc>
                <a:spcPct val="100000"/>
              </a:lnSpc>
              <a:spcBef>
                <a:spcPts val="450"/>
              </a:spcBef>
              <a:spcAft>
                <a:spcPts val="450"/>
              </a:spcAft>
              <a:buClr>
                <a:srgbClr val="DD4F36"/>
              </a:buClr>
              <a:buFont typeface="Wingdings" pitchFamily="2" charset="2"/>
              <a:buChar char="q"/>
              <a:defRPr/>
            </a:pPr>
            <a:r>
              <a:rPr lang="en-US" sz="1500" kern="100">
                <a:solidFill>
                  <a:srgbClr val="062028"/>
                </a:solidFill>
                <a:latin typeface="Aptos" panose="020B0004020202020204" pitchFamily="34" charset="0"/>
                <a:ea typeface="Aptos" panose="020B0004020202020204" pitchFamily="34" charset="0"/>
                <a:cs typeface="Times New Roman" panose="02020603050405020304" pitchFamily="18" charset="0"/>
              </a:rPr>
              <a:t>Think about how to pitch your CoC or agency</a:t>
            </a:r>
          </a:p>
          <a:p>
            <a:pPr marL="344091" indent="-336947" defTabSz="685800">
              <a:lnSpc>
                <a:spcPct val="100000"/>
              </a:lnSpc>
              <a:spcBef>
                <a:spcPts val="450"/>
              </a:spcBef>
              <a:spcAft>
                <a:spcPts val="450"/>
              </a:spcAft>
              <a:buClr>
                <a:srgbClr val="DD4F36"/>
              </a:buClr>
              <a:buFont typeface="Wingdings" pitchFamily="2" charset="2"/>
              <a:buChar char="q"/>
              <a:defRPr/>
            </a:pPr>
            <a:r>
              <a:rPr lang="en-US" sz="1500" kern="100">
                <a:solidFill>
                  <a:srgbClr val="062028"/>
                </a:solidFill>
                <a:latin typeface="Aptos" panose="020B0004020202020204" pitchFamily="34" charset="0"/>
                <a:ea typeface="Aptos" panose="020B0004020202020204" pitchFamily="34" charset="0"/>
                <a:cs typeface="Times New Roman" panose="02020603050405020304" pitchFamily="18" charset="0"/>
              </a:rPr>
              <a:t>Don’t just be ready with asks, but also with ideas and offers </a:t>
            </a:r>
          </a:p>
          <a:p>
            <a:pPr marL="344091" indent="-336947" defTabSz="685800">
              <a:lnSpc>
                <a:spcPct val="100000"/>
              </a:lnSpc>
              <a:spcBef>
                <a:spcPts val="450"/>
              </a:spcBef>
              <a:spcAft>
                <a:spcPts val="450"/>
              </a:spcAft>
              <a:buClr>
                <a:srgbClr val="DD4F36"/>
              </a:buClr>
              <a:buFont typeface="Wingdings" pitchFamily="2" charset="2"/>
              <a:buChar char="q"/>
              <a:defRPr/>
            </a:pPr>
            <a:r>
              <a:rPr lang="en-US" sz="1500">
                <a:solidFill>
                  <a:srgbClr val="062028"/>
                </a:solidFill>
              </a:rPr>
              <a:t>Find your local </a:t>
            </a:r>
            <a:r>
              <a:rPr lang="en-US" sz="1500" kern="100">
                <a:solidFill>
                  <a:srgbClr val="062028"/>
                </a:solidFill>
                <a:latin typeface="Aptos" panose="020B0004020202020204" pitchFamily="34" charset="0"/>
                <a:ea typeface="Aptos" panose="020B0004020202020204" pitchFamily="34" charset="0"/>
                <a:cs typeface="Times New Roman" panose="02020603050405020304" pitchFamily="18" charset="0"/>
              </a:rPr>
              <a:t>health care partners and reach out with an invitation </a:t>
            </a:r>
            <a:endParaRPr lang="en-US" sz="1500" kern="100" dirty="0">
              <a:solidFill>
                <a:srgbClr val="062028"/>
              </a:solidFill>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3" name="Diagram 12">
            <a:extLst>
              <a:ext uri="{FF2B5EF4-FFF2-40B4-BE49-F238E27FC236}">
                <a16:creationId xmlns:a16="http://schemas.microsoft.com/office/drawing/2014/main" id="{7BB8C712-7A3E-B77F-2486-9C14F5C23BB4}"/>
              </a:ext>
            </a:extLst>
          </p:cNvPr>
          <p:cNvGraphicFramePr/>
          <p:nvPr/>
        </p:nvGraphicFramePr>
        <p:xfrm>
          <a:off x="5335543" y="833154"/>
          <a:ext cx="3611029" cy="3976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96260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7F0E6-19D6-5A02-212A-7E16F2E269E2}"/>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C03B9F1E-FA70-B8CB-F609-BA7BC7D38544}"/>
              </a:ext>
            </a:extLst>
          </p:cNvPr>
          <p:cNvSpPr>
            <a:spLocks noGrp="1"/>
          </p:cNvSpPr>
          <p:nvPr>
            <p:ph type="subTitle" idx="1"/>
          </p:nvPr>
        </p:nvSpPr>
        <p:spPr/>
        <p:txBody>
          <a:bodyPr/>
          <a:lstStyle/>
          <a:p>
            <a:r>
              <a:rPr lang="en-US" dirty="0"/>
              <a:t>Planning</a:t>
            </a:r>
          </a:p>
        </p:txBody>
      </p:sp>
    </p:spTree>
    <p:extLst>
      <p:ext uri="{BB962C8B-B14F-4D97-AF65-F5344CB8AC3E}">
        <p14:creationId xmlns:p14="http://schemas.microsoft.com/office/powerpoint/2010/main" val="4035651660"/>
      </p:ext>
    </p:extLst>
  </p:cSld>
  <p:clrMapOvr>
    <a:masterClrMapping/>
  </p:clrMapOvr>
</p:sld>
</file>

<file path=ppt/theme/theme1.xml><?xml version="1.0" encoding="utf-8"?>
<a:theme xmlns:a="http://schemas.openxmlformats.org/drawingml/2006/main" name="2026 LEARNING SESSION">
  <a:themeElements>
    <a:clrScheme name="Simple Light">
      <a:dk1>
        <a:srgbClr val="282726"/>
      </a:dk1>
      <a:lt1>
        <a:srgbClr val="FFFFFF"/>
      </a:lt1>
      <a:dk2>
        <a:srgbClr val="595959"/>
      </a:dk2>
      <a:lt2>
        <a:srgbClr val="EEEEEE"/>
      </a:lt2>
      <a:accent1>
        <a:srgbClr val="FFDE5B"/>
      </a:accent1>
      <a:accent2>
        <a:srgbClr val="003160"/>
      </a:accent2>
      <a:accent3>
        <a:srgbClr val="9FBD4E"/>
      </a:accent3>
      <a:accent4>
        <a:srgbClr val="C0E850"/>
      </a:accent4>
      <a:accent5>
        <a:srgbClr val="11B7EA"/>
      </a:accent5>
      <a:accent6>
        <a:srgbClr val="FF5659"/>
      </a:accent6>
      <a:hlink>
        <a:srgbClr val="A50A5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2897</Words>
  <Application>Microsoft Macintosh PowerPoint</Application>
  <PresentationFormat>On-screen Show (16:9)</PresentationFormat>
  <Paragraphs>315</Paragraphs>
  <Slides>44</Slides>
  <Notes>20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44</vt:i4>
      </vt:variant>
    </vt:vector>
  </HeadingPairs>
  <TitlesOfParts>
    <vt:vector size="57" baseType="lpstr">
      <vt:lpstr>Open Sans</vt:lpstr>
      <vt:lpstr>Avenir Black</vt:lpstr>
      <vt:lpstr>Calibri</vt:lpstr>
      <vt:lpstr>Rockwell</vt:lpstr>
      <vt:lpstr>Asap Condensed Black</vt:lpstr>
      <vt:lpstr>Raleway</vt:lpstr>
      <vt:lpstr>Arial</vt:lpstr>
      <vt:lpstr>Avenir Next</vt:lpstr>
      <vt:lpstr>Raleway Black</vt:lpstr>
      <vt:lpstr>Aptos</vt:lpstr>
      <vt:lpstr>Raleway SemiBold</vt:lpstr>
      <vt:lpstr>Wingdings</vt:lpstr>
      <vt:lpstr>2026 LEARNING SESSION</vt:lpstr>
      <vt:lpstr>Diversifying Funding to Prevent and Reduce Homelessness​</vt:lpstr>
      <vt:lpstr>Agenda</vt:lpstr>
      <vt:lpstr>PowerPoint Presentation</vt:lpstr>
      <vt:lpstr>Leveraging Funding Sources in the Community: An Overview</vt:lpstr>
      <vt:lpstr>Diversifying Funds to Address Homelessness</vt:lpstr>
      <vt:lpstr>PowerPoint Presentation</vt:lpstr>
      <vt:lpstr>Homelessness Assistance Grants</vt:lpstr>
      <vt:lpstr>Resources for Youth and Young Adults Under 25</vt:lpstr>
      <vt:lpstr>Resources for Veterans</vt:lpstr>
      <vt:lpstr>Philanthropy</vt:lpstr>
      <vt:lpstr>Health Resources</vt:lpstr>
      <vt:lpstr>Voucher Programs</vt:lpstr>
      <vt:lpstr>Options for Housing Development</vt:lpstr>
      <vt:lpstr>Workforce Development</vt:lpstr>
      <vt:lpstr>Leveraging  Workforce Development  Resources​</vt:lpstr>
      <vt:lpstr>Employment Pathway Initiative</vt:lpstr>
      <vt:lpstr>HMIS Work Readiness Assessment Example</vt:lpstr>
      <vt:lpstr>The Work Readiness Road to Economic Mobility</vt:lpstr>
      <vt:lpstr>PowerPoint Presentation</vt:lpstr>
      <vt:lpstr>PowerPoint Presentation</vt:lpstr>
      <vt:lpstr>Scan Here to Access Workbook!</vt:lpstr>
      <vt:lpstr>Workforce Development Resources:</vt:lpstr>
      <vt:lpstr>Leveraging  Public Housing Authority  Resources​</vt:lpstr>
      <vt:lpstr>Key Public Housing Collaboration</vt:lpstr>
      <vt:lpstr>Subsidies</vt:lpstr>
      <vt:lpstr>Affordable Housing </vt:lpstr>
      <vt:lpstr>Connection </vt:lpstr>
      <vt:lpstr>Helpful Hints</vt:lpstr>
      <vt:lpstr>Other Local Collaboration Partners</vt:lpstr>
      <vt:lpstr>PHA Resources:</vt:lpstr>
      <vt:lpstr>HEALTHCARE AND BEHAVIORAL HEALTH SYSTEMS</vt:lpstr>
      <vt:lpstr>Why Partner With Healthcare?</vt:lpstr>
      <vt:lpstr>Shared Clients, Disconnected Systems</vt:lpstr>
      <vt:lpstr>Who: Key Health System Collaborators</vt:lpstr>
      <vt:lpstr>PowerPoint Presentation</vt:lpstr>
      <vt:lpstr>PowerPoint Presentation</vt:lpstr>
      <vt:lpstr>PowerPoint Presentation</vt:lpstr>
      <vt:lpstr>PowerPoint Presentation</vt:lpstr>
      <vt:lpstr>PowerPoint Presentation</vt:lpstr>
      <vt:lpstr>How: Working together</vt:lpstr>
      <vt:lpstr>Areas for Collaboration and Alignment</vt:lpstr>
      <vt:lpstr>More Areas for Collaboration </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Jean Field</cp:lastModifiedBy>
  <cp:revision>15</cp:revision>
  <dcterms:modified xsi:type="dcterms:W3CDTF">2026-10-07T16:18:44Z</dcterms:modified>
</cp:coreProperties>
</file>