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Lst>
  <p:sldSz cy="5143500" cx="9144000"/>
  <p:notesSz cx="6858000" cy="9144000"/>
  <p:embeddedFontLst>
    <p:embeddedFont>
      <p:font typeface="Asap Condensed"/>
      <p:regular r:id="rId16"/>
      <p:bold r:id="rId17"/>
      <p:italic r:id="rId18"/>
      <p:boldItalic r:id="rId19"/>
    </p:embeddedFont>
    <p:embeddedFont>
      <p:font typeface="Raleway"/>
      <p:regular r:id="rId20"/>
      <p:bold r:id="rId21"/>
      <p:italic r:id="rId22"/>
      <p:boldItalic r:id="rId23"/>
    </p:embeddedFont>
    <p:embeddedFont>
      <p:font typeface="Raleway SemiBold"/>
      <p:regular r:id="rId24"/>
      <p:bold r:id="rId25"/>
      <p:italic r:id="rId26"/>
      <p:boldItalic r:id="rId27"/>
    </p:embeddedFont>
    <p:embeddedFont>
      <p:font typeface="Roboto"/>
      <p:regular r:id="rId28"/>
      <p:bold r:id="rId29"/>
      <p:italic r:id="rId30"/>
      <p:boldItalic r:id="rId31"/>
    </p:embeddedFont>
    <p:embeddedFont>
      <p:font typeface="Asap Condensed Medium"/>
      <p:regular r:id="rId32"/>
      <p:bold r:id="rId33"/>
      <p:italic r:id="rId34"/>
      <p:boldItalic r:id="rId35"/>
    </p:embeddedFont>
    <p:embeddedFont>
      <p:font typeface="Roboto Condensed"/>
      <p:regular r:id="rId36"/>
      <p:bold r:id="rId37"/>
      <p:italic r:id="rId38"/>
      <p:boldItalic r:id="rId39"/>
    </p:embeddedFont>
    <p:embeddedFont>
      <p:font typeface="Raleway Medium"/>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003B33-7021-4F07-8EB9-3C7D2474743F}">
  <a:tblStyle styleId="{FE003B33-7021-4F07-8EB9-3C7D2474743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Medium-regular.fntdata"/><Relationship Id="rId20" Type="http://schemas.openxmlformats.org/officeDocument/2006/relationships/font" Target="fonts/Raleway-regular.fntdata"/><Relationship Id="rId42" Type="http://schemas.openxmlformats.org/officeDocument/2006/relationships/font" Target="fonts/RalewayMedium-italic.fntdata"/><Relationship Id="rId41" Type="http://schemas.openxmlformats.org/officeDocument/2006/relationships/font" Target="fonts/RalewayMedium-bold.fntdata"/><Relationship Id="rId22" Type="http://schemas.openxmlformats.org/officeDocument/2006/relationships/font" Target="fonts/Raleway-italic.fntdata"/><Relationship Id="rId21" Type="http://schemas.openxmlformats.org/officeDocument/2006/relationships/font" Target="fonts/Raleway-bold.fntdata"/><Relationship Id="rId43" Type="http://schemas.openxmlformats.org/officeDocument/2006/relationships/font" Target="fonts/RalewayMedium-boldItalic.fntdata"/><Relationship Id="rId24" Type="http://schemas.openxmlformats.org/officeDocument/2006/relationships/font" Target="fonts/RalewaySemiBold-regular.fntdata"/><Relationship Id="rId23" Type="http://schemas.openxmlformats.org/officeDocument/2006/relationships/font" Target="fonts/Raleway-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RalewaySemiBold-italic.fntdata"/><Relationship Id="rId25" Type="http://schemas.openxmlformats.org/officeDocument/2006/relationships/font" Target="fonts/RalewaySemiBold-bold.fntdata"/><Relationship Id="rId28" Type="http://schemas.openxmlformats.org/officeDocument/2006/relationships/font" Target="fonts/Roboto-regular.fntdata"/><Relationship Id="rId27" Type="http://schemas.openxmlformats.org/officeDocument/2006/relationships/font" Target="fonts/RalewaySemiBold-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4.xml"/><Relationship Id="rId33" Type="http://schemas.openxmlformats.org/officeDocument/2006/relationships/font" Target="fonts/AsapCondensedMedium-bold.fntdata"/><Relationship Id="rId10" Type="http://schemas.openxmlformats.org/officeDocument/2006/relationships/slide" Target="slides/slide3.xml"/><Relationship Id="rId32" Type="http://schemas.openxmlformats.org/officeDocument/2006/relationships/font" Target="fonts/AsapCondensedMedium-regular.fntdata"/><Relationship Id="rId13" Type="http://schemas.openxmlformats.org/officeDocument/2006/relationships/slide" Target="slides/slide6.xml"/><Relationship Id="rId35" Type="http://schemas.openxmlformats.org/officeDocument/2006/relationships/font" Target="fonts/AsapCondensedMedium-boldItalic.fntdata"/><Relationship Id="rId12" Type="http://schemas.openxmlformats.org/officeDocument/2006/relationships/slide" Target="slides/slide5.xml"/><Relationship Id="rId34" Type="http://schemas.openxmlformats.org/officeDocument/2006/relationships/font" Target="fonts/AsapCondensedMedium-italic.fntdata"/><Relationship Id="rId15" Type="http://schemas.openxmlformats.org/officeDocument/2006/relationships/slide" Target="slides/slide8.xml"/><Relationship Id="rId37" Type="http://schemas.openxmlformats.org/officeDocument/2006/relationships/font" Target="fonts/RobotoCondensed-bold.fntdata"/><Relationship Id="rId14" Type="http://schemas.openxmlformats.org/officeDocument/2006/relationships/slide" Target="slides/slide7.xml"/><Relationship Id="rId36" Type="http://schemas.openxmlformats.org/officeDocument/2006/relationships/font" Target="fonts/RobotoCondensed-regular.fntdata"/><Relationship Id="rId17" Type="http://schemas.openxmlformats.org/officeDocument/2006/relationships/font" Target="fonts/AsapCondensed-bold.fntdata"/><Relationship Id="rId39" Type="http://schemas.openxmlformats.org/officeDocument/2006/relationships/font" Target="fonts/RobotoCondensed-boldItalic.fntdata"/><Relationship Id="rId16" Type="http://schemas.openxmlformats.org/officeDocument/2006/relationships/font" Target="fonts/AsapCondensed-regular.fntdata"/><Relationship Id="rId38" Type="http://schemas.openxmlformats.org/officeDocument/2006/relationships/font" Target="fonts/RobotoCondensed-italic.fntdata"/><Relationship Id="rId19" Type="http://schemas.openxmlformats.org/officeDocument/2006/relationships/font" Target="fonts/AsapCondensed-boldItalic.fntdata"/><Relationship Id="rId18" Type="http://schemas.openxmlformats.org/officeDocument/2006/relationships/font" Target="fonts/AsapCondense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a6195ca8dc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a6195ca8dc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Please add your name, community, and role in the chat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a6195ca8dc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a6195ca8dc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CS is tuning into comms across the country - sharing a few from places as diverse as Dallas, Ann Arbor, Boston, and Maryland</a:t>
            </a:r>
            <a:endParaRPr/>
          </a:p>
          <a:p>
            <a:pPr indent="0" lvl="0" marL="0" rtl="0" algn="l">
              <a:spcBef>
                <a:spcPts val="0"/>
              </a:spcBef>
              <a:spcAft>
                <a:spcPts val="0"/>
              </a:spcAft>
              <a:buClr>
                <a:schemeClr val="dk1"/>
              </a:buClr>
              <a:buSzPts val="1100"/>
              <a:buFont typeface="Arial"/>
              <a:buNone/>
            </a:pPr>
            <a:r>
              <a:rPr lang="en"/>
              <a:t>Getting </a:t>
            </a:r>
            <a:r>
              <a:rPr lang="en"/>
              <a:t>activated</a:t>
            </a:r>
            <a:r>
              <a:rPr lang="en"/>
              <a:t> and getting creative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a6195ca8dc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a6195ca8dc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500"/>
              </a:spcBef>
              <a:spcAft>
                <a:spcPts val="0"/>
              </a:spcAft>
              <a:buClr>
                <a:schemeClr val="dk1"/>
              </a:buClr>
              <a:buFont typeface="Calibri"/>
              <a:buNone/>
            </a:pPr>
            <a:r>
              <a:t/>
            </a:r>
            <a:endParaRPr sz="1000">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a6195ca8dc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a6195ca8dc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500"/>
              </a:spcBef>
              <a:spcAft>
                <a:spcPts val="0"/>
              </a:spcAft>
              <a:buClr>
                <a:schemeClr val="dk1"/>
              </a:buClr>
              <a:buFont typeface="Calibri"/>
              <a:buNone/>
            </a:pPr>
            <a:r>
              <a:t/>
            </a:r>
            <a:endParaRPr sz="1000">
              <a:latin typeface="Raleway"/>
              <a:ea typeface="Raleway"/>
              <a:cs typeface="Raleway"/>
              <a:sym typeface="Ralewa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a6195ca8dc_0_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a6195ca8dc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500"/>
              </a:spcBef>
              <a:spcAft>
                <a:spcPts val="0"/>
              </a:spcAft>
              <a:buClr>
                <a:schemeClr val="dk1"/>
              </a:buClr>
              <a:buFont typeface="Calibri"/>
              <a:buNone/>
            </a:pPr>
            <a:r>
              <a:rPr lang="en" sz="1000">
                <a:latin typeface="Raleway"/>
                <a:ea typeface="Raleway"/>
                <a:cs typeface="Raleway"/>
                <a:sym typeface="Raleway"/>
              </a:rPr>
              <a:t>Less about how points are allocated in the NOFO and more about what it signals re: policy priorities and how we as communities respond</a:t>
            </a:r>
            <a:endParaRPr sz="1000">
              <a:latin typeface="Raleway"/>
              <a:ea typeface="Raleway"/>
              <a:cs typeface="Raleway"/>
              <a:sym typeface="Raleway"/>
            </a:endParaRPr>
          </a:p>
          <a:p>
            <a:pPr indent="-292100" lvl="0" marL="457200" rtl="0" algn="l">
              <a:spcBef>
                <a:spcPts val="500"/>
              </a:spcBef>
              <a:spcAft>
                <a:spcPts val="0"/>
              </a:spcAft>
              <a:buSzPts val="1000"/>
              <a:buFont typeface="Raleway"/>
              <a:buChar char="-"/>
            </a:pPr>
            <a:r>
              <a:rPr lang="en" sz="1000">
                <a:latin typeface="Raleway"/>
                <a:ea typeface="Raleway"/>
                <a:cs typeface="Raleway"/>
                <a:sym typeface="Raleway"/>
              </a:rPr>
              <a:t>E.g. Data Sharing w/ local and state governments</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lang="en" sz="1000">
                <a:latin typeface="Raleway"/>
                <a:ea typeface="Raleway"/>
                <a:cs typeface="Raleway"/>
                <a:sym typeface="Raleway"/>
              </a:rPr>
              <a:t>E.g. Data on whether folks are moving into subsidized units</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lang="en" sz="1000">
                <a:latin typeface="Raleway"/>
                <a:ea typeface="Raleway"/>
                <a:cs typeface="Raleway"/>
                <a:sym typeface="Raleway"/>
              </a:rPr>
              <a:t>E.g. Enhanced </a:t>
            </a:r>
            <a:r>
              <a:rPr lang="en" sz="1000">
                <a:latin typeface="Raleway"/>
                <a:ea typeface="Raleway"/>
                <a:cs typeface="Raleway"/>
                <a:sym typeface="Raleway"/>
              </a:rPr>
              <a:t>partnering</a:t>
            </a:r>
            <a:r>
              <a:rPr lang="en" sz="1000">
                <a:latin typeface="Raleway"/>
                <a:ea typeface="Raleway"/>
                <a:cs typeface="Raleway"/>
                <a:sym typeface="Raleway"/>
              </a:rPr>
              <a:t> with behavioral health and peer-based recovery programming</a:t>
            </a:r>
            <a:endParaRPr sz="1000">
              <a:latin typeface="Raleway"/>
              <a:ea typeface="Raleway"/>
              <a:cs typeface="Raleway"/>
              <a:sym typeface="Raleway"/>
            </a:endParaRPr>
          </a:p>
          <a:p>
            <a:pPr indent="-292100" lvl="0" marL="457200" rtl="0" algn="l">
              <a:spcBef>
                <a:spcPts val="0"/>
              </a:spcBef>
              <a:spcAft>
                <a:spcPts val="0"/>
              </a:spcAft>
              <a:buSzPts val="1000"/>
              <a:buFont typeface="Raleway"/>
              <a:buChar char="-"/>
            </a:pPr>
            <a:r>
              <a:rPr lang="en" sz="1000">
                <a:latin typeface="Raleway"/>
                <a:ea typeface="Raleway"/>
                <a:cs typeface="Raleway"/>
                <a:sym typeface="Raleway"/>
              </a:rPr>
              <a:t>E.g. any concerns re: data security and privacy</a:t>
            </a:r>
            <a:endParaRPr sz="1000">
              <a:latin typeface="Raleway"/>
              <a:ea typeface="Raleway"/>
              <a:cs typeface="Raleway"/>
              <a:sym typeface="Ralewa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a6195ca8dc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a6195ca8dc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a6195ca8dc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a6195ca8dc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a6195ca8dc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a6195ca8dc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500"/>
              </a:spcBef>
              <a:spcAft>
                <a:spcPts val="0"/>
              </a:spcAft>
              <a:buClr>
                <a:schemeClr val="dk1"/>
              </a:buClr>
              <a:buFont typeface="Calibri"/>
              <a:buNone/>
            </a:pPr>
            <a:r>
              <a:t/>
            </a:r>
            <a:endParaRPr sz="1000">
              <a:latin typeface="Raleway"/>
              <a:ea typeface="Raleway"/>
              <a:cs typeface="Raleway"/>
              <a:sym typeface="Raleway"/>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hoto" type="title">
  <p:cSld name="TITLE">
    <p:bg>
      <p:bgPr>
        <a:blipFill>
          <a:blip r:embed="rId2">
            <a:alphaModFix/>
          </a:blip>
          <a:stretch>
            <a:fillRect/>
          </a:stretch>
        </a:blipFill>
      </p:bgPr>
    </p:bg>
    <p:spTree>
      <p:nvGrpSpPr>
        <p:cNvPr id="52" name="Shape 52"/>
        <p:cNvGrpSpPr/>
        <p:nvPr/>
      </p:nvGrpSpPr>
      <p:grpSpPr>
        <a:xfrm>
          <a:off x="0" y="0"/>
          <a:ext cx="0" cy="0"/>
          <a:chOff x="0" y="0"/>
          <a:chExt cx="0" cy="0"/>
        </a:xfrm>
      </p:grpSpPr>
      <p:sp>
        <p:nvSpPr>
          <p:cNvPr id="53" name="Google Shape;53;p14"/>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chemeClr val="lt1"/>
                </a:solidFill>
                <a:highlight>
                  <a:srgbClr val="12B5EA"/>
                </a:highlight>
                <a:latin typeface="Asap Condensed"/>
                <a:ea typeface="Asap Condensed"/>
                <a:cs typeface="Asap Condensed"/>
                <a:sym typeface="Asap Condensed"/>
              </a:rPr>
              <a:t> Community Solutions</a:t>
            </a:r>
            <a:r>
              <a:rPr b="1" lang="en" sz="4400">
                <a:solidFill>
                  <a:srgbClr val="12B5EA"/>
                </a:solidFill>
                <a:highlight>
                  <a:srgbClr val="12B5EA"/>
                </a:highlight>
                <a:latin typeface="Asap Condensed"/>
                <a:ea typeface="Asap Condensed"/>
                <a:cs typeface="Asap Condensed"/>
                <a:sym typeface="Asap Condensed"/>
              </a:rPr>
              <a:t>.</a:t>
            </a:r>
            <a:endParaRPr b="1" sz="4400">
              <a:solidFill>
                <a:srgbClr val="12B5EA"/>
              </a:solidFill>
              <a:highlight>
                <a:srgbClr val="12B5EA"/>
              </a:highlight>
              <a:latin typeface="Asap Condensed"/>
              <a:ea typeface="Asap Condensed"/>
              <a:cs typeface="Asap Condensed"/>
              <a:sym typeface="Asap Condensed"/>
            </a:endParaRPr>
          </a:p>
        </p:txBody>
      </p:sp>
      <p:sp>
        <p:nvSpPr>
          <p:cNvPr id="54" name="Google Shape;54;p14"/>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Medium"/>
                <a:ea typeface="Raleway Medium"/>
                <a:cs typeface="Raleway Medium"/>
                <a:sym typeface="Raleway Medium"/>
              </a:rPr>
              <a:t>August 7, 2020</a:t>
            </a:r>
            <a:endParaRPr i="0">
              <a:solidFill>
                <a:schemeClr val="lt1"/>
              </a:solidFill>
              <a:latin typeface="Raleway Medium"/>
              <a:ea typeface="Raleway Medium"/>
              <a:cs typeface="Raleway Medium"/>
              <a:sym typeface="Raleway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p:cSld name="TITLE_4">
    <p:bg>
      <p:bgPr>
        <a:solidFill>
          <a:srgbClr val="12B5EA"/>
        </a:solidFill>
      </p:bgPr>
    </p:bg>
    <p:spTree>
      <p:nvGrpSpPr>
        <p:cNvPr id="55" name="Shape 55"/>
        <p:cNvGrpSpPr/>
        <p:nvPr/>
      </p:nvGrpSpPr>
      <p:grpSpPr>
        <a:xfrm>
          <a:off x="0" y="0"/>
          <a:ext cx="0" cy="0"/>
          <a:chOff x="0" y="0"/>
          <a:chExt cx="0" cy="0"/>
        </a:xfrm>
      </p:grpSpPr>
      <p:sp>
        <p:nvSpPr>
          <p:cNvPr id="56" name="Google Shape;56;p15"/>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9E9E9E"/>
                </a:solidFill>
                <a:highlight>
                  <a:schemeClr val="lt1"/>
                </a:highlight>
                <a:latin typeface="Asap Condensed"/>
                <a:ea typeface="Asap Condensed"/>
                <a:cs typeface="Asap Condensed"/>
                <a:sym typeface="Asap Condensed"/>
              </a:rPr>
              <a:t> </a:t>
            </a:r>
            <a:r>
              <a:rPr b="1" lang="en" sz="4400">
                <a:solidFill>
                  <a:srgbClr val="12B5EA"/>
                </a:solidFill>
                <a:highlight>
                  <a:schemeClr val="lt1"/>
                </a:highlight>
                <a:latin typeface="Asap Condensed"/>
                <a:ea typeface="Asap Condensed"/>
                <a:cs typeface="Asap Condensed"/>
                <a:sym typeface="Asap Condensed"/>
              </a:rPr>
              <a:t>Community Solutions</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
        <p:nvSpPr>
          <p:cNvPr id="57" name="Google Shape;57;p15"/>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0" lang="en">
                <a:solidFill>
                  <a:schemeClr val="lt1"/>
                </a:solidFill>
                <a:latin typeface="Raleway Medium"/>
                <a:ea typeface="Raleway Medium"/>
                <a:cs typeface="Raleway Medium"/>
                <a:sym typeface="Raleway Medium"/>
              </a:rPr>
              <a:t>August 7, 2020</a:t>
            </a:r>
            <a:endParaRPr i="0">
              <a:solidFill>
                <a:schemeClr val="lt1"/>
              </a:solidFill>
              <a:latin typeface="Raleway Medium"/>
              <a:ea typeface="Raleway Medium"/>
              <a:cs typeface="Raleway Medium"/>
              <a:sym typeface="Raleway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hoto">
  <p:cSld name="TITLE_1">
    <p:bg>
      <p:bgPr>
        <a:blipFill>
          <a:blip r:embed="rId2">
            <a:alphaModFix/>
          </a:blip>
          <a:stretch>
            <a:fillRect/>
          </a:stretch>
        </a:blipFill>
      </p:bgPr>
    </p:bg>
    <p:spTree>
      <p:nvGrpSpPr>
        <p:cNvPr id="58" name="Shape 58"/>
        <p:cNvGrpSpPr/>
        <p:nvPr/>
      </p:nvGrpSpPr>
      <p:grpSpPr>
        <a:xfrm>
          <a:off x="0" y="0"/>
          <a:ext cx="0" cy="0"/>
          <a:chOff x="0" y="0"/>
          <a:chExt cx="0" cy="0"/>
        </a:xfrm>
      </p:grpSpPr>
      <p:pic>
        <p:nvPicPr>
          <p:cNvPr descr="CS_reverse.png" id="59" name="Google Shape;59;p16"/>
          <p:cNvPicPr preferRelativeResize="0"/>
          <p:nvPr/>
        </p:nvPicPr>
        <p:blipFill>
          <a:blip r:embed="rId3">
            <a:alphaModFix/>
          </a:blip>
          <a:stretch>
            <a:fillRect/>
          </a:stretch>
        </p:blipFill>
        <p:spPr>
          <a:xfrm>
            <a:off x="8287250" y="4782000"/>
            <a:ext cx="755226" cy="225325"/>
          </a:xfrm>
          <a:prstGeom prst="rect">
            <a:avLst/>
          </a:prstGeom>
          <a:noFill/>
          <a:ln>
            <a:noFill/>
          </a:ln>
        </p:spPr>
      </p:pic>
      <p:sp>
        <p:nvSpPr>
          <p:cNvPr id="60" name="Google Shape;60;p16"/>
          <p:cNvSpPr/>
          <p:nvPr/>
        </p:nvSpPr>
        <p:spPr>
          <a:xfrm>
            <a:off x="0" y="0"/>
            <a:ext cx="9144000" cy="259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6"/>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_2">
    <p:bg>
      <p:bgPr>
        <a:solidFill>
          <a:srgbClr val="FF6F0C"/>
        </a:solidFill>
      </p:bgPr>
    </p:bg>
    <p:spTree>
      <p:nvGrpSpPr>
        <p:cNvPr id="62" name="Shape 62"/>
        <p:cNvGrpSpPr/>
        <p:nvPr/>
      </p:nvGrpSpPr>
      <p:grpSpPr>
        <a:xfrm>
          <a:off x="0" y="0"/>
          <a:ext cx="0" cy="0"/>
          <a:chOff x="0" y="0"/>
          <a:chExt cx="0" cy="0"/>
        </a:xfrm>
      </p:grpSpPr>
      <p:pic>
        <p:nvPicPr>
          <p:cNvPr descr="CS_reverse.png" id="63" name="Google Shape;63;p17"/>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64" name="Google Shape;64;p17"/>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rgbClr val="12B5EA"/>
                </a:solidFill>
                <a:highlight>
                  <a:schemeClr val="lt1"/>
                </a:highlight>
                <a:latin typeface="Asap Condensed"/>
                <a:ea typeface="Asap Condensed"/>
                <a:cs typeface="Asap Condensed"/>
                <a:sym typeface="Asap Condensed"/>
              </a:rPr>
              <a:t>  </a:t>
            </a:r>
            <a:r>
              <a:rPr b="1" lang="en" sz="4400">
                <a:solidFill>
                  <a:schemeClr val="dk1"/>
                </a:solidFill>
                <a:highlight>
                  <a:schemeClr val="lt1"/>
                </a:highlight>
                <a:latin typeface="Asap Condensed"/>
                <a:ea typeface="Asap Condensed"/>
                <a:cs typeface="Asap Condensed"/>
                <a:sym typeface="Asap Condensed"/>
              </a:rPr>
              <a:t>Insert Title</a:t>
            </a:r>
            <a:r>
              <a:rPr b="1" lang="en" sz="4400">
                <a:solidFill>
                  <a:schemeClr val="lt1"/>
                </a:solidFill>
                <a:highlight>
                  <a:schemeClr val="lt1"/>
                </a:highlight>
                <a:latin typeface="Asap Condensed"/>
                <a:ea typeface="Asap Condensed"/>
                <a:cs typeface="Asap Condensed"/>
                <a:sym typeface="Asap Condensed"/>
              </a:rPr>
              <a:t>.</a:t>
            </a:r>
            <a:endParaRPr b="1" sz="44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en">
  <p:cSld name="SECTION_HEADER_1">
    <p:bg>
      <p:bgPr>
        <a:solidFill>
          <a:srgbClr val="86AF15"/>
        </a:solidFill>
      </p:bgPr>
    </p:bg>
    <p:spTree>
      <p:nvGrpSpPr>
        <p:cNvPr id="65" name="Shape 65"/>
        <p:cNvGrpSpPr/>
        <p:nvPr/>
      </p:nvGrpSpPr>
      <p:grpSpPr>
        <a:xfrm>
          <a:off x="0" y="0"/>
          <a:ext cx="0" cy="0"/>
          <a:chOff x="0" y="0"/>
          <a:chExt cx="0" cy="0"/>
        </a:xfrm>
      </p:grpSpPr>
      <p:pic>
        <p:nvPicPr>
          <p:cNvPr descr="CS_reverse.png" id="66" name="Google Shape;66;p18"/>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67" name="Google Shape;67;p18"/>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lt1"/>
                </a:solidFill>
                <a:latin typeface="Asap Condensed"/>
                <a:ea typeface="Asap Condensed"/>
                <a:cs typeface="Asap Condensed"/>
                <a:sym typeface="Asap Condensed"/>
              </a:rPr>
              <a:t>This is a quote</a:t>
            </a:r>
            <a:r>
              <a:rPr lang="en" sz="2800">
                <a:solidFill>
                  <a:srgbClr val="666666"/>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this is the important part</a:t>
            </a:r>
            <a:r>
              <a:rPr b="1" lang="en" sz="2800">
                <a:solidFill>
                  <a:schemeClr val="lt1"/>
                </a:solidFill>
                <a:latin typeface="Asap Condensed"/>
                <a:ea typeface="Asap Condensed"/>
                <a:cs typeface="Asap Condensed"/>
                <a:sym typeface="Asap Condensed"/>
              </a:rPr>
              <a:t> </a:t>
            </a:r>
            <a:r>
              <a:rPr b="1" lang="en" sz="2800">
                <a:solidFill>
                  <a:srgbClr val="A50A51"/>
                </a:solidFill>
                <a:latin typeface="Asap Condensed"/>
                <a:ea typeface="Asap Condensed"/>
                <a:cs typeface="Asap Condensed"/>
                <a:sym typeface="Asap Condensed"/>
              </a:rPr>
              <a:t>of a quote maybe it has $778 numbers</a:t>
            </a:r>
            <a:r>
              <a:rPr lang="en" sz="2800">
                <a:solidFill>
                  <a:schemeClr val="lt1"/>
                </a:solidFill>
                <a:latin typeface="Asap Condensed"/>
                <a:ea typeface="Asap Condensed"/>
                <a:cs typeface="Asap Condensed"/>
                <a:sym typeface="Asap Condensed"/>
              </a:rPr>
              <a:t> for our work. These partners are at the forefront of the conversation and offer instrumental thought leadership.</a:t>
            </a:r>
            <a:endParaRPr sz="2800">
              <a:solidFill>
                <a:schemeClr val="lt1"/>
              </a:solidFill>
              <a:highlight>
                <a:schemeClr val="lt1"/>
              </a:highlight>
              <a:latin typeface="Asap Condensed"/>
              <a:ea typeface="Asap Condensed"/>
              <a:cs typeface="Asap Condensed"/>
              <a:sym typeface="Asap Condensed"/>
            </a:endParaRPr>
          </a:p>
          <a:p>
            <a:pPr indent="0" lvl="0" marL="0" rtl="0" algn="ctr">
              <a:spcBef>
                <a:spcPts val="0"/>
              </a:spcBef>
              <a:spcAft>
                <a:spcPts val="0"/>
              </a:spcAft>
              <a:buNone/>
            </a:pPr>
            <a:r>
              <a:t/>
            </a:r>
            <a:endParaRPr sz="2800">
              <a:solidFill>
                <a:srgbClr val="666666"/>
              </a:solidFill>
              <a:highlight>
                <a:schemeClr val="lt1"/>
              </a:highlight>
              <a:latin typeface="Asap Condensed"/>
              <a:ea typeface="Asap Condensed"/>
              <a:cs typeface="Asap Condensed"/>
              <a:sym typeface="Asap Condensed"/>
            </a:endParaRPr>
          </a:p>
        </p:txBody>
      </p:sp>
      <p:sp>
        <p:nvSpPr>
          <p:cNvPr id="68" name="Google Shape;68;p18"/>
          <p:cNvSpPr txBox="1"/>
          <p:nvPr/>
        </p:nvSpPr>
        <p:spPr>
          <a:xfrm>
            <a:off x="6917350" y="2891575"/>
            <a:ext cx="2386500" cy="22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69" name="Google Shape;69;p18"/>
          <p:cNvSpPr txBox="1"/>
          <p:nvPr/>
        </p:nvSpPr>
        <p:spPr>
          <a:xfrm>
            <a:off x="0" y="0"/>
            <a:ext cx="19359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type="tx">
  <p:cSld name="TITLE_AND_BODY">
    <p:bg>
      <p:bgPr>
        <a:solidFill>
          <a:schemeClr val="lt1"/>
        </a:solidFill>
      </p:bgPr>
    </p:bg>
    <p:spTree>
      <p:nvGrpSpPr>
        <p:cNvPr id="70" name="Shape 70"/>
        <p:cNvGrpSpPr/>
        <p:nvPr/>
      </p:nvGrpSpPr>
      <p:grpSpPr>
        <a:xfrm>
          <a:off x="0" y="0"/>
          <a:ext cx="0" cy="0"/>
          <a:chOff x="0" y="0"/>
          <a:chExt cx="0" cy="0"/>
        </a:xfrm>
      </p:grpSpPr>
      <p:sp>
        <p:nvSpPr>
          <p:cNvPr id="71" name="Google Shape;71;p1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9"/>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pic>
        <p:nvPicPr>
          <p:cNvPr id="73" name="Google Shape;73;p19"/>
          <p:cNvPicPr preferRelativeResize="0"/>
          <p:nvPr/>
        </p:nvPicPr>
        <p:blipFill rotWithShape="1">
          <a:blip r:embed="rId3">
            <a:alphaModFix/>
          </a:blip>
          <a:srcRect b="0" l="20942" r="8734" t="0"/>
          <a:stretch/>
        </p:blipFill>
        <p:spPr>
          <a:xfrm>
            <a:off x="4574250" y="567000"/>
            <a:ext cx="4569750" cy="4576500"/>
          </a:xfrm>
          <a:prstGeom prst="rect">
            <a:avLst/>
          </a:prstGeom>
          <a:noFill/>
          <a:ln>
            <a:noFill/>
          </a:ln>
        </p:spPr>
      </p:pic>
      <p:sp>
        <p:nvSpPr>
          <p:cNvPr id="74" name="Google Shape;74;p19"/>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T</a:t>
            </a:r>
            <a:r>
              <a:rPr b="1" lang="en" sz="4000">
                <a:solidFill>
                  <a:schemeClr val="lt1"/>
                </a:solidFill>
                <a:highlight>
                  <a:srgbClr val="12B5EA"/>
                </a:highlight>
                <a:latin typeface="Asap Condensed"/>
                <a:ea typeface="Asap Condensed"/>
                <a:cs typeface="Asap Condensed"/>
                <a:sym typeface="Asap Condensed"/>
              </a:rPr>
              <a:t>wo photos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bullets">
  <p:cSld name="TITLE_AND_BODY_2">
    <p:bg>
      <p:bgPr>
        <a:solidFill>
          <a:srgbClr val="FFFFFF"/>
        </a:solidFill>
      </p:bgPr>
    </p:bg>
    <p:spTree>
      <p:nvGrpSpPr>
        <p:cNvPr id="75" name="Shape 75"/>
        <p:cNvGrpSpPr/>
        <p:nvPr/>
      </p:nvGrpSpPr>
      <p:grpSpPr>
        <a:xfrm>
          <a:off x="0" y="0"/>
          <a:ext cx="0" cy="0"/>
          <a:chOff x="0" y="0"/>
          <a:chExt cx="0" cy="0"/>
        </a:xfrm>
      </p:grpSpPr>
      <p:sp>
        <p:nvSpPr>
          <p:cNvPr id="76" name="Google Shape;76;p2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 name="Google Shape;77;p20"/>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78" name="Google Shape;78;p20"/>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79" name="Google Shape;79;p20"/>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spcBef>
                <a:spcPts val="0"/>
              </a:spcBef>
              <a:spcAft>
                <a:spcPts val="0"/>
              </a:spcAft>
              <a:buClr>
                <a:schemeClr val="dk2"/>
              </a:buClr>
              <a:buSzPts val="1100"/>
              <a:buFont typeface="Arial"/>
              <a:buNone/>
            </a:pPr>
            <a:r>
              <a:t/>
            </a:r>
            <a:endParaRPr sz="1500">
              <a:solidFill>
                <a:srgbClr val="0494CB"/>
              </a:solidFill>
              <a:latin typeface="Raleway"/>
              <a:ea typeface="Raleway"/>
              <a:cs typeface="Raleway"/>
              <a:sym typeface="Raleway"/>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Participants organize teams, gather data, identify</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partners, and assess current capabilities in</a:t>
            </a:r>
            <a:endParaRPr sz="1500">
              <a:solidFill>
                <a:srgbClr val="9E9E9E"/>
              </a:solidFill>
              <a:latin typeface="Asap Condensed"/>
              <a:ea typeface="Asap Condensed"/>
              <a:cs typeface="Asap Condensed"/>
              <a:sym typeface="Asap Condensed"/>
            </a:endParaRPr>
          </a:p>
          <a:p>
            <a:pPr indent="-209550" lvl="0" marL="228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improvement methods and project management</a:t>
            </a:r>
            <a:endParaRPr sz="1500">
              <a:solidFill>
                <a:srgbClr val="9E9E9E"/>
              </a:solidFill>
              <a:latin typeface="Asap Condensed"/>
              <a:ea typeface="Asap Condensed"/>
              <a:cs typeface="Asap Condensed"/>
              <a:sym typeface="Asap Condensed"/>
            </a:endParaRPr>
          </a:p>
          <a:p>
            <a:pPr indent="-323850" lvl="1" marL="9144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Sub bullet</a:t>
            </a:r>
            <a:endParaRPr sz="1500">
              <a:solidFill>
                <a:srgbClr val="9E9E9E"/>
              </a:solidFill>
              <a:latin typeface="Asap Condensed"/>
              <a:ea typeface="Asap Condensed"/>
              <a:cs typeface="Asap Condensed"/>
              <a:sym typeface="Asap Condensed"/>
            </a:endParaRPr>
          </a:p>
          <a:p>
            <a:pPr indent="-323850" lvl="2" marL="1371600" rtl="0" algn="l">
              <a:lnSpc>
                <a:spcPct val="100000"/>
              </a:lnSpc>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323850" lvl="2" marL="1371600" rtl="0" algn="l">
              <a:spcBef>
                <a:spcPts val="0"/>
              </a:spcBef>
              <a:spcAft>
                <a:spcPts val="0"/>
              </a:spcAft>
              <a:buClr>
                <a:srgbClr val="9E9E9E"/>
              </a:buClr>
              <a:buSzPts val="1500"/>
              <a:buFont typeface="Asap Condensed"/>
              <a:buChar char="■"/>
            </a:pPr>
            <a:r>
              <a:rPr lang="en" sz="1500">
                <a:solidFill>
                  <a:srgbClr val="9E9E9E"/>
                </a:solidFill>
                <a:latin typeface="Asap Condensed"/>
                <a:ea typeface="Asap Condensed"/>
                <a:cs typeface="Asap Condensed"/>
                <a:sym typeface="Asap Condensed"/>
              </a:rPr>
              <a:t>Third level bullet</a:t>
            </a:r>
            <a:endParaRPr sz="1500">
              <a:solidFill>
                <a:srgbClr val="9E9E9E"/>
              </a:solidFill>
              <a:latin typeface="Asap Condensed"/>
              <a:ea typeface="Asap Condensed"/>
              <a:cs typeface="Asap Condensed"/>
              <a:sym typeface="Asap Condensed"/>
            </a:endParaRPr>
          </a:p>
          <a:p>
            <a:pPr indent="0" lvl="0" marL="13716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text">
  <p:cSld name="TITLE_AND_BODY_2_1">
    <p:bg>
      <p:bgPr>
        <a:solidFill>
          <a:srgbClr val="FFFFFF"/>
        </a:solidFill>
      </p:bgPr>
    </p:bg>
    <p:spTree>
      <p:nvGrpSpPr>
        <p:cNvPr id="80" name="Shape 80"/>
        <p:cNvGrpSpPr/>
        <p:nvPr/>
      </p:nvGrpSpPr>
      <p:grpSpPr>
        <a:xfrm>
          <a:off x="0" y="0"/>
          <a:ext cx="0" cy="0"/>
          <a:chOff x="0" y="0"/>
          <a:chExt cx="0" cy="0"/>
        </a:xfrm>
      </p:grpSpPr>
      <p:sp>
        <p:nvSpPr>
          <p:cNvPr id="81" name="Google Shape;81;p21"/>
          <p:cNvSpPr txBox="1"/>
          <p:nvPr/>
        </p:nvSpPr>
        <p:spPr>
          <a:xfrm>
            <a:off x="4975475" y="1207925"/>
            <a:ext cx="3703200" cy="3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0" rtl="0" algn="l">
              <a:spcBef>
                <a:spcPts val="0"/>
              </a:spcBef>
              <a:spcAft>
                <a:spcPts val="0"/>
              </a:spcAft>
              <a:buNone/>
            </a:pPr>
            <a:r>
              <a:rPr lang="en" sz="1500">
                <a:solidFill>
                  <a:srgbClr val="9E9E9E"/>
                </a:solidFill>
                <a:latin typeface="Asap Condensed"/>
                <a:ea typeface="Asap Condensed"/>
                <a:cs typeface="Asap Condensed"/>
                <a:sym typeface="Asap Condensed"/>
              </a:rPr>
              <a:t>Participants organize teams, gather data, identify partners, and assess current capabilities in improvement methods and.</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a:p>
            <a:pPr indent="0" lvl="0" marL="342900" rtl="0" algn="l">
              <a:spcBef>
                <a:spcPts val="0"/>
              </a:spcBef>
              <a:spcAft>
                <a:spcPts val="0"/>
              </a:spcAft>
              <a:buNone/>
            </a:pPr>
            <a:r>
              <a:t/>
            </a:r>
            <a:endParaRPr sz="1500">
              <a:solidFill>
                <a:srgbClr val="9E9E9E"/>
              </a:solidFill>
              <a:latin typeface="Asap Condensed"/>
              <a:ea typeface="Asap Condensed"/>
              <a:cs typeface="Asap Condensed"/>
              <a:sym typeface="Asap Condensed"/>
            </a:endParaRPr>
          </a:p>
        </p:txBody>
      </p:sp>
      <p:pic>
        <p:nvPicPr>
          <p:cNvPr id="82" name="Google Shape;82;p21"/>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83" name="Google Shape;83;p2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1"/>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One photo bullets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85" name="Shape 85"/>
        <p:cNvGrpSpPr/>
        <p:nvPr/>
      </p:nvGrpSpPr>
      <p:grpSpPr>
        <a:xfrm>
          <a:off x="0" y="0"/>
          <a:ext cx="0" cy="0"/>
          <a:chOff x="0" y="0"/>
          <a:chExt cx="0" cy="0"/>
        </a:xfrm>
      </p:grpSpPr>
      <p:sp>
        <p:nvSpPr>
          <p:cNvPr id="86" name="Google Shape;86;p2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highlight>
                  <a:srgbClr val="12B5EA"/>
                </a:highlight>
                <a:latin typeface="Asap Condensed"/>
                <a:ea typeface="Asap Condensed"/>
                <a:cs typeface="Asap Condensed"/>
                <a:sym typeface="Asap Condensed"/>
              </a:rPr>
              <a:t> </a:t>
            </a:r>
            <a:r>
              <a:rPr b="1" lang="en" sz="4000">
                <a:solidFill>
                  <a:schemeClr val="lt1"/>
                </a:solidFill>
                <a:highlight>
                  <a:srgbClr val="12B5EA"/>
                </a:highlight>
                <a:latin typeface="Asap Condensed"/>
                <a:ea typeface="Asap Condensed"/>
                <a:cs typeface="Asap Condensed"/>
                <a:sym typeface="Asap Condensed"/>
              </a:rPr>
              <a:t>Infographics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pic>
        <p:nvPicPr>
          <p:cNvPr id="88" name="Google Shape;88;p22"/>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p:cSld name="TITLE_AND_BODY_2_1_1_1">
    <p:bg>
      <p:bgPr>
        <a:solidFill>
          <a:srgbClr val="FFFFFF"/>
        </a:solidFill>
      </p:bgPr>
    </p:bg>
    <p:spTree>
      <p:nvGrpSpPr>
        <p:cNvPr id="89" name="Shape 89"/>
        <p:cNvGrpSpPr/>
        <p:nvPr/>
      </p:nvGrpSpPr>
      <p:grpSpPr>
        <a:xfrm>
          <a:off x="0" y="0"/>
          <a:ext cx="0" cy="0"/>
          <a:chOff x="0" y="0"/>
          <a:chExt cx="0" cy="0"/>
        </a:xfrm>
      </p:grpSpPr>
      <p:sp>
        <p:nvSpPr>
          <p:cNvPr id="90" name="Google Shape;90;p23"/>
          <p:cNvSpPr/>
          <p:nvPr/>
        </p:nvSpPr>
        <p:spPr>
          <a:xfrm>
            <a:off x="0" y="0"/>
            <a:ext cx="4541700" cy="5143500"/>
          </a:xfrm>
          <a:prstGeom prst="rect">
            <a:avLst/>
          </a:prstGeom>
          <a:solidFill>
            <a:srgbClr val="FF6F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 name="Google Shape;91;p23"/>
          <p:cNvPicPr preferRelativeResize="0"/>
          <p:nvPr/>
        </p:nvPicPr>
        <p:blipFill>
          <a:blip r:embed="rId2">
            <a:alphaModFix/>
          </a:blip>
          <a:stretch>
            <a:fillRect/>
          </a:stretch>
        </p:blipFill>
        <p:spPr>
          <a:xfrm>
            <a:off x="228600" y="-41673"/>
            <a:ext cx="8991600" cy="5212822"/>
          </a:xfrm>
          <a:prstGeom prst="rect">
            <a:avLst/>
          </a:prstGeom>
          <a:noFill/>
          <a:ln>
            <a:noFill/>
          </a:ln>
        </p:spPr>
      </p:pic>
      <p:sp>
        <p:nvSpPr>
          <p:cNvPr id="92" name="Google Shape;92;p23"/>
          <p:cNvSpPr/>
          <p:nvPr/>
        </p:nvSpPr>
        <p:spPr>
          <a:xfrm>
            <a:off x="4764350" y="1246425"/>
            <a:ext cx="489300" cy="427200"/>
          </a:xfrm>
          <a:prstGeom prst="rect">
            <a:avLst/>
          </a:prstGeom>
          <a:solidFill>
            <a:srgbClr val="9520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3"/>
          <p:cNvSpPr/>
          <p:nvPr/>
        </p:nvSpPr>
        <p:spPr>
          <a:xfrm flipH="1">
            <a:off x="5031950" y="1147075"/>
            <a:ext cx="221700" cy="538500"/>
          </a:xfrm>
          <a:prstGeom prst="rtTriangle">
            <a:avLst/>
          </a:prstGeom>
          <a:solidFill>
            <a:srgbClr val="C45E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3"/>
          <p:cNvSpPr txBox="1"/>
          <p:nvPr/>
        </p:nvSpPr>
        <p:spPr>
          <a:xfrm>
            <a:off x="4662950" y="1186625"/>
            <a:ext cx="772500" cy="5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300">
                <a:solidFill>
                  <a:schemeClr val="lt1"/>
                </a:solidFill>
                <a:latin typeface="Asap Condensed"/>
                <a:ea typeface="Asap Condensed"/>
                <a:cs typeface="Asap Condensed"/>
                <a:sym typeface="Asap Condensed"/>
              </a:rPr>
              <a:t>13</a:t>
            </a:r>
            <a:endParaRPr b="1" sz="4300">
              <a:solidFill>
                <a:schemeClr val="lt1"/>
              </a:solidFill>
              <a:latin typeface="Asap Condensed"/>
              <a:ea typeface="Asap Condensed"/>
              <a:cs typeface="Asap Condensed"/>
              <a:sym typeface="Asap Condense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mission">
  <p:cSld name="TITLE_AND_BODY_1">
    <p:spTree>
      <p:nvGrpSpPr>
        <p:cNvPr id="95" name="Shape 95"/>
        <p:cNvGrpSpPr/>
        <p:nvPr/>
      </p:nvGrpSpPr>
      <p:grpSpPr>
        <a:xfrm>
          <a:off x="0" y="0"/>
          <a:ext cx="0" cy="0"/>
          <a:chOff x="0" y="0"/>
          <a:chExt cx="0" cy="0"/>
        </a:xfrm>
      </p:grpSpPr>
      <p:pic>
        <p:nvPicPr>
          <p:cNvPr id="96" name="Google Shape;96;p24"/>
          <p:cNvPicPr preferRelativeResize="0"/>
          <p:nvPr/>
        </p:nvPicPr>
        <p:blipFill>
          <a:blip r:embed="rId2">
            <a:alphaModFix/>
          </a:blip>
          <a:stretch>
            <a:fillRect/>
          </a:stretch>
        </p:blipFill>
        <p:spPr>
          <a:xfrm>
            <a:off x="0" y="0"/>
            <a:ext cx="9144000" cy="5143484"/>
          </a:xfrm>
          <a:prstGeom prst="rect">
            <a:avLst/>
          </a:prstGeom>
          <a:noFill/>
          <a:ln>
            <a:noFill/>
          </a:ln>
        </p:spPr>
      </p:pic>
      <p:sp>
        <p:nvSpPr>
          <p:cNvPr id="97" name="Google Shape;97;p24"/>
          <p:cNvSpPr/>
          <p:nvPr/>
        </p:nvSpPr>
        <p:spPr>
          <a:xfrm>
            <a:off x="0" y="3742575"/>
            <a:ext cx="9144000" cy="14010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98" name="Google Shape;98;p24"/>
          <p:cNvSpPr txBox="1"/>
          <p:nvPr/>
        </p:nvSpPr>
        <p:spPr>
          <a:xfrm>
            <a:off x="433200" y="3608075"/>
            <a:ext cx="8277600" cy="1405800"/>
          </a:xfrm>
          <a:prstGeom prst="rect">
            <a:avLst/>
          </a:prstGeom>
          <a:noFill/>
          <a:ln>
            <a:noFill/>
          </a:ln>
        </p:spPr>
        <p:txBody>
          <a:bodyPr anchorCtr="0" anchor="ctr" bIns="91425" lIns="91425" spcFirstLastPara="1" rIns="91425" wrap="square" tIns="91425">
            <a:noAutofit/>
          </a:bodyPr>
          <a:lstStyle/>
          <a:p>
            <a:pPr indent="457200" lvl="1" marL="0" rtl="0" algn="l">
              <a:lnSpc>
                <a:spcPct val="115000"/>
              </a:lnSpc>
              <a:spcBef>
                <a:spcPts val="0"/>
              </a:spcBef>
              <a:spcAft>
                <a:spcPts val="0"/>
              </a:spcAft>
              <a:buNone/>
            </a:pPr>
            <a:r>
              <a:rPr lang="en" sz="2000">
                <a:latin typeface="Asap Condensed"/>
                <a:ea typeface="Asap Condensed"/>
                <a:cs typeface="Asap Condensed"/>
                <a:sym typeface="Asap Condensed"/>
              </a:rPr>
              <a:t>   </a:t>
            </a:r>
            <a:r>
              <a:rPr lang="en" sz="2000">
                <a:solidFill>
                  <a:srgbClr val="FFFFFF"/>
                </a:solidFill>
                <a:latin typeface="Asap Condensed"/>
                <a:ea typeface="Asap Condensed"/>
                <a:cs typeface="Asap Condensed"/>
                <a:sym typeface="Asap Condensed"/>
              </a:rPr>
              <a:t>                                </a:t>
            </a:r>
            <a:endParaRPr sz="2000">
              <a:solidFill>
                <a:srgbClr val="FFFFFF"/>
              </a:solidFill>
              <a:latin typeface="Asap Condensed"/>
              <a:ea typeface="Asap Condensed"/>
              <a:cs typeface="Asap Condensed"/>
              <a:sym typeface="Asap Condensed"/>
            </a:endParaRPr>
          </a:p>
          <a:p>
            <a:pPr indent="0" lvl="1" marL="0" rtl="0" algn="l">
              <a:lnSpc>
                <a:spcPct val="115000"/>
              </a:lnSpc>
              <a:spcBef>
                <a:spcPts val="0"/>
              </a:spcBef>
              <a:spcAft>
                <a:spcPts val="0"/>
              </a:spcAft>
              <a:buNone/>
            </a:pPr>
            <a:r>
              <a:rPr b="1" lang="en" sz="1800">
                <a:solidFill>
                  <a:schemeClr val="lt1"/>
                </a:solidFill>
                <a:latin typeface="Asap Condensed"/>
                <a:ea typeface="Asap Condensed"/>
                <a:cs typeface="Asap Condensed"/>
                <a:sym typeface="Asap Condensed"/>
              </a:rPr>
              <a:t>We w</a:t>
            </a:r>
            <a:r>
              <a:rPr b="1" lang="en" sz="1800">
                <a:solidFill>
                  <a:srgbClr val="FFFFFF"/>
                </a:solidFill>
                <a:latin typeface="Asap Condensed"/>
                <a:ea typeface="Asap Condensed"/>
                <a:cs typeface="Asap Condensed"/>
                <a:sym typeface="Asap Condensed"/>
              </a:rPr>
              <a:t>ork for a lasting end to homelessness that leaves no one behind.</a:t>
            </a:r>
            <a:r>
              <a:rPr lang="en" sz="1800">
                <a:solidFill>
                  <a:srgbClr val="FFFFFF"/>
                </a:solidFill>
                <a:latin typeface="Asap Condensed"/>
                <a:ea typeface="Asap Condensed"/>
                <a:cs typeface="Asap Condensed"/>
                <a:sym typeface="Asap Condensed"/>
              </a:rPr>
              <a:t> </a:t>
            </a:r>
            <a:br>
              <a:rPr lang="en" sz="2000">
                <a:solidFill>
                  <a:srgbClr val="FFFFFF"/>
                </a:solidFill>
                <a:latin typeface="Asap Condensed"/>
                <a:ea typeface="Asap Condensed"/>
                <a:cs typeface="Asap Condensed"/>
                <a:sym typeface="Asap Condensed"/>
              </a:rPr>
            </a:br>
            <a:r>
              <a:rPr lang="en" sz="1500">
                <a:solidFill>
                  <a:srgbClr val="FFFFFF"/>
                </a:solidFill>
                <a:latin typeface="Asap Condensed"/>
                <a:ea typeface="Asap Condensed"/>
                <a:cs typeface="Asap Condensed"/>
                <a:sym typeface="Asap Condensed"/>
              </a:rPr>
              <a:t>We envision a more equitable society where homelessness is never inevitable, inescapable, or a way of life.</a:t>
            </a:r>
            <a:endParaRPr sz="1500">
              <a:solidFill>
                <a:srgbClr val="FFFFFF"/>
              </a:solidFill>
              <a:latin typeface="Asap Condensed"/>
              <a:ea typeface="Asap Condensed"/>
              <a:cs typeface="Asap Condensed"/>
              <a:sym typeface="Asap Condensed"/>
            </a:endParaRPr>
          </a:p>
        </p:txBody>
      </p:sp>
      <p:sp>
        <p:nvSpPr>
          <p:cNvPr id="99" name="Google Shape;99;p24"/>
          <p:cNvSpPr/>
          <p:nvPr/>
        </p:nvSpPr>
        <p:spPr>
          <a:xfrm>
            <a:off x="0" y="3261075"/>
            <a:ext cx="2055300" cy="6768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 name="Google Shape;100;p24"/>
          <p:cNvPicPr preferRelativeResize="0"/>
          <p:nvPr/>
        </p:nvPicPr>
        <p:blipFill>
          <a:blip r:embed="rId3">
            <a:alphaModFix/>
          </a:blip>
          <a:stretch>
            <a:fillRect/>
          </a:stretch>
        </p:blipFill>
        <p:spPr>
          <a:xfrm>
            <a:off x="516550" y="3400300"/>
            <a:ext cx="1426074" cy="4254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 maroon">
  <p:cSld name="TITLE_AND_TWO_COLUMNS_1">
    <p:bg>
      <p:bgPr>
        <a:solidFill>
          <a:srgbClr val="A50A51"/>
        </a:solidFill>
      </p:bgPr>
    </p:bg>
    <p:spTree>
      <p:nvGrpSpPr>
        <p:cNvPr id="101" name="Shape 101"/>
        <p:cNvGrpSpPr/>
        <p:nvPr/>
      </p:nvGrpSpPr>
      <p:grpSpPr>
        <a:xfrm>
          <a:off x="0" y="0"/>
          <a:ext cx="0" cy="0"/>
          <a:chOff x="0" y="0"/>
          <a:chExt cx="0" cy="0"/>
        </a:xfrm>
      </p:grpSpPr>
      <p:sp>
        <p:nvSpPr>
          <p:cNvPr id="102" name="Google Shape;102;p25"/>
          <p:cNvSpPr txBox="1"/>
          <p:nvPr/>
        </p:nvSpPr>
        <p:spPr>
          <a:xfrm>
            <a:off x="1825350" y="1170350"/>
            <a:ext cx="5493300" cy="3040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800">
                <a:solidFill>
                  <a:srgbClr val="86AF15"/>
                </a:solidFill>
                <a:highlight>
                  <a:schemeClr val="lt1"/>
                </a:highlight>
                <a:latin typeface="Asap Condensed"/>
                <a:ea typeface="Asap Condensed"/>
                <a:cs typeface="Asap Condensed"/>
                <a:sym typeface="Asap Condensed"/>
              </a:rPr>
              <a:t> 78,000 </a:t>
            </a:r>
            <a:r>
              <a:rPr lang="en" sz="2800">
                <a:solidFill>
                  <a:srgbClr val="666666"/>
                </a:solidFill>
                <a:highlight>
                  <a:schemeClr val="lt1"/>
                </a:highlight>
                <a:latin typeface="Asap Condensed"/>
                <a:ea typeface="Asap Condensed"/>
                <a:cs typeface="Asap Condensed"/>
                <a:sym typeface="Asap Condensed"/>
              </a:rPr>
              <a:t>for our work</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32</a:t>
            </a:r>
            <a:r>
              <a:rPr lang="en" sz="2800">
                <a:solidFill>
                  <a:srgbClr val="666666"/>
                </a:solidFill>
                <a:highlight>
                  <a:schemeClr val="lt1"/>
                </a:highlight>
                <a:latin typeface="Asap Condensed"/>
                <a:ea typeface="Asap Condensed"/>
                <a:cs typeface="Asap Condensed"/>
                <a:sym typeface="Asap Condensed"/>
              </a:rPr>
              <a:t> are at the forefront of the</a:t>
            </a:r>
            <a:r>
              <a:rPr lang="en" sz="2800">
                <a:solidFill>
                  <a:schemeClr val="lt1"/>
                </a:solidFill>
                <a:highlight>
                  <a:schemeClr val="lt1"/>
                </a:highlight>
                <a:latin typeface="Asap Condensed"/>
                <a:ea typeface="Asap Condensed"/>
                <a:cs typeface="Asap Condensed"/>
                <a:sym typeface="Asap Condensed"/>
              </a:rPr>
              <a:t>.</a:t>
            </a:r>
            <a:r>
              <a:rPr lang="en" sz="2800">
                <a:solidFill>
                  <a:srgbClr val="666666"/>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64,000,000</a:t>
            </a:r>
            <a:r>
              <a:rPr lang="en" sz="2800">
                <a:solidFill>
                  <a:srgbClr val="666666"/>
                </a:solidFill>
                <a:highlight>
                  <a:schemeClr val="lt1"/>
                </a:highlight>
                <a:latin typeface="Asap Condensed"/>
                <a:ea typeface="Asap Condensed"/>
                <a:cs typeface="Asap Condensed"/>
                <a:sym typeface="Asap Condensed"/>
              </a:rPr>
              <a:t> and offer instrumental</a:t>
            </a:r>
            <a:r>
              <a:rPr lang="en" sz="2800">
                <a:solidFill>
                  <a:schemeClr val="lt1"/>
                </a:solidFill>
                <a:highlight>
                  <a:schemeClr val="lt1"/>
                </a:highlight>
                <a:latin typeface="Asap Condensed"/>
                <a:ea typeface="Asap Condensed"/>
                <a:cs typeface="Asap Condensed"/>
                <a:sym typeface="Asap Condensed"/>
              </a:rPr>
              <a:t>. </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br>
              <a:rPr lang="en" sz="2800">
                <a:solidFill>
                  <a:srgbClr val="666666"/>
                </a:solidFill>
                <a:highlight>
                  <a:schemeClr val="lt1"/>
                </a:highlight>
                <a:latin typeface="Asap Condensed"/>
                <a:ea typeface="Asap Condensed"/>
                <a:cs typeface="Asap Condensed"/>
                <a:sym typeface="Asap Condensed"/>
              </a:rPr>
            </a:br>
            <a:r>
              <a:rPr lang="en" sz="2800">
                <a:solidFill>
                  <a:srgbClr val="666666"/>
                </a:solidFill>
                <a:highlight>
                  <a:schemeClr val="lt1"/>
                </a:highlight>
                <a:latin typeface="Asap Condensed"/>
                <a:ea typeface="Asap Condensed"/>
                <a:cs typeface="Asap Condensed"/>
                <a:sym typeface="Asap Condensed"/>
              </a:rPr>
              <a:t> </a:t>
            </a:r>
            <a:r>
              <a:rPr b="1" lang="en" sz="2800">
                <a:solidFill>
                  <a:srgbClr val="86AF15"/>
                </a:solidFill>
                <a:highlight>
                  <a:schemeClr val="lt1"/>
                </a:highlight>
                <a:latin typeface="Asap Condensed"/>
                <a:ea typeface="Asap Condensed"/>
                <a:cs typeface="Asap Condensed"/>
                <a:sym typeface="Asap Condensed"/>
              </a:rPr>
              <a:t>820,000</a:t>
            </a:r>
            <a:r>
              <a:rPr lang="en" sz="2800">
                <a:solidFill>
                  <a:srgbClr val="666666"/>
                </a:solidFill>
                <a:highlight>
                  <a:schemeClr val="lt1"/>
                </a:highlight>
                <a:latin typeface="Asap Condensed"/>
                <a:ea typeface="Asap Condensed"/>
                <a:cs typeface="Asap Condensed"/>
                <a:sym typeface="Asap Condensed"/>
              </a:rPr>
              <a:t> leadership</a:t>
            </a:r>
            <a:r>
              <a:rPr lang="en" sz="2800">
                <a:solidFill>
                  <a:schemeClr val="lt1"/>
                </a:solidFill>
                <a:highlight>
                  <a:schemeClr val="lt1"/>
                </a:highlight>
                <a:latin typeface="Asap Condensed"/>
                <a:ea typeface="Asap Condensed"/>
                <a:cs typeface="Asap Condensed"/>
                <a:sym typeface="Asap Condensed"/>
              </a:rPr>
              <a:t>.</a:t>
            </a:r>
            <a:endParaRPr sz="2800">
              <a:solidFill>
                <a:schemeClr val="lt1"/>
              </a:solidFill>
              <a:highlight>
                <a:schemeClr val="lt1"/>
              </a:highlight>
              <a:latin typeface="Asap Condensed"/>
              <a:ea typeface="Asap Condensed"/>
              <a:cs typeface="Asap Condensed"/>
              <a:sym typeface="Asap Condense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
    <p:bg>
      <p:bgPr>
        <a:solidFill>
          <a:srgbClr val="FFFFFF"/>
        </a:solidFill>
      </p:bgPr>
    </p:bg>
    <p:spTree>
      <p:nvGrpSpPr>
        <p:cNvPr id="103" name="Shape 103"/>
        <p:cNvGrpSpPr/>
        <p:nvPr/>
      </p:nvGrpSpPr>
      <p:grpSpPr>
        <a:xfrm>
          <a:off x="0" y="0"/>
          <a:ext cx="0" cy="0"/>
          <a:chOff x="0" y="0"/>
          <a:chExt cx="0" cy="0"/>
        </a:xfrm>
      </p:grpSpPr>
      <p:sp>
        <p:nvSpPr>
          <p:cNvPr id="104" name="Google Shape;104;p26"/>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6"/>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Longer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106" name="Google Shape;106;p26"/>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800">
              <a:solidFill>
                <a:srgbClr val="9E9E9E"/>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Clr>
                <a:schemeClr val="dk1"/>
              </a:buClr>
              <a:buSzPts val="1100"/>
              <a:buFont typeface="Arial"/>
              <a:buNone/>
            </a:pPr>
            <a:r>
              <a:t/>
            </a:r>
            <a:endParaRPr sz="15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Clr>
                <a:schemeClr val="dk1"/>
              </a:buClr>
              <a:buSzPts val="1100"/>
              <a:buFont typeface="Arial"/>
              <a:buNone/>
            </a:pPr>
            <a:r>
              <a:rPr lang="en" sz="1200">
                <a:solidFill>
                  <a:srgbClr val="9E9E9E"/>
                </a:solidFill>
                <a:latin typeface="Raleway Medium"/>
                <a:ea typeface="Raleway Medium"/>
                <a:cs typeface="Raleway Medium"/>
                <a:sym typeface="Raleway Medium"/>
              </a:rPr>
              <a:t>Participants organize teams, gather data, identify partners, and assess current capabilities in improvement methods and Participants organize teams, gather data, identify partners, and assess current capabilities in improvement methods and. Participants organize teams, gather data, identify partners, and assess current capabilities in improvement methods and.</a:t>
            </a:r>
            <a:endParaRPr sz="1200">
              <a:solidFill>
                <a:srgbClr val="9E9E9E"/>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300">
              <a:solidFill>
                <a:srgbClr val="9E9E9E"/>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rPr b="1" lang="en" sz="1800">
                <a:solidFill>
                  <a:srgbClr val="86AF15"/>
                </a:solidFill>
                <a:highlight>
                  <a:schemeClr val="lt1"/>
                </a:highlight>
                <a:latin typeface="Asap Condensed"/>
                <a:ea typeface="Asap Condensed"/>
                <a:cs typeface="Asap Condensed"/>
                <a:sym typeface="Asap Condensed"/>
              </a:rPr>
              <a:t> </a:t>
            </a:r>
            <a:endParaRPr sz="1300">
              <a:solidFill>
                <a:srgbClr val="9E9E9E"/>
              </a:solidFill>
              <a:latin typeface="Asap Condensed"/>
              <a:ea typeface="Asap Condensed"/>
              <a:cs typeface="Asap Condensed"/>
              <a:sym typeface="Asap Condense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type="titleOnly">
  <p:cSld name="TITLE_ONLY">
    <p:bg>
      <p:bgPr>
        <a:solidFill>
          <a:schemeClr val="lt1"/>
        </a:solidFill>
      </p:bgPr>
    </p:bg>
    <p:spTree>
      <p:nvGrpSpPr>
        <p:cNvPr id="107" name="Shape 107"/>
        <p:cNvGrpSpPr/>
        <p:nvPr/>
      </p:nvGrpSpPr>
      <p:grpSpPr>
        <a:xfrm>
          <a:off x="0" y="0"/>
          <a:ext cx="0" cy="0"/>
          <a:chOff x="0" y="0"/>
          <a:chExt cx="0" cy="0"/>
        </a:xfrm>
      </p:grpSpPr>
      <p:sp>
        <p:nvSpPr>
          <p:cNvPr id="108" name="Google Shape;108;p2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7"/>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Bullet points insert title here </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110" name="Google Shape;110;p27"/>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Logo listed on our website for every year that they contribute</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At least one acknowledgement in CS-produced content (including social media and blog posts), if desired.</a:t>
            </a:r>
            <a:endParaRPr sz="1800">
              <a:solidFill>
                <a:srgbClr val="888888"/>
              </a:solidFill>
              <a:latin typeface="Asap Condensed"/>
              <a:ea typeface="Asap Condensed"/>
              <a:cs typeface="Asap Condensed"/>
              <a:sym typeface="Asap Condensed"/>
            </a:endParaRPr>
          </a:p>
          <a:p>
            <a:pPr indent="-342900" lvl="1" marL="9144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Sub bullet</a:t>
            </a:r>
            <a:endParaRPr sz="1800">
              <a:solidFill>
                <a:srgbClr val="888888"/>
              </a:solidFill>
              <a:latin typeface="Asap Condensed"/>
              <a:ea typeface="Asap Condensed"/>
              <a:cs typeface="Asap Condensed"/>
              <a:sym typeface="Asap Condensed"/>
            </a:endParaRPr>
          </a:p>
          <a:p>
            <a:pPr indent="-342900" lvl="2" marL="13716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Third level bullet</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An update on our work every six months in the form of a webinar or call.</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Availability of a CS team member to engage corporation staff in-person.</a:t>
            </a:r>
            <a:endParaRPr sz="1800">
              <a:solidFill>
                <a:srgbClr val="888888"/>
              </a:solidFill>
              <a:latin typeface="Asap Condensed"/>
              <a:ea typeface="Asap Condensed"/>
              <a:cs typeface="Asap Condensed"/>
              <a:sym typeface="Asap Condensed"/>
            </a:endParaRPr>
          </a:p>
          <a:p>
            <a:pPr indent="-342900" lvl="0" marL="457200" marR="0" rtl="0" algn="l">
              <a:lnSpc>
                <a:spcPct val="115000"/>
              </a:lnSpc>
              <a:spcBef>
                <a:spcPts val="0"/>
              </a:spcBef>
              <a:spcAft>
                <a:spcPts val="0"/>
              </a:spcAft>
              <a:buClr>
                <a:srgbClr val="888888"/>
              </a:buClr>
              <a:buSzPts val="1800"/>
              <a:buFont typeface="Asap Condensed"/>
              <a:buChar char="●"/>
            </a:pPr>
            <a:r>
              <a:rPr lang="en" sz="1800">
                <a:solidFill>
                  <a:srgbClr val="888888"/>
                </a:solidFill>
                <a:latin typeface="Asap Condensed"/>
                <a:ea typeface="Asap Condensed"/>
                <a:cs typeface="Asap Condensed"/>
                <a:sym typeface="Asap Condensed"/>
              </a:rPr>
              <a:t>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s">
  <p:cSld name="SECTION_TITLE_AND_DESCRIPTION">
    <p:bg>
      <p:bgPr>
        <a:solidFill>
          <a:schemeClr val="lt1"/>
        </a:solidFill>
      </p:bgPr>
    </p:bg>
    <p:spTree>
      <p:nvGrpSpPr>
        <p:cNvPr id="111" name="Shape 111"/>
        <p:cNvGrpSpPr/>
        <p:nvPr/>
      </p:nvGrpSpPr>
      <p:grpSpPr>
        <a:xfrm>
          <a:off x="0" y="0"/>
          <a:ext cx="0" cy="0"/>
          <a:chOff x="0" y="0"/>
          <a:chExt cx="0" cy="0"/>
        </a:xfrm>
      </p:grpSpPr>
      <p:sp>
        <p:nvSpPr>
          <p:cNvPr id="112" name="Google Shape;112;p28"/>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8"/>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12B5EA"/>
                </a:highlight>
                <a:latin typeface="Asap Condensed"/>
                <a:ea typeface="Asap Condensed"/>
                <a:cs typeface="Asap Condensed"/>
                <a:sym typeface="Asap Condensed"/>
              </a:rPr>
              <a:t> Paragraphs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114" name="Google Shape;114;p28"/>
          <p:cNvSpPr txBox="1"/>
          <p:nvPr/>
        </p:nvSpPr>
        <p:spPr>
          <a:xfrm>
            <a:off x="417050" y="1100075"/>
            <a:ext cx="6825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888888"/>
                </a:solidFill>
                <a:latin typeface="Asap Condensed"/>
                <a:ea typeface="Asap Condensed"/>
                <a:cs typeface="Asap Condensed"/>
                <a:sym typeface="Asap Condensed"/>
              </a:rPr>
              <a:t>Logo listed on our website for every year that they contribute At least one acknowledgment six months in the form of a webinar or call. Availability of a CS team member to engage corporation staff in-person. Acknowledgement in annual report.</a:t>
            </a:r>
            <a:endParaRPr sz="18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1800">
              <a:solidFill>
                <a:srgbClr val="888888"/>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1800">
                <a:solidFill>
                  <a:srgbClr val="888888"/>
                </a:solidFill>
                <a:latin typeface="Asap Condensed"/>
                <a:ea typeface="Asap Condensed"/>
                <a:cs typeface="Asap Condensed"/>
                <a:sym typeface="Asap Condensed"/>
              </a:rPr>
              <a:t>An update on our work every six months in the form of a webinar or call. Availability of a CS team member to engage corporation staff in-person. Acknowledgement in annual report. member to engage corporation staff in-person. Acknowledgement in annual report.</a:t>
            </a:r>
            <a:endParaRPr sz="1800">
              <a:solidFill>
                <a:srgbClr val="888888"/>
              </a:solidFill>
              <a:latin typeface="Asap Condensed"/>
              <a:ea typeface="Asap Condensed"/>
              <a:cs typeface="Asap Condensed"/>
              <a:sym typeface="Asap Condense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115" name="Shape 115"/>
        <p:cNvGrpSpPr/>
        <p:nvPr/>
      </p:nvGrpSpPr>
      <p:grpSpPr>
        <a:xfrm>
          <a:off x="0" y="0"/>
          <a:ext cx="0" cy="0"/>
          <a:chOff x="0" y="0"/>
          <a:chExt cx="0" cy="0"/>
        </a:xfrm>
      </p:grpSpPr>
      <p:sp>
        <p:nvSpPr>
          <p:cNvPr id="116" name="Google Shape;116;p2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17" name="Shape 11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CUSTOM_1">
    <p:bg>
      <p:bgPr>
        <a:solidFill>
          <a:schemeClr val="lt1"/>
        </a:solidFill>
      </p:bgPr>
    </p:bg>
    <p:spTree>
      <p:nvGrpSpPr>
        <p:cNvPr id="118" name="Shape 118"/>
        <p:cNvGrpSpPr/>
        <p:nvPr/>
      </p:nvGrpSpPr>
      <p:grpSpPr>
        <a:xfrm>
          <a:off x="0" y="0"/>
          <a:ext cx="0" cy="0"/>
          <a:chOff x="0" y="0"/>
          <a:chExt cx="0" cy="0"/>
        </a:xfrm>
      </p:grpSpPr>
      <p:sp>
        <p:nvSpPr>
          <p:cNvPr id="119" name="Google Shape;119;p3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1"/>
          <p:cNvSpPr/>
          <p:nvPr/>
        </p:nvSpPr>
        <p:spPr>
          <a:xfrm>
            <a:off x="5984900"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1"/>
          <p:cNvSpPr/>
          <p:nvPr/>
        </p:nvSpPr>
        <p:spPr>
          <a:xfrm>
            <a:off x="3203088"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1"/>
          <p:cNvSpPr/>
          <p:nvPr/>
        </p:nvSpPr>
        <p:spPr>
          <a:xfrm>
            <a:off x="421275"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23" name="Google Shape;123;p31"/>
          <p:cNvGraphicFramePr/>
          <p:nvPr/>
        </p:nvGraphicFramePr>
        <p:xfrm>
          <a:off x="192675" y="1111038"/>
          <a:ext cx="3000000" cy="3000000"/>
        </p:xfrm>
        <a:graphic>
          <a:graphicData uri="http://schemas.openxmlformats.org/drawingml/2006/table">
            <a:tbl>
              <a:tblPr>
                <a:noFill/>
                <a:tableStyleId>{FE003B33-7021-4F07-8EB9-3C7D2474743F}</a:tableStyleId>
              </a:tblPr>
              <a:tblGrid>
                <a:gridCol w="2756525"/>
                <a:gridCol w="2756525"/>
                <a:gridCol w="2756525"/>
              </a:tblGrid>
              <a:tr h="633925">
                <a:tc>
                  <a:txBody>
                    <a:bodyPr/>
                    <a:lstStyle/>
                    <a:p>
                      <a:pPr indent="0" lvl="0" marL="0" rtl="0" algn="l">
                        <a:lnSpc>
                          <a:spcPct val="125000"/>
                        </a:lnSpc>
                        <a:spcBef>
                          <a:spcPts val="0"/>
                        </a:spcBef>
                        <a:spcAft>
                          <a:spcPts val="0"/>
                        </a:spcAft>
                        <a:buNone/>
                      </a:pPr>
                      <a:r>
                        <a:rPr b="1" lang="en" sz="1800">
                          <a:solidFill>
                            <a:srgbClr val="86AF15"/>
                          </a:solidFill>
                          <a:latin typeface="Asap Condensed"/>
                          <a:ea typeface="Asap Condensed"/>
                          <a:cs typeface="Asap Condensed"/>
                          <a:sym typeface="Asap Condensed"/>
                        </a:rPr>
                        <a:t>1</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Pre-work Period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2</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Piloting Workshops</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25000"/>
                        </a:lnSpc>
                        <a:spcBef>
                          <a:spcPts val="0"/>
                        </a:spcBef>
                        <a:spcAft>
                          <a:spcPts val="0"/>
                        </a:spcAft>
                        <a:buClr>
                          <a:schemeClr val="dk1"/>
                        </a:buClr>
                        <a:buSzPts val="1100"/>
                        <a:buFont typeface="Arial"/>
                        <a:buNone/>
                      </a:pPr>
                      <a:r>
                        <a:rPr b="1" lang="en" sz="1800">
                          <a:solidFill>
                            <a:srgbClr val="86AF15"/>
                          </a:solidFill>
                          <a:latin typeface="Asap Condensed"/>
                          <a:ea typeface="Asap Condensed"/>
                          <a:cs typeface="Asap Condensed"/>
                          <a:sym typeface="Asap Condensed"/>
                        </a:rPr>
                        <a:t>3</a:t>
                      </a:r>
                      <a:r>
                        <a:rPr b="1" lang="en" sz="1900">
                          <a:solidFill>
                            <a:srgbClr val="86AF15"/>
                          </a:solidFill>
                          <a:latin typeface="Asap Condensed"/>
                          <a:ea typeface="Asap Condensed"/>
                          <a:cs typeface="Asap Condensed"/>
                          <a:sym typeface="Asap Condensed"/>
                        </a:rPr>
                        <a:t> </a:t>
                      </a: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 Intensive Action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402200">
                <a:tc>
                  <a:txBody>
                    <a:bodyPr/>
                    <a:lstStyle/>
                    <a:p>
                      <a:pPr indent="0" lvl="0" marL="0" rtl="0" algn="l">
                        <a:lnSpc>
                          <a:spcPct val="100000"/>
                        </a:lnSpc>
                        <a:spcBef>
                          <a:spcPts val="0"/>
                        </a:spcBef>
                        <a:spcAft>
                          <a:spcPts val="0"/>
                        </a:spcAft>
                        <a:buClr>
                          <a:schemeClr val="dk1"/>
                        </a:buClr>
                        <a:buSzPts val="1100"/>
                        <a:buFont typeface="Arial"/>
                        <a:buNone/>
                      </a:pPr>
                      <a:r>
                        <a:rPr lang="en" sz="1500">
                          <a:solidFill>
                            <a:srgbClr val="0494CB"/>
                          </a:solidFill>
                          <a:latin typeface="Asap Condensed Medium"/>
                          <a:ea typeface="Asap Condensed Medium"/>
                          <a:cs typeface="Asap Condensed Medium"/>
                          <a:sym typeface="Asap Condensed Medium"/>
                        </a:rPr>
                        <a:t>Participants organize teams, gather data, identify partners, and assess current capabilities in improvement methods and.</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Participants organize teams, gather data, </a:t>
                      </a:r>
                      <a:br>
                        <a:rPr lang="en" sz="1200">
                          <a:solidFill>
                            <a:srgbClr val="9E9E9E"/>
                          </a:solidFill>
                          <a:latin typeface="Raleway Medium"/>
                          <a:ea typeface="Raleway Medium"/>
                          <a:cs typeface="Raleway Medium"/>
                          <a:sym typeface="Raleway Medium"/>
                        </a:rPr>
                      </a:br>
                      <a:r>
                        <a:rPr lang="en" sz="1200">
                          <a:solidFill>
                            <a:srgbClr val="9E9E9E"/>
                          </a:solidFill>
                          <a:latin typeface="Raleway Medium"/>
                          <a:ea typeface="Raleway Medium"/>
                          <a:cs typeface="Raleway Medium"/>
                          <a:sym typeface="Raleway Medium"/>
                        </a:rPr>
                        <a:t>identify</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partners, and assess current capabilities in</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improvement methods and project management.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Clr>
                          <a:schemeClr val="dk1"/>
                        </a:buClr>
                        <a:buSzPts val="1100"/>
                        <a:buFont typeface="Arial"/>
                        <a:buNone/>
                      </a:pPr>
                      <a:r>
                        <a:t/>
                      </a:r>
                      <a:endParaRPr sz="1500">
                        <a:solidFill>
                          <a:srgbClr val="0494CB"/>
                        </a:solidFill>
                        <a:latin typeface="Asap Condensed"/>
                        <a:ea typeface="Asap Condensed"/>
                        <a:cs typeface="Asap Condensed"/>
                        <a:sym typeface="Asap Condensed"/>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A total of four 1.5-day workshops in which communities will build partnerships and share improvement methods.</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Participants organize teams, gather data, </a:t>
                      </a:r>
                      <a:br>
                        <a:rPr lang="en" sz="1200">
                          <a:solidFill>
                            <a:srgbClr val="9E9E9E"/>
                          </a:solidFill>
                          <a:latin typeface="Raleway Medium"/>
                          <a:ea typeface="Raleway Medium"/>
                          <a:cs typeface="Raleway Medium"/>
                          <a:sym typeface="Raleway Medium"/>
                        </a:rPr>
                      </a:br>
                      <a:r>
                        <a:rPr lang="en" sz="1200">
                          <a:solidFill>
                            <a:srgbClr val="9E9E9E"/>
                          </a:solidFill>
                          <a:latin typeface="Raleway Medium"/>
                          <a:ea typeface="Raleway Medium"/>
                          <a:cs typeface="Raleway Medium"/>
                          <a:sym typeface="Raleway Medium"/>
                        </a:rPr>
                        <a:t>identify</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partners, and assess current capabilities in</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improvement methods and project management.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500">
                          <a:solidFill>
                            <a:srgbClr val="0494CB"/>
                          </a:solidFill>
                          <a:latin typeface="Asap Condensed Medium"/>
                          <a:ea typeface="Asap Condensed Medium"/>
                          <a:cs typeface="Asap Condensed Medium"/>
                          <a:sym typeface="Asap Condensed Medium"/>
                        </a:rPr>
                        <a:t>Communities refine interventions, continue to report progress and gather data on real-time results, and participate in all-site calls. </a:t>
                      </a:r>
                      <a:endParaRPr sz="1500">
                        <a:solidFill>
                          <a:srgbClr val="0494CB"/>
                        </a:solidFill>
                        <a:latin typeface="Asap Condensed Medium"/>
                        <a:ea typeface="Asap Condensed Medium"/>
                        <a:cs typeface="Asap Condensed Medium"/>
                        <a:sym typeface="Asap Condensed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Participants organize teams, gather data, </a:t>
                      </a:r>
                      <a:br>
                        <a:rPr lang="en" sz="1200">
                          <a:solidFill>
                            <a:srgbClr val="9E9E9E"/>
                          </a:solidFill>
                          <a:latin typeface="Raleway Medium"/>
                          <a:ea typeface="Raleway Medium"/>
                          <a:cs typeface="Raleway Medium"/>
                          <a:sym typeface="Raleway Medium"/>
                        </a:rPr>
                      </a:br>
                      <a:r>
                        <a:rPr lang="en" sz="1200">
                          <a:solidFill>
                            <a:srgbClr val="9E9E9E"/>
                          </a:solidFill>
                          <a:latin typeface="Raleway Medium"/>
                          <a:ea typeface="Raleway Medium"/>
                          <a:cs typeface="Raleway Medium"/>
                          <a:sym typeface="Raleway Medium"/>
                        </a:rPr>
                        <a:t>identify</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partners, and assess current capabilities in</a:t>
                      </a:r>
                      <a:endParaRPr sz="1200">
                        <a:solidFill>
                          <a:srgbClr val="9E9E9E"/>
                        </a:solidFill>
                        <a:latin typeface="Raleway Medium"/>
                        <a:ea typeface="Raleway Medium"/>
                        <a:cs typeface="Raleway Medium"/>
                        <a:sym typeface="Raleway Medium"/>
                      </a:endParaRPr>
                    </a:p>
                    <a:p>
                      <a:pPr indent="-190500" lvl="0" marL="228600" rtl="0" algn="l">
                        <a:spcBef>
                          <a:spcPts val="0"/>
                        </a:spcBef>
                        <a:spcAft>
                          <a:spcPts val="0"/>
                        </a:spcAft>
                        <a:buClr>
                          <a:srgbClr val="9E9E9E"/>
                        </a:buClr>
                        <a:buSzPts val="1200"/>
                        <a:buFont typeface="Raleway Medium"/>
                        <a:buChar char="●"/>
                      </a:pPr>
                      <a:r>
                        <a:rPr lang="en" sz="1200">
                          <a:solidFill>
                            <a:srgbClr val="9E9E9E"/>
                          </a:solidFill>
                          <a:latin typeface="Raleway Medium"/>
                          <a:ea typeface="Raleway Medium"/>
                          <a:cs typeface="Raleway Medium"/>
                          <a:sym typeface="Raleway Medium"/>
                        </a:rPr>
                        <a:t>improvement methods and project management.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24" name="Google Shape;124;p31"/>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Three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
    <p:bg>
      <p:bgPr>
        <a:solidFill>
          <a:schemeClr val="lt1"/>
        </a:solidFill>
      </p:bgPr>
    </p:bg>
    <p:spTree>
      <p:nvGrpSpPr>
        <p:cNvPr id="125" name="Shape 125"/>
        <p:cNvGrpSpPr/>
        <p:nvPr/>
      </p:nvGrpSpPr>
      <p:grpSpPr>
        <a:xfrm>
          <a:off x="0" y="0"/>
          <a:ext cx="0" cy="0"/>
          <a:chOff x="0" y="0"/>
          <a:chExt cx="0" cy="0"/>
        </a:xfrm>
      </p:grpSpPr>
      <p:sp>
        <p:nvSpPr>
          <p:cNvPr id="126" name="Google Shape;126;p32"/>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2"/>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2"/>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2"/>
          <p:cNvSpPr txBox="1"/>
          <p:nvPr/>
        </p:nvSpPr>
        <p:spPr>
          <a:xfrm>
            <a:off x="858025"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a:t>
            </a:r>
            <a:r>
              <a:rPr lang="en" sz="1200">
                <a:solidFill>
                  <a:srgbClr val="9E9E9E"/>
                </a:solidFill>
                <a:latin typeface="Raleway"/>
                <a:ea typeface="Raleway"/>
                <a:cs typeface="Raleway"/>
                <a:sym typeface="Raleway"/>
              </a:rPr>
              <a:t> </a:t>
            </a:r>
            <a:endParaRPr sz="1200">
              <a:solidFill>
                <a:srgbClr val="9E9E9E"/>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130" name="Google Shape;130;p32"/>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131" name="Google Shape;131;p32"/>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132" name="Google Shape;132;p32"/>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133" name="Google Shape;133;p32"/>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134" name="Google Shape;134;p32"/>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135" name="Google Shape;135;p32"/>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136" name="Google Shape;136;p3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Two columns insert title here</a:t>
            </a:r>
            <a:r>
              <a:rPr b="1" lang="en" sz="4000">
                <a:solidFill>
                  <a:srgbClr val="12B5EA"/>
                </a:solidFill>
                <a:highlight>
                  <a:srgbClr val="12B5EA"/>
                </a:highlight>
                <a:latin typeface="Asap Condensed"/>
                <a:ea typeface="Asap Condensed"/>
                <a:cs typeface="Asap Condensed"/>
                <a:sym typeface="Asap Condensed"/>
              </a:rPr>
              <a:t>.</a:t>
            </a:r>
            <a:endParaRPr b="1" sz="4000">
              <a:solidFill>
                <a:srgbClr val="12B5EA"/>
              </a:solidFill>
              <a:highlight>
                <a:srgbClr val="12B5EA"/>
              </a:highlight>
              <a:latin typeface="Asap Condensed"/>
              <a:ea typeface="Asap Condensed"/>
              <a:cs typeface="Asap Condensed"/>
              <a:sym typeface="Asap Condensed"/>
            </a:endParaRPr>
          </a:p>
        </p:txBody>
      </p:sp>
      <p:sp>
        <p:nvSpPr>
          <p:cNvPr id="137" name="Google Shape;137;p32"/>
          <p:cNvSpPr txBox="1"/>
          <p:nvPr/>
        </p:nvSpPr>
        <p:spPr>
          <a:xfrm>
            <a:off x="90835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138" name="Google Shape;138;p32"/>
          <p:cNvSpPr txBox="1"/>
          <p:nvPr/>
        </p:nvSpPr>
        <p:spPr>
          <a:xfrm>
            <a:off x="90835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139" name="Google Shape;139;p32"/>
          <p:cNvSpPr txBox="1"/>
          <p:nvPr/>
        </p:nvSpPr>
        <p:spPr>
          <a:xfrm>
            <a:off x="4955800" y="133777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140" name="Google Shape;140;p32"/>
          <p:cNvSpPr txBox="1"/>
          <p:nvPr/>
        </p:nvSpPr>
        <p:spPr>
          <a:xfrm>
            <a:off x="4955800" y="2439300"/>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
        <p:nvSpPr>
          <p:cNvPr id="141" name="Google Shape;141;p32"/>
          <p:cNvSpPr txBox="1"/>
          <p:nvPr/>
        </p:nvSpPr>
        <p:spPr>
          <a:xfrm>
            <a:off x="4955800" y="3578025"/>
            <a:ext cx="3365700" cy="10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solidFill>
                  <a:srgbClr val="A50A51"/>
                </a:solidFill>
                <a:latin typeface="Asap Condensed"/>
                <a:ea typeface="Asap Condensed"/>
                <a:cs typeface="Asap Condensed"/>
                <a:sym typeface="Asap Condensed"/>
              </a:rPr>
              <a:t>Title</a:t>
            </a:r>
            <a:br>
              <a:rPr lang="en" sz="1500">
                <a:solidFill>
                  <a:srgbClr val="FFFFFF"/>
                </a:solidFill>
                <a:latin typeface="Asap Condensed"/>
                <a:ea typeface="Asap Condensed"/>
                <a:cs typeface="Asap Condensed"/>
                <a:sym typeface="Asap Condensed"/>
              </a:rPr>
            </a:br>
            <a:r>
              <a:rPr lang="en" sz="1200">
                <a:solidFill>
                  <a:srgbClr val="9E9E9E"/>
                </a:solidFill>
                <a:latin typeface="Raleway Medium"/>
                <a:ea typeface="Raleway Medium"/>
                <a:cs typeface="Raleway Medium"/>
                <a:sym typeface="Raleway Medium"/>
              </a:rPr>
              <a:t>Description description description description description description </a:t>
            </a:r>
            <a:endParaRPr sz="1200">
              <a:solidFill>
                <a:srgbClr val="9E9E9E"/>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t/>
            </a:r>
            <a:endParaRPr i="1" sz="1000">
              <a:solidFill>
                <a:schemeClr val="lt1"/>
              </a:solidFill>
              <a:latin typeface="Raleway"/>
              <a:ea typeface="Raleway"/>
              <a:cs typeface="Raleway"/>
              <a:sym typeface="Raleway"/>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oon">
  <p:cSld name="TITLE_AND_BODY_1_1">
    <p:bg>
      <p:bgPr>
        <a:solidFill>
          <a:srgbClr val="A50A51"/>
        </a:solidFill>
      </p:bgPr>
    </p:bg>
    <p:spTree>
      <p:nvGrpSpPr>
        <p:cNvPr id="142" name="Shape 14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TITLE_2">
    <p:bg>
      <p:bgPr>
        <a:solidFill>
          <a:srgbClr val="FF6F0C"/>
        </a:solidFill>
      </p:bgPr>
    </p:bg>
    <p:spTree>
      <p:nvGrpSpPr>
        <p:cNvPr id="143" name="Shape 14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TITLE_3">
    <p:bg>
      <p:bgPr>
        <a:solidFill>
          <a:srgbClr val="86AF15"/>
        </a:solidFill>
      </p:bgPr>
    </p:bg>
    <p:spTree>
      <p:nvGrpSpPr>
        <p:cNvPr id="144" name="Shape 144"/>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CUSTOM_2">
    <p:bg>
      <p:bgPr>
        <a:solidFill>
          <a:schemeClr val="lt1"/>
        </a:solidFill>
      </p:bgPr>
    </p:bg>
    <p:spTree>
      <p:nvGrpSpPr>
        <p:cNvPr id="145" name="Shape 14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end">
  <p:cSld name="TITLE_AND_BODY_3">
    <p:spTree>
      <p:nvGrpSpPr>
        <p:cNvPr id="146" name="Shape 146"/>
        <p:cNvGrpSpPr/>
        <p:nvPr/>
      </p:nvGrpSpPr>
      <p:grpSpPr>
        <a:xfrm>
          <a:off x="0" y="0"/>
          <a:ext cx="0" cy="0"/>
          <a:chOff x="0" y="0"/>
          <a:chExt cx="0" cy="0"/>
        </a:xfrm>
      </p:grpSpPr>
      <p:pic>
        <p:nvPicPr>
          <p:cNvPr id="147" name="Google Shape;147;p37"/>
          <p:cNvPicPr preferRelativeResize="0"/>
          <p:nvPr/>
        </p:nvPicPr>
        <p:blipFill>
          <a:blip r:embed="rId2">
            <a:alphaModFix/>
          </a:blip>
          <a:stretch>
            <a:fillRect/>
          </a:stretch>
        </p:blipFill>
        <p:spPr>
          <a:xfrm>
            <a:off x="0" y="0"/>
            <a:ext cx="9144000" cy="5143497"/>
          </a:xfrm>
          <a:prstGeom prst="rect">
            <a:avLst/>
          </a:prstGeom>
          <a:noFill/>
          <a:ln>
            <a:noFill/>
          </a:ln>
        </p:spPr>
      </p:pic>
      <p:sp>
        <p:nvSpPr>
          <p:cNvPr id="148" name="Google Shape;148;p37"/>
          <p:cNvSpPr txBox="1"/>
          <p:nvPr/>
        </p:nvSpPr>
        <p:spPr>
          <a:xfrm>
            <a:off x="406425" y="2233350"/>
            <a:ext cx="8296800" cy="67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A50A51"/>
                </a:solidFill>
                <a:latin typeface="Asap Condensed"/>
                <a:ea typeface="Asap Condensed"/>
                <a:cs typeface="Asap Condensed"/>
                <a:sym typeface="Asap Condensed"/>
              </a:rPr>
              <a:t>Thank You</a:t>
            </a:r>
            <a:endParaRPr b="1" sz="6000">
              <a:solidFill>
                <a:srgbClr val="A50A51"/>
              </a:solidFill>
              <a:latin typeface="Asap Condensed"/>
              <a:ea typeface="Asap Condensed"/>
              <a:cs typeface="Asap Condensed"/>
              <a:sym typeface="Asap Condensed"/>
            </a:endParaRPr>
          </a:p>
        </p:txBody>
      </p:sp>
      <p:sp>
        <p:nvSpPr>
          <p:cNvPr id="149" name="Google Shape;149;p37"/>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37"/>
          <p:cNvPicPr preferRelativeResize="0"/>
          <p:nvPr/>
        </p:nvPicPr>
        <p:blipFill>
          <a:blip r:embed="rId3">
            <a:alphaModFix/>
          </a:blip>
          <a:stretch>
            <a:fillRect/>
          </a:stretch>
        </p:blipFill>
        <p:spPr>
          <a:xfrm>
            <a:off x="164025" y="4558637"/>
            <a:ext cx="1426074" cy="4254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51" name="Shape 151"/>
        <p:cNvGrpSpPr/>
        <p:nvPr/>
      </p:nvGrpSpPr>
      <p:grpSpPr>
        <a:xfrm>
          <a:off x="0" y="0"/>
          <a:ext cx="0" cy="0"/>
          <a:chOff x="0" y="0"/>
          <a:chExt cx="0" cy="0"/>
        </a:xfrm>
      </p:grpSpPr>
      <p:sp>
        <p:nvSpPr>
          <p:cNvPr id="152" name="Google Shape;152;p38"/>
          <p:cNvSpPr txBox="1"/>
          <p:nvPr>
            <p:ph type="title"/>
          </p:nvPr>
        </p:nvSpPr>
        <p:spPr>
          <a:xfrm>
            <a:off x="379875" y="271150"/>
            <a:ext cx="8342100" cy="6354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FFFFFF"/>
              </a:buClr>
              <a:buSzPts val="1400"/>
              <a:buChar char="●"/>
              <a:defRPr>
                <a:solidFill>
                  <a:srgbClr val="FFFFFF"/>
                </a:solidFill>
              </a:defRPr>
            </a:lvl1pPr>
            <a:lvl2pPr lvl="1">
              <a:spcBef>
                <a:spcPts val="0"/>
              </a:spcBef>
              <a:spcAft>
                <a:spcPts val="0"/>
              </a:spcAft>
              <a:buClr>
                <a:srgbClr val="FFFFFF"/>
              </a:buClr>
              <a:buSzPts val="1400"/>
              <a:buChar char="○"/>
              <a:defRPr>
                <a:solidFill>
                  <a:srgbClr val="FFFFFF"/>
                </a:solidFill>
              </a:defRPr>
            </a:lvl2pPr>
            <a:lvl3pPr lvl="2">
              <a:spcBef>
                <a:spcPts val="0"/>
              </a:spcBef>
              <a:spcAft>
                <a:spcPts val="0"/>
              </a:spcAft>
              <a:buClr>
                <a:srgbClr val="FFFFFF"/>
              </a:buClr>
              <a:buSzPts val="1400"/>
              <a:buChar char="■"/>
              <a:defRPr>
                <a:solidFill>
                  <a:srgbClr val="FFFFFF"/>
                </a:solidFill>
              </a:defRPr>
            </a:lvl3pPr>
            <a:lvl4pPr lvl="3">
              <a:spcBef>
                <a:spcPts val="0"/>
              </a:spcBef>
              <a:spcAft>
                <a:spcPts val="0"/>
              </a:spcAft>
              <a:buClr>
                <a:srgbClr val="FFFFFF"/>
              </a:buClr>
              <a:buSzPts val="1400"/>
              <a:buChar char="●"/>
              <a:defRPr>
                <a:solidFill>
                  <a:srgbClr val="FFFFFF"/>
                </a:solidFill>
              </a:defRPr>
            </a:lvl4pPr>
            <a:lvl5pPr lvl="4">
              <a:spcBef>
                <a:spcPts val="0"/>
              </a:spcBef>
              <a:spcAft>
                <a:spcPts val="0"/>
              </a:spcAft>
              <a:buClr>
                <a:srgbClr val="FFFFFF"/>
              </a:buClr>
              <a:buSzPts val="1400"/>
              <a:buChar char="○"/>
              <a:defRPr>
                <a:solidFill>
                  <a:srgbClr val="FFFFFF"/>
                </a:solidFill>
              </a:defRPr>
            </a:lvl5pPr>
            <a:lvl6pPr lvl="5">
              <a:spcBef>
                <a:spcPts val="0"/>
              </a:spcBef>
              <a:spcAft>
                <a:spcPts val="0"/>
              </a:spcAft>
              <a:buClr>
                <a:srgbClr val="FFFFFF"/>
              </a:buClr>
              <a:buSzPts val="1400"/>
              <a:buChar char="■"/>
              <a:defRPr>
                <a:solidFill>
                  <a:srgbClr val="FFFFFF"/>
                </a:solidFill>
              </a:defRPr>
            </a:lvl6pPr>
            <a:lvl7pPr lvl="6">
              <a:spcBef>
                <a:spcPts val="0"/>
              </a:spcBef>
              <a:spcAft>
                <a:spcPts val="0"/>
              </a:spcAft>
              <a:buClr>
                <a:srgbClr val="FFFFFF"/>
              </a:buClr>
              <a:buSzPts val="1400"/>
              <a:buChar char="●"/>
              <a:defRPr>
                <a:solidFill>
                  <a:srgbClr val="FFFFFF"/>
                </a:solidFill>
              </a:defRPr>
            </a:lvl7pPr>
            <a:lvl8pPr lvl="7">
              <a:spcBef>
                <a:spcPts val="0"/>
              </a:spcBef>
              <a:spcAft>
                <a:spcPts val="0"/>
              </a:spcAft>
              <a:buClr>
                <a:srgbClr val="FFFFFF"/>
              </a:buClr>
              <a:buSzPts val="1400"/>
              <a:buChar char="○"/>
              <a:defRPr>
                <a:solidFill>
                  <a:srgbClr val="FFFFFF"/>
                </a:solidFill>
              </a:defRPr>
            </a:lvl8pPr>
            <a:lvl9pPr lvl="8">
              <a:spcBef>
                <a:spcPts val="0"/>
              </a:spcBef>
              <a:spcAft>
                <a:spcPts val="0"/>
              </a:spcAft>
              <a:buClr>
                <a:srgbClr val="FFFFFF"/>
              </a:buClr>
              <a:buSzPts val="1400"/>
              <a:buChar char="■"/>
              <a:defRPr>
                <a:solidFill>
                  <a:srgbClr val="FFFFFF"/>
                </a:solidFill>
              </a:defRPr>
            </a:lvl9pPr>
          </a:lstStyle>
          <a:p/>
        </p:txBody>
      </p:sp>
      <p:sp>
        <p:nvSpPr>
          <p:cNvPr id="153" name="Google Shape;153;p38"/>
          <p:cNvSpPr txBox="1"/>
          <p:nvPr>
            <p:ph idx="1" type="subTitle"/>
          </p:nvPr>
        </p:nvSpPr>
        <p:spPr>
          <a:xfrm>
            <a:off x="379875" y="793325"/>
            <a:ext cx="6464400" cy="3936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a:lnSpc>
                <a:spcPct val="100000"/>
              </a:lnSpc>
              <a:spcBef>
                <a:spcPts val="0"/>
              </a:spcBef>
              <a:spcAft>
                <a:spcPts val="0"/>
              </a:spcAft>
              <a:buClr>
                <a:srgbClr val="FFFFFF"/>
              </a:buClr>
              <a:buSzPts val="1800"/>
              <a:buNone/>
              <a:defRPr sz="1800">
                <a:solidFill>
                  <a:srgbClr val="FFFFFF"/>
                </a:solidFill>
              </a:defRPr>
            </a:lvl2pPr>
            <a:lvl3pPr lvl="2">
              <a:lnSpc>
                <a:spcPct val="100000"/>
              </a:lnSpc>
              <a:spcBef>
                <a:spcPts val="0"/>
              </a:spcBef>
              <a:spcAft>
                <a:spcPts val="0"/>
              </a:spcAft>
              <a:buClr>
                <a:srgbClr val="FFFFFF"/>
              </a:buClr>
              <a:buSzPts val="1800"/>
              <a:buNone/>
              <a:defRPr sz="1800">
                <a:solidFill>
                  <a:srgbClr val="FFFFFF"/>
                </a:solidFill>
              </a:defRPr>
            </a:lvl3pPr>
            <a:lvl4pPr lvl="3">
              <a:lnSpc>
                <a:spcPct val="100000"/>
              </a:lnSpc>
              <a:spcBef>
                <a:spcPts val="0"/>
              </a:spcBef>
              <a:spcAft>
                <a:spcPts val="0"/>
              </a:spcAft>
              <a:buClr>
                <a:srgbClr val="FFFFFF"/>
              </a:buClr>
              <a:buSzPts val="1800"/>
              <a:buNone/>
              <a:defRPr sz="1800">
                <a:solidFill>
                  <a:srgbClr val="FFFFFF"/>
                </a:solidFill>
              </a:defRPr>
            </a:lvl4pPr>
            <a:lvl5pPr lvl="4">
              <a:lnSpc>
                <a:spcPct val="100000"/>
              </a:lnSpc>
              <a:spcBef>
                <a:spcPts val="0"/>
              </a:spcBef>
              <a:spcAft>
                <a:spcPts val="0"/>
              </a:spcAft>
              <a:buClr>
                <a:srgbClr val="FFFFFF"/>
              </a:buClr>
              <a:buSzPts val="1800"/>
              <a:buNone/>
              <a:defRPr sz="1800">
                <a:solidFill>
                  <a:srgbClr val="FFFFFF"/>
                </a:solidFill>
              </a:defRPr>
            </a:lvl5pPr>
            <a:lvl6pPr lvl="5">
              <a:lnSpc>
                <a:spcPct val="100000"/>
              </a:lnSpc>
              <a:spcBef>
                <a:spcPts val="0"/>
              </a:spcBef>
              <a:spcAft>
                <a:spcPts val="0"/>
              </a:spcAft>
              <a:buClr>
                <a:srgbClr val="FFFFFF"/>
              </a:buClr>
              <a:buSzPts val="1800"/>
              <a:buNone/>
              <a:defRPr sz="1800">
                <a:solidFill>
                  <a:srgbClr val="FFFFFF"/>
                </a:solidFill>
              </a:defRPr>
            </a:lvl6pPr>
            <a:lvl7pPr lvl="6">
              <a:lnSpc>
                <a:spcPct val="100000"/>
              </a:lnSpc>
              <a:spcBef>
                <a:spcPts val="0"/>
              </a:spcBef>
              <a:spcAft>
                <a:spcPts val="0"/>
              </a:spcAft>
              <a:buClr>
                <a:srgbClr val="FFFFFF"/>
              </a:buClr>
              <a:buSzPts val="1800"/>
              <a:buNone/>
              <a:defRPr sz="1800">
                <a:solidFill>
                  <a:srgbClr val="FFFFFF"/>
                </a:solidFill>
              </a:defRPr>
            </a:lvl7pPr>
            <a:lvl8pPr lvl="7">
              <a:lnSpc>
                <a:spcPct val="100000"/>
              </a:lnSpc>
              <a:spcBef>
                <a:spcPts val="0"/>
              </a:spcBef>
              <a:spcAft>
                <a:spcPts val="0"/>
              </a:spcAft>
              <a:buClr>
                <a:srgbClr val="FFFFFF"/>
              </a:buClr>
              <a:buSzPts val="1800"/>
              <a:buNone/>
              <a:defRPr sz="1800">
                <a:solidFill>
                  <a:srgbClr val="FFFFFF"/>
                </a:solidFill>
              </a:defRPr>
            </a:lvl8pPr>
            <a:lvl9pPr lvl="8">
              <a:lnSpc>
                <a:spcPct val="100000"/>
              </a:lnSpc>
              <a:spcBef>
                <a:spcPts val="0"/>
              </a:spcBef>
              <a:spcAft>
                <a:spcPts val="0"/>
              </a:spcAft>
              <a:buClr>
                <a:srgbClr val="FFFFFF"/>
              </a:buClr>
              <a:buSzPts val="1800"/>
              <a:buNone/>
              <a:defRPr sz="1800">
                <a:solidFill>
                  <a:srgbClr val="FFFFFF"/>
                </a:solidFill>
              </a:defRPr>
            </a:lvl9pPr>
          </a:lstStyle>
          <a:p/>
        </p:txBody>
      </p:sp>
      <p:sp>
        <p:nvSpPr>
          <p:cNvPr id="154" name="Google Shape;154;p38"/>
          <p:cNvSpPr txBox="1"/>
          <p:nvPr>
            <p:ph idx="2" type="body"/>
          </p:nvPr>
        </p:nvSpPr>
        <p:spPr>
          <a:xfrm>
            <a:off x="379875" y="1452450"/>
            <a:ext cx="8342100" cy="30405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4.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7"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0" name="Shape 50"/>
        <p:cNvGrpSpPr/>
        <p:nvPr/>
      </p:nvGrpSpPr>
      <p:grpSpPr>
        <a:xfrm>
          <a:off x="0" y="0"/>
          <a:ext cx="0" cy="0"/>
          <a:chOff x="0" y="0"/>
          <a:chExt cx="0" cy="0"/>
        </a:xfrm>
      </p:grpSpPr>
      <p:pic>
        <p:nvPicPr>
          <p:cNvPr descr="CS_reverse.png" id="51" name="Google Shape;51;p13"/>
          <p:cNvPicPr preferRelativeResize="0"/>
          <p:nvPr/>
        </p:nvPicPr>
        <p:blipFill>
          <a:blip r:embed="rId1">
            <a:alphaModFix/>
          </a:blip>
          <a:stretch>
            <a:fillRect/>
          </a:stretch>
        </p:blipFill>
        <p:spPr>
          <a:xfrm>
            <a:off x="8287250" y="4782000"/>
            <a:ext cx="755226" cy="2253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hyperlink" Target="https://www.ecfr.gov/current/title-24/section-578.2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158" name="Shape 158"/>
        <p:cNvGrpSpPr/>
        <p:nvPr/>
      </p:nvGrpSpPr>
      <p:grpSpPr>
        <a:xfrm>
          <a:off x="0" y="0"/>
          <a:ext cx="0" cy="0"/>
          <a:chOff x="0" y="0"/>
          <a:chExt cx="0" cy="0"/>
        </a:xfrm>
      </p:grpSpPr>
      <p:pic>
        <p:nvPicPr>
          <p:cNvPr id="159" name="Google Shape;159;p39"/>
          <p:cNvPicPr preferRelativeResize="0"/>
          <p:nvPr/>
        </p:nvPicPr>
        <p:blipFill>
          <a:blip r:embed="rId3">
            <a:alphaModFix/>
          </a:blip>
          <a:stretch>
            <a:fillRect/>
          </a:stretch>
        </p:blipFill>
        <p:spPr>
          <a:xfrm>
            <a:off x="0" y="0"/>
            <a:ext cx="9144000" cy="5143497"/>
          </a:xfrm>
          <a:prstGeom prst="rect">
            <a:avLst/>
          </a:prstGeom>
          <a:noFill/>
          <a:ln>
            <a:noFill/>
          </a:ln>
        </p:spPr>
      </p:pic>
      <p:sp>
        <p:nvSpPr>
          <p:cNvPr id="160" name="Google Shape;160;p39"/>
          <p:cNvSpPr txBox="1"/>
          <p:nvPr>
            <p:ph type="title"/>
          </p:nvPr>
        </p:nvSpPr>
        <p:spPr>
          <a:xfrm>
            <a:off x="406425" y="2233350"/>
            <a:ext cx="8296800" cy="67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A50A51"/>
                </a:solidFill>
                <a:latin typeface="Asap Condensed"/>
                <a:ea typeface="Asap Condensed"/>
                <a:cs typeface="Asap Condensed"/>
                <a:sym typeface="Asap Condensed"/>
              </a:rPr>
              <a:t>Discussing Data</a:t>
            </a:r>
            <a:endParaRPr b="1" sz="6000">
              <a:solidFill>
                <a:srgbClr val="A50A51"/>
              </a:solidFill>
              <a:latin typeface="Asap Condensed"/>
              <a:ea typeface="Asap Condensed"/>
              <a:cs typeface="Asap Condensed"/>
              <a:sym typeface="Asap Condensed"/>
            </a:endParaRPr>
          </a:p>
        </p:txBody>
      </p:sp>
      <p:sp>
        <p:nvSpPr>
          <p:cNvPr id="161" name="Google Shape;161;p39"/>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39"/>
          <p:cNvPicPr preferRelativeResize="0"/>
          <p:nvPr/>
        </p:nvPicPr>
        <p:blipFill>
          <a:blip r:embed="rId4">
            <a:alphaModFix/>
          </a:blip>
          <a:stretch>
            <a:fillRect/>
          </a:stretch>
        </p:blipFill>
        <p:spPr>
          <a:xfrm>
            <a:off x="164025" y="4558637"/>
            <a:ext cx="1426074" cy="425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166" name="Shape 166"/>
        <p:cNvGrpSpPr/>
        <p:nvPr/>
      </p:nvGrpSpPr>
      <p:grpSpPr>
        <a:xfrm>
          <a:off x="0" y="0"/>
          <a:ext cx="0" cy="0"/>
          <a:chOff x="0" y="0"/>
          <a:chExt cx="0" cy="0"/>
        </a:xfrm>
      </p:grpSpPr>
      <p:pic>
        <p:nvPicPr>
          <p:cNvPr id="167" name="Google Shape;167;p40"/>
          <p:cNvPicPr preferRelativeResize="0"/>
          <p:nvPr/>
        </p:nvPicPr>
        <p:blipFill>
          <a:blip r:embed="rId3">
            <a:alphaModFix/>
          </a:blip>
          <a:stretch>
            <a:fillRect/>
          </a:stretch>
        </p:blipFill>
        <p:spPr>
          <a:xfrm>
            <a:off x="2648275" y="1710125"/>
            <a:ext cx="5844100" cy="2350550"/>
          </a:xfrm>
          <a:prstGeom prst="rect">
            <a:avLst/>
          </a:prstGeom>
          <a:noFill/>
          <a:ln>
            <a:noFill/>
          </a:ln>
        </p:spPr>
      </p:pic>
      <p:pic>
        <p:nvPicPr>
          <p:cNvPr id="168" name="Google Shape;168;p40"/>
          <p:cNvPicPr preferRelativeResize="0"/>
          <p:nvPr/>
        </p:nvPicPr>
        <p:blipFill>
          <a:blip r:embed="rId4">
            <a:alphaModFix/>
          </a:blip>
          <a:stretch>
            <a:fillRect/>
          </a:stretch>
        </p:blipFill>
        <p:spPr>
          <a:xfrm>
            <a:off x="3640925" y="285100"/>
            <a:ext cx="5322125" cy="1854925"/>
          </a:xfrm>
          <a:prstGeom prst="rect">
            <a:avLst/>
          </a:prstGeom>
          <a:noFill/>
          <a:ln>
            <a:noFill/>
          </a:ln>
        </p:spPr>
      </p:pic>
      <p:pic>
        <p:nvPicPr>
          <p:cNvPr id="169" name="Google Shape;169;p40"/>
          <p:cNvPicPr preferRelativeResize="0"/>
          <p:nvPr/>
        </p:nvPicPr>
        <p:blipFill>
          <a:blip r:embed="rId5">
            <a:alphaModFix/>
          </a:blip>
          <a:stretch>
            <a:fillRect/>
          </a:stretch>
        </p:blipFill>
        <p:spPr>
          <a:xfrm>
            <a:off x="457200" y="806975"/>
            <a:ext cx="3183726" cy="1547278"/>
          </a:xfrm>
          <a:prstGeom prst="rect">
            <a:avLst/>
          </a:prstGeom>
          <a:noFill/>
          <a:ln>
            <a:noFill/>
          </a:ln>
        </p:spPr>
      </p:pic>
      <p:sp>
        <p:nvSpPr>
          <p:cNvPr id="170" name="Google Shape;170;p40"/>
          <p:cNvSpPr txBox="1"/>
          <p:nvPr/>
        </p:nvSpPr>
        <p:spPr>
          <a:xfrm>
            <a:off x="457200" y="145050"/>
            <a:ext cx="8276700" cy="585000"/>
          </a:xfrm>
          <a:prstGeom prst="rect">
            <a:avLst/>
          </a:prstGeom>
          <a:solidFill>
            <a:srgbClr val="952056"/>
          </a:solidFill>
          <a:ln cap="flat" cmpd="sng" w="28575">
            <a:solidFill>
              <a:srgbClr val="A50A5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Asap Condensed"/>
                <a:ea typeface="Asap Condensed"/>
                <a:cs typeface="Asap Condensed"/>
                <a:sym typeface="Asap Condensed"/>
              </a:rPr>
              <a:t>How Communities are responding</a:t>
            </a:r>
            <a:endParaRPr b="1" sz="2600">
              <a:solidFill>
                <a:schemeClr val="lt1"/>
              </a:solidFill>
              <a:latin typeface="Asap Condensed"/>
              <a:ea typeface="Asap Condensed"/>
              <a:cs typeface="Asap Condensed"/>
              <a:sym typeface="Asap Condensed"/>
            </a:endParaRPr>
          </a:p>
        </p:txBody>
      </p:sp>
      <p:pic>
        <p:nvPicPr>
          <p:cNvPr id="171" name="Google Shape;171;p40"/>
          <p:cNvPicPr preferRelativeResize="0"/>
          <p:nvPr/>
        </p:nvPicPr>
        <p:blipFill>
          <a:blip r:embed="rId6">
            <a:alphaModFix/>
          </a:blip>
          <a:stretch>
            <a:fillRect/>
          </a:stretch>
        </p:blipFill>
        <p:spPr>
          <a:xfrm>
            <a:off x="126950" y="2194800"/>
            <a:ext cx="2521325" cy="2671500"/>
          </a:xfrm>
          <a:prstGeom prst="rect">
            <a:avLst/>
          </a:prstGeom>
          <a:noFill/>
          <a:ln>
            <a:noFill/>
          </a:ln>
        </p:spPr>
      </p:pic>
      <p:pic>
        <p:nvPicPr>
          <p:cNvPr id="172" name="Google Shape;172;p40"/>
          <p:cNvPicPr preferRelativeResize="0"/>
          <p:nvPr/>
        </p:nvPicPr>
        <p:blipFill>
          <a:blip r:embed="rId7">
            <a:alphaModFix/>
          </a:blip>
          <a:stretch>
            <a:fillRect/>
          </a:stretch>
        </p:blipFill>
        <p:spPr>
          <a:xfrm>
            <a:off x="4118649" y="3479974"/>
            <a:ext cx="4844397" cy="1547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6" name="Shape 176"/>
        <p:cNvGrpSpPr/>
        <p:nvPr/>
      </p:nvGrpSpPr>
      <p:grpSpPr>
        <a:xfrm>
          <a:off x="0" y="0"/>
          <a:ext cx="0" cy="0"/>
          <a:chOff x="0" y="0"/>
          <a:chExt cx="0" cy="0"/>
        </a:xfrm>
      </p:grpSpPr>
      <p:sp>
        <p:nvSpPr>
          <p:cNvPr id="177" name="Google Shape;177;p41"/>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952056"/>
                </a:highlight>
                <a:latin typeface="Asap Condensed"/>
                <a:ea typeface="Asap Condensed"/>
                <a:cs typeface="Asap Condensed"/>
                <a:sym typeface="Asap Condensed"/>
              </a:rPr>
              <a:t>Taking a Moment</a:t>
            </a:r>
            <a:endParaRPr b="1" sz="4000">
              <a:solidFill>
                <a:srgbClr val="A50A51"/>
              </a:solidFill>
              <a:highlight>
                <a:srgbClr val="952056"/>
              </a:highlight>
              <a:latin typeface="Asap Condensed"/>
              <a:ea typeface="Asap Condensed"/>
              <a:cs typeface="Asap Condensed"/>
              <a:sym typeface="Asap Condensed"/>
            </a:endParaRPr>
          </a:p>
        </p:txBody>
      </p:sp>
      <p:sp>
        <p:nvSpPr>
          <p:cNvPr id="178" name="Google Shape;178;p41"/>
          <p:cNvSpPr txBox="1"/>
          <p:nvPr/>
        </p:nvSpPr>
        <p:spPr>
          <a:xfrm>
            <a:off x="420625" y="979325"/>
            <a:ext cx="8394000" cy="3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a:solidFill>
                <a:srgbClr val="888888"/>
              </a:solidFill>
              <a:latin typeface="Asap Condensed"/>
              <a:ea typeface="Asap Condensed"/>
              <a:cs typeface="Asap Condensed"/>
              <a:sym typeface="Asap Condensed"/>
            </a:endParaRPr>
          </a:p>
        </p:txBody>
      </p:sp>
      <p:pic>
        <p:nvPicPr>
          <p:cNvPr id="179" name="Google Shape;179;p41"/>
          <p:cNvPicPr preferRelativeResize="0"/>
          <p:nvPr/>
        </p:nvPicPr>
        <p:blipFill>
          <a:blip r:embed="rId3">
            <a:alphaModFix/>
          </a:blip>
          <a:stretch>
            <a:fillRect/>
          </a:stretch>
        </p:blipFill>
        <p:spPr>
          <a:xfrm>
            <a:off x="529450" y="1198075"/>
            <a:ext cx="3519250" cy="3519250"/>
          </a:xfrm>
          <a:prstGeom prst="rect">
            <a:avLst/>
          </a:prstGeom>
          <a:noFill/>
          <a:ln>
            <a:noFill/>
          </a:ln>
        </p:spPr>
      </p:pic>
      <p:sp>
        <p:nvSpPr>
          <p:cNvPr id="180" name="Google Shape;180;p41"/>
          <p:cNvSpPr txBox="1"/>
          <p:nvPr/>
        </p:nvSpPr>
        <p:spPr>
          <a:xfrm>
            <a:off x="5347300" y="1300925"/>
            <a:ext cx="32466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Raleway"/>
                <a:ea typeface="Raleway"/>
                <a:cs typeface="Raleway"/>
                <a:sym typeface="Raleway"/>
              </a:rPr>
              <a:t>Take three generous breaths with an </a:t>
            </a:r>
            <a:r>
              <a:rPr b="1" lang="en" sz="2600">
                <a:latin typeface="Raleway"/>
                <a:ea typeface="Raleway"/>
                <a:cs typeface="Raleway"/>
                <a:sym typeface="Raleway"/>
              </a:rPr>
              <a:t>audible </a:t>
            </a:r>
            <a:r>
              <a:rPr lang="en" sz="2600">
                <a:latin typeface="Raleway"/>
                <a:ea typeface="Raleway"/>
                <a:cs typeface="Raleway"/>
                <a:sym typeface="Raleway"/>
              </a:rPr>
              <a:t>exhale</a:t>
            </a:r>
            <a:endParaRPr sz="2600">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4" name="Shape 184"/>
        <p:cNvGrpSpPr/>
        <p:nvPr/>
      </p:nvGrpSpPr>
      <p:grpSpPr>
        <a:xfrm>
          <a:off x="0" y="0"/>
          <a:ext cx="0" cy="0"/>
          <a:chOff x="0" y="0"/>
          <a:chExt cx="0" cy="0"/>
        </a:xfrm>
      </p:grpSpPr>
      <p:sp>
        <p:nvSpPr>
          <p:cNvPr id="185" name="Google Shape;185;p42"/>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952056"/>
                </a:highlight>
                <a:latin typeface="Asap Condensed"/>
                <a:ea typeface="Asap Condensed"/>
                <a:cs typeface="Asap Condensed"/>
                <a:sym typeface="Asap Condensed"/>
              </a:rPr>
              <a:t> Background</a:t>
            </a:r>
            <a:r>
              <a:rPr b="1" lang="en" sz="4000">
                <a:solidFill>
                  <a:srgbClr val="952056"/>
                </a:solidFill>
                <a:highlight>
                  <a:srgbClr val="952056"/>
                </a:highlight>
                <a:latin typeface="Asap Condensed"/>
                <a:ea typeface="Asap Condensed"/>
                <a:cs typeface="Asap Condensed"/>
                <a:sym typeface="Asap Condensed"/>
              </a:rPr>
              <a:t>.</a:t>
            </a:r>
            <a:endParaRPr b="1" sz="4000">
              <a:solidFill>
                <a:srgbClr val="952056"/>
              </a:solidFill>
              <a:highlight>
                <a:srgbClr val="952056"/>
              </a:highlight>
              <a:latin typeface="Asap Condensed"/>
              <a:ea typeface="Asap Condensed"/>
              <a:cs typeface="Asap Condensed"/>
              <a:sym typeface="Asap Condensed"/>
            </a:endParaRPr>
          </a:p>
        </p:txBody>
      </p:sp>
      <p:sp>
        <p:nvSpPr>
          <p:cNvPr id="186" name="Google Shape;186;p42"/>
          <p:cNvSpPr txBox="1"/>
          <p:nvPr/>
        </p:nvSpPr>
        <p:spPr>
          <a:xfrm>
            <a:off x="420625" y="979325"/>
            <a:ext cx="8394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300">
                <a:solidFill>
                  <a:srgbClr val="888888"/>
                </a:solidFill>
                <a:latin typeface="Asap Condensed"/>
                <a:ea typeface="Asap Condensed"/>
                <a:cs typeface="Asap Condensed"/>
                <a:sym typeface="Asap Condensed"/>
              </a:rPr>
              <a:t>HUD’s Continuum of Care program has involved a competitive process since 2012. Decisions are made using a variety of data sources :</a:t>
            </a:r>
            <a:endParaRPr sz="23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Point in Time / Housing Inventory Count</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System Performance Measures                            </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Longitudinal Systems Analysis</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HMIS </a:t>
            </a:r>
            <a:r>
              <a:rPr lang="en" sz="2300">
                <a:solidFill>
                  <a:srgbClr val="888888"/>
                </a:solidFill>
                <a:latin typeface="Asap Condensed"/>
                <a:ea typeface="Asap Condensed"/>
                <a:cs typeface="Asap Condensed"/>
                <a:sym typeface="Asap Condensed"/>
              </a:rPr>
              <a:t>system</a:t>
            </a:r>
            <a:r>
              <a:rPr lang="en" sz="2300">
                <a:solidFill>
                  <a:srgbClr val="888888"/>
                </a:solidFill>
                <a:latin typeface="Asap Condensed"/>
                <a:ea typeface="Asap Condensed"/>
                <a:cs typeface="Asap Condensed"/>
                <a:sym typeface="Asap Condensed"/>
              </a:rPr>
              <a:t> and program data</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APR and grant draws</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COMMUNITY INPUT</a:t>
            </a:r>
            <a:endParaRPr sz="2300">
              <a:solidFill>
                <a:srgbClr val="888888"/>
              </a:solidFill>
              <a:latin typeface="Asap Condensed"/>
              <a:ea typeface="Asap Condensed"/>
              <a:cs typeface="Asap Condensed"/>
              <a:sym typeface="Asap Condensed"/>
            </a:endParaRPr>
          </a:p>
        </p:txBody>
      </p:sp>
      <p:sp>
        <p:nvSpPr>
          <p:cNvPr id="187" name="Google Shape;187;p42"/>
          <p:cNvSpPr txBox="1"/>
          <p:nvPr/>
        </p:nvSpPr>
        <p:spPr>
          <a:xfrm>
            <a:off x="4838100" y="2068775"/>
            <a:ext cx="4305900" cy="1467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6200">
                <a:solidFill>
                  <a:srgbClr val="888888"/>
                </a:solidFill>
                <a:highlight>
                  <a:schemeClr val="lt1"/>
                </a:highlight>
                <a:latin typeface="Asap Condensed"/>
                <a:ea typeface="Asap Condensed"/>
                <a:cs typeface="Asap Condensed"/>
                <a:sym typeface="Asap Condensed"/>
              </a:rPr>
              <a:t>   </a:t>
            </a:r>
            <a:r>
              <a:rPr lang="en" sz="8800">
                <a:solidFill>
                  <a:srgbClr val="86AF15"/>
                </a:solidFill>
                <a:highlight>
                  <a:schemeClr val="lt1"/>
                </a:highlight>
                <a:latin typeface="Asap Condensed"/>
                <a:ea typeface="Asap Condensed"/>
                <a:cs typeface="Asap Condensed"/>
                <a:sym typeface="Asap Condensed"/>
              </a:rPr>
              <a:t>} </a:t>
            </a:r>
            <a:r>
              <a:rPr lang="en" sz="3800">
                <a:solidFill>
                  <a:srgbClr val="86AF15"/>
                </a:solidFill>
                <a:highlight>
                  <a:schemeClr val="lt1"/>
                </a:highlight>
                <a:latin typeface="Raleway Medium"/>
                <a:ea typeface="Raleway Medium"/>
                <a:cs typeface="Raleway Medium"/>
                <a:sym typeface="Raleway Medium"/>
              </a:rPr>
              <a:t>Big 4 reports</a:t>
            </a:r>
            <a:endParaRPr sz="3800">
              <a:solidFill>
                <a:srgbClr val="86AF15"/>
              </a:solidFill>
              <a:highlight>
                <a:schemeClr val="lt1"/>
              </a:highlight>
              <a:latin typeface="Raleway Medium"/>
              <a:ea typeface="Raleway Medium"/>
              <a:cs typeface="Raleway Medium"/>
              <a:sym typeface="Raleway Medium"/>
            </a:endParaRPr>
          </a:p>
        </p:txBody>
      </p:sp>
      <p:sp>
        <p:nvSpPr>
          <p:cNvPr id="188" name="Google Shape;188;p42"/>
          <p:cNvSpPr txBox="1"/>
          <p:nvPr/>
        </p:nvSpPr>
        <p:spPr>
          <a:xfrm>
            <a:off x="211825" y="4644225"/>
            <a:ext cx="34773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u="sng">
                <a:solidFill>
                  <a:schemeClr val="hlink"/>
                </a:solidFill>
                <a:highlight>
                  <a:srgbClr val="FFFFFF"/>
                </a:highlight>
                <a:latin typeface="Roboto"/>
                <a:ea typeface="Roboto"/>
                <a:cs typeface="Roboto"/>
                <a:sym typeface="Roboto"/>
                <a:hlinkClick r:id="rId3"/>
              </a:rPr>
              <a:t>24 CFR 578.21</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 name="Shape 192"/>
        <p:cNvGrpSpPr/>
        <p:nvPr/>
      </p:nvGrpSpPr>
      <p:grpSpPr>
        <a:xfrm>
          <a:off x="0" y="0"/>
          <a:ext cx="0" cy="0"/>
          <a:chOff x="0" y="0"/>
          <a:chExt cx="0" cy="0"/>
        </a:xfrm>
      </p:grpSpPr>
      <p:sp>
        <p:nvSpPr>
          <p:cNvPr id="193" name="Google Shape;193;p43"/>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952056"/>
                </a:highlight>
                <a:latin typeface="Asap Condensed"/>
                <a:ea typeface="Asap Condensed"/>
                <a:cs typeface="Asap Condensed"/>
                <a:sym typeface="Asap Condensed"/>
              </a:rPr>
              <a:t>Business as Usual vs. Significant Changes</a:t>
            </a:r>
            <a:endParaRPr b="1" sz="4000">
              <a:solidFill>
                <a:srgbClr val="952056"/>
              </a:solidFill>
              <a:highlight>
                <a:srgbClr val="952056"/>
              </a:highlight>
              <a:latin typeface="Asap Condensed"/>
              <a:ea typeface="Asap Condensed"/>
              <a:cs typeface="Asap Condensed"/>
              <a:sym typeface="Asap Condensed"/>
            </a:endParaRPr>
          </a:p>
        </p:txBody>
      </p:sp>
      <p:sp>
        <p:nvSpPr>
          <p:cNvPr id="194" name="Google Shape;194;p43"/>
          <p:cNvSpPr txBox="1"/>
          <p:nvPr/>
        </p:nvSpPr>
        <p:spPr>
          <a:xfrm>
            <a:off x="420625" y="979325"/>
            <a:ext cx="8394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300">
                <a:solidFill>
                  <a:srgbClr val="888888"/>
                </a:solidFill>
                <a:latin typeface="Asap Condensed"/>
                <a:ea typeface="Asap Condensed"/>
                <a:cs typeface="Asap Condensed"/>
                <a:sym typeface="Asap Condensed"/>
              </a:rPr>
              <a:t>This year’s NOFO involves a mix of business as usual elements and significant shifts:</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Consolidated Application (Community-wide)</a:t>
            </a:r>
            <a:endParaRPr sz="2300">
              <a:solidFill>
                <a:srgbClr val="888888"/>
              </a:solidFill>
              <a:latin typeface="Asap Condensed"/>
              <a:ea typeface="Asap Condensed"/>
              <a:cs typeface="Asap Condensed"/>
              <a:sym typeface="Asap Condensed"/>
            </a:endParaRPr>
          </a:p>
          <a:p>
            <a:pPr indent="-374650" lvl="1" marL="9144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CoC Coordination &amp; Engagement</a:t>
            </a:r>
            <a:endParaRPr sz="2300">
              <a:solidFill>
                <a:srgbClr val="888888"/>
              </a:solidFill>
              <a:latin typeface="Asap Condensed"/>
              <a:ea typeface="Asap Condensed"/>
              <a:cs typeface="Asap Condensed"/>
              <a:sym typeface="Asap Condensed"/>
            </a:endParaRPr>
          </a:p>
          <a:p>
            <a:pPr indent="-374650" lvl="1" marL="9144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Project Capacity, Review, &amp; Ranking</a:t>
            </a:r>
            <a:endParaRPr sz="2300">
              <a:solidFill>
                <a:srgbClr val="888888"/>
              </a:solidFill>
              <a:latin typeface="Asap Condensed"/>
              <a:ea typeface="Asap Condensed"/>
              <a:cs typeface="Asap Condensed"/>
              <a:sym typeface="Asap Condensed"/>
            </a:endParaRPr>
          </a:p>
          <a:p>
            <a:pPr indent="-374650" lvl="1" marL="9144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System Performance</a:t>
            </a:r>
            <a:endParaRPr sz="23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2300">
              <a:solidFill>
                <a:srgbClr val="888888"/>
              </a:solidFill>
              <a:latin typeface="Asap Condensed"/>
              <a:ea typeface="Asap Condensed"/>
              <a:cs typeface="Asap Condensed"/>
              <a:sym typeface="Asap Condensed"/>
            </a:endParaRPr>
          </a:p>
          <a:p>
            <a:pPr indent="-374650" lvl="0" marL="4572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Project Application</a:t>
            </a:r>
            <a:endParaRPr sz="2300">
              <a:solidFill>
                <a:srgbClr val="888888"/>
              </a:solidFill>
              <a:latin typeface="Asap Condensed"/>
              <a:ea typeface="Asap Condensed"/>
              <a:cs typeface="Asap Condensed"/>
              <a:sym typeface="Asap Condensed"/>
            </a:endParaRPr>
          </a:p>
          <a:p>
            <a:pPr indent="-374650" lvl="1" marL="914400" marR="0" rtl="0" algn="l">
              <a:lnSpc>
                <a:spcPct val="115000"/>
              </a:lnSpc>
              <a:spcBef>
                <a:spcPts val="0"/>
              </a:spcBef>
              <a:spcAft>
                <a:spcPts val="0"/>
              </a:spcAft>
              <a:buClr>
                <a:srgbClr val="888888"/>
              </a:buClr>
              <a:buSzPts val="2300"/>
              <a:buFont typeface="Asap Condensed"/>
              <a:buChar char="○"/>
            </a:pPr>
            <a:r>
              <a:rPr lang="en" sz="2300">
                <a:solidFill>
                  <a:srgbClr val="888888"/>
                </a:solidFill>
                <a:latin typeface="Asap Condensed"/>
                <a:ea typeface="Asap Condensed"/>
                <a:cs typeface="Asap Condensed"/>
                <a:sym typeface="Asap Condensed"/>
              </a:rPr>
              <a:t>Project specific regs</a:t>
            </a:r>
            <a:endParaRPr sz="23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2300">
              <a:solidFill>
                <a:srgbClr val="888888"/>
              </a:solidFill>
              <a:latin typeface="Asap Condensed"/>
              <a:ea typeface="Asap Condensed"/>
              <a:cs typeface="Asap Condensed"/>
              <a:sym typeface="Asap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198" name="Shape 198"/>
        <p:cNvGrpSpPr/>
        <p:nvPr/>
      </p:nvGrpSpPr>
      <p:grpSpPr>
        <a:xfrm>
          <a:off x="0" y="0"/>
          <a:ext cx="0" cy="0"/>
          <a:chOff x="0" y="0"/>
          <a:chExt cx="0" cy="0"/>
        </a:xfrm>
      </p:grpSpPr>
      <p:sp>
        <p:nvSpPr>
          <p:cNvPr id="199" name="Google Shape;199;p44"/>
          <p:cNvSpPr txBox="1"/>
          <p:nvPr/>
        </p:nvSpPr>
        <p:spPr>
          <a:xfrm>
            <a:off x="457200" y="145050"/>
            <a:ext cx="8276700" cy="585000"/>
          </a:xfrm>
          <a:prstGeom prst="rect">
            <a:avLst/>
          </a:prstGeom>
          <a:solidFill>
            <a:srgbClr val="952056"/>
          </a:solidFill>
          <a:ln cap="flat" cmpd="sng" w="28575">
            <a:solidFill>
              <a:srgbClr val="A50A5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Asap Condensed"/>
                <a:ea typeface="Asap Condensed"/>
                <a:cs typeface="Asap Condensed"/>
                <a:sym typeface="Asap Condensed"/>
              </a:rPr>
              <a:t>Reflection </a:t>
            </a:r>
            <a:endParaRPr b="1" sz="2600">
              <a:solidFill>
                <a:schemeClr val="lt1"/>
              </a:solidFill>
              <a:latin typeface="Asap Condensed"/>
              <a:ea typeface="Asap Condensed"/>
              <a:cs typeface="Asap Condensed"/>
              <a:sym typeface="Asap Condensed"/>
            </a:endParaRPr>
          </a:p>
        </p:txBody>
      </p:sp>
      <p:pic>
        <p:nvPicPr>
          <p:cNvPr id="200" name="Google Shape;200;p44" title="moesha-dear-diary (1).gif"/>
          <p:cNvPicPr preferRelativeResize="0"/>
          <p:nvPr/>
        </p:nvPicPr>
        <p:blipFill>
          <a:blip r:embed="rId3">
            <a:alphaModFix/>
          </a:blip>
          <a:stretch>
            <a:fillRect/>
          </a:stretch>
        </p:blipFill>
        <p:spPr>
          <a:xfrm>
            <a:off x="4314300" y="1228513"/>
            <a:ext cx="4419600" cy="2900363"/>
          </a:xfrm>
          <a:prstGeom prst="rect">
            <a:avLst/>
          </a:prstGeom>
          <a:noFill/>
          <a:ln>
            <a:noFill/>
          </a:ln>
        </p:spPr>
      </p:pic>
      <p:sp>
        <p:nvSpPr>
          <p:cNvPr id="201" name="Google Shape;201;p44"/>
          <p:cNvSpPr txBox="1"/>
          <p:nvPr/>
        </p:nvSpPr>
        <p:spPr>
          <a:xfrm>
            <a:off x="457200" y="1136625"/>
            <a:ext cx="3594900" cy="3598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Raleway SemiBold"/>
              <a:buChar char="●"/>
            </a:pPr>
            <a:r>
              <a:rPr lang="en" sz="2000">
                <a:solidFill>
                  <a:schemeClr val="lt1"/>
                </a:solidFill>
                <a:latin typeface="Raleway SemiBold"/>
                <a:ea typeface="Raleway SemiBold"/>
                <a:cs typeface="Raleway SemiBold"/>
                <a:sym typeface="Raleway SemiBold"/>
              </a:rPr>
              <a:t>Where are you feeling pretty strong about your data approach?</a:t>
            </a:r>
            <a:endParaRPr sz="2000">
              <a:solidFill>
                <a:schemeClr val="lt1"/>
              </a:solidFill>
              <a:latin typeface="Raleway SemiBold"/>
              <a:ea typeface="Raleway SemiBold"/>
              <a:cs typeface="Raleway SemiBold"/>
              <a:sym typeface="Raleway SemiBold"/>
            </a:endParaRPr>
          </a:p>
          <a:p>
            <a:pPr indent="0" lvl="0" marL="0" rtl="0" algn="l">
              <a:spcBef>
                <a:spcPts val="0"/>
              </a:spcBef>
              <a:spcAft>
                <a:spcPts val="0"/>
              </a:spcAft>
              <a:buNone/>
            </a:pPr>
            <a:r>
              <a:t/>
            </a:r>
            <a:endParaRPr sz="2000">
              <a:solidFill>
                <a:schemeClr val="lt1"/>
              </a:solidFill>
              <a:latin typeface="Raleway SemiBold"/>
              <a:ea typeface="Raleway SemiBold"/>
              <a:cs typeface="Raleway SemiBold"/>
              <a:sym typeface="Raleway SemiBold"/>
            </a:endParaRPr>
          </a:p>
          <a:p>
            <a:pPr indent="0" lvl="0" marL="0" rtl="0" algn="l">
              <a:spcBef>
                <a:spcPts val="0"/>
              </a:spcBef>
              <a:spcAft>
                <a:spcPts val="0"/>
              </a:spcAft>
              <a:buNone/>
            </a:pPr>
            <a:r>
              <a:t/>
            </a:r>
            <a:endParaRPr sz="2000">
              <a:solidFill>
                <a:schemeClr val="lt1"/>
              </a:solidFill>
              <a:latin typeface="Raleway SemiBold"/>
              <a:ea typeface="Raleway SemiBold"/>
              <a:cs typeface="Raleway SemiBold"/>
              <a:sym typeface="Raleway SemiBold"/>
            </a:endParaRPr>
          </a:p>
          <a:p>
            <a:pPr indent="0" lvl="0" marL="0" rtl="0" algn="l">
              <a:spcBef>
                <a:spcPts val="0"/>
              </a:spcBef>
              <a:spcAft>
                <a:spcPts val="0"/>
              </a:spcAft>
              <a:buNone/>
            </a:pPr>
            <a:r>
              <a:t/>
            </a:r>
            <a:endParaRPr sz="2000">
              <a:solidFill>
                <a:schemeClr val="lt1"/>
              </a:solidFill>
              <a:latin typeface="Raleway SemiBold"/>
              <a:ea typeface="Raleway SemiBold"/>
              <a:cs typeface="Raleway SemiBold"/>
              <a:sym typeface="Raleway SemiBold"/>
            </a:endParaRPr>
          </a:p>
          <a:p>
            <a:pPr indent="-355600" lvl="0" marL="457200" rtl="0" algn="l">
              <a:spcBef>
                <a:spcPts val="0"/>
              </a:spcBef>
              <a:spcAft>
                <a:spcPts val="0"/>
              </a:spcAft>
              <a:buClr>
                <a:schemeClr val="lt1"/>
              </a:buClr>
              <a:buSzPts val="2000"/>
              <a:buFont typeface="Raleway SemiBold"/>
              <a:buChar char="●"/>
            </a:pPr>
            <a:r>
              <a:rPr lang="en" sz="2000">
                <a:solidFill>
                  <a:schemeClr val="lt1"/>
                </a:solidFill>
                <a:latin typeface="Raleway SemiBold"/>
                <a:ea typeface="Raleway SemiBold"/>
                <a:cs typeface="Raleway SemiBold"/>
                <a:sym typeface="Raleway SemiBold"/>
              </a:rPr>
              <a:t>Where are you feeling stuck?</a:t>
            </a:r>
            <a:endParaRPr sz="2000">
              <a:solidFill>
                <a:schemeClr val="lt1"/>
              </a:solidFill>
              <a:latin typeface="Raleway SemiBold"/>
              <a:ea typeface="Raleway SemiBold"/>
              <a:cs typeface="Raleway SemiBold"/>
              <a:sym typeface="Raleway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205" name="Shape 205"/>
        <p:cNvGrpSpPr/>
        <p:nvPr/>
      </p:nvGrpSpPr>
      <p:grpSpPr>
        <a:xfrm>
          <a:off x="0" y="0"/>
          <a:ext cx="0" cy="0"/>
          <a:chOff x="0" y="0"/>
          <a:chExt cx="0" cy="0"/>
        </a:xfrm>
      </p:grpSpPr>
      <p:sp>
        <p:nvSpPr>
          <p:cNvPr id="206" name="Google Shape;206;p45"/>
          <p:cNvSpPr txBox="1"/>
          <p:nvPr/>
        </p:nvSpPr>
        <p:spPr>
          <a:xfrm>
            <a:off x="457200" y="145050"/>
            <a:ext cx="8276700" cy="585000"/>
          </a:xfrm>
          <a:prstGeom prst="rect">
            <a:avLst/>
          </a:prstGeom>
          <a:solidFill>
            <a:srgbClr val="952056"/>
          </a:solidFill>
          <a:ln cap="flat" cmpd="sng" w="28575">
            <a:solidFill>
              <a:srgbClr val="A50A5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lt1"/>
                </a:solidFill>
                <a:latin typeface="Asap Condensed"/>
                <a:ea typeface="Asap Condensed"/>
                <a:cs typeface="Asap Condensed"/>
                <a:sym typeface="Asap Condensed"/>
              </a:rPr>
              <a:t>Community</a:t>
            </a:r>
            <a:r>
              <a:rPr b="1" lang="en" sz="2600">
                <a:solidFill>
                  <a:schemeClr val="lt1"/>
                </a:solidFill>
                <a:latin typeface="Asap Condensed"/>
                <a:ea typeface="Asap Condensed"/>
                <a:cs typeface="Asap Condensed"/>
                <a:sym typeface="Asap Condensed"/>
              </a:rPr>
              <a:t> Share Out</a:t>
            </a:r>
            <a:endParaRPr b="1" sz="2600">
              <a:solidFill>
                <a:schemeClr val="lt1"/>
              </a:solidFill>
              <a:latin typeface="Asap Condensed"/>
              <a:ea typeface="Asap Condensed"/>
              <a:cs typeface="Asap Condensed"/>
              <a:sym typeface="Asap Condensed"/>
            </a:endParaRPr>
          </a:p>
        </p:txBody>
      </p:sp>
      <p:sp>
        <p:nvSpPr>
          <p:cNvPr id="207" name="Google Shape;207;p45"/>
          <p:cNvSpPr txBox="1"/>
          <p:nvPr/>
        </p:nvSpPr>
        <p:spPr>
          <a:xfrm>
            <a:off x="457200" y="840825"/>
            <a:ext cx="2975100" cy="35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lt1"/>
              </a:solidFill>
              <a:latin typeface="Raleway SemiBold"/>
              <a:ea typeface="Raleway SemiBold"/>
              <a:cs typeface="Raleway SemiBold"/>
              <a:sym typeface="Raleway SemiBold"/>
            </a:endParaRPr>
          </a:p>
          <a:p>
            <a:pPr indent="-381000" lvl="0" marL="457200" rtl="0" algn="l">
              <a:spcBef>
                <a:spcPts val="0"/>
              </a:spcBef>
              <a:spcAft>
                <a:spcPts val="0"/>
              </a:spcAft>
              <a:buClr>
                <a:schemeClr val="lt1"/>
              </a:buClr>
              <a:buSzPts val="2400"/>
              <a:buFont typeface="Raleway SemiBold"/>
              <a:buChar char="●"/>
            </a:pPr>
            <a:r>
              <a:rPr lang="en" sz="2400">
                <a:solidFill>
                  <a:schemeClr val="lt1"/>
                </a:solidFill>
                <a:latin typeface="Raleway SemiBold"/>
                <a:ea typeface="Raleway SemiBold"/>
                <a:cs typeface="Raleway SemiBold"/>
                <a:sym typeface="Raleway SemiBold"/>
              </a:rPr>
              <a:t>What do you have?</a:t>
            </a:r>
            <a:endParaRPr sz="2400">
              <a:solidFill>
                <a:schemeClr val="lt1"/>
              </a:solidFill>
              <a:latin typeface="Raleway SemiBold"/>
              <a:ea typeface="Raleway SemiBold"/>
              <a:cs typeface="Raleway SemiBold"/>
              <a:sym typeface="Raleway SemiBold"/>
            </a:endParaRPr>
          </a:p>
          <a:p>
            <a:pPr indent="0" lvl="0" marL="457200" rtl="0" algn="l">
              <a:spcBef>
                <a:spcPts val="0"/>
              </a:spcBef>
              <a:spcAft>
                <a:spcPts val="0"/>
              </a:spcAft>
              <a:buNone/>
            </a:pPr>
            <a:r>
              <a:t/>
            </a:r>
            <a:endParaRPr sz="2400">
              <a:solidFill>
                <a:schemeClr val="lt1"/>
              </a:solidFill>
              <a:latin typeface="Raleway SemiBold"/>
              <a:ea typeface="Raleway SemiBold"/>
              <a:cs typeface="Raleway SemiBold"/>
              <a:sym typeface="Raleway SemiBold"/>
            </a:endParaRPr>
          </a:p>
          <a:p>
            <a:pPr indent="-381000" lvl="0" marL="457200" rtl="0" algn="l">
              <a:spcBef>
                <a:spcPts val="0"/>
              </a:spcBef>
              <a:spcAft>
                <a:spcPts val="0"/>
              </a:spcAft>
              <a:buClr>
                <a:schemeClr val="lt1"/>
              </a:buClr>
              <a:buSzPts val="2400"/>
              <a:buFont typeface="Raleway SemiBold"/>
              <a:buChar char="●"/>
            </a:pPr>
            <a:r>
              <a:rPr lang="en" sz="2400">
                <a:solidFill>
                  <a:schemeClr val="lt1"/>
                </a:solidFill>
                <a:latin typeface="Raleway SemiBold"/>
                <a:ea typeface="Raleway SemiBold"/>
                <a:cs typeface="Raleway SemiBold"/>
                <a:sym typeface="Raleway SemiBold"/>
              </a:rPr>
              <a:t>What did you need?</a:t>
            </a:r>
            <a:endParaRPr sz="2400">
              <a:solidFill>
                <a:schemeClr val="lt1"/>
              </a:solidFill>
              <a:latin typeface="Raleway SemiBold"/>
              <a:ea typeface="Raleway SemiBold"/>
              <a:cs typeface="Raleway SemiBold"/>
              <a:sym typeface="Raleway SemiBold"/>
            </a:endParaRPr>
          </a:p>
          <a:p>
            <a:pPr indent="0" lvl="0" marL="457200" rtl="0" algn="l">
              <a:spcBef>
                <a:spcPts val="0"/>
              </a:spcBef>
              <a:spcAft>
                <a:spcPts val="0"/>
              </a:spcAft>
              <a:buNone/>
            </a:pPr>
            <a:r>
              <a:t/>
            </a:r>
            <a:endParaRPr sz="2400">
              <a:solidFill>
                <a:schemeClr val="lt1"/>
              </a:solidFill>
              <a:latin typeface="Raleway SemiBold"/>
              <a:ea typeface="Raleway SemiBold"/>
              <a:cs typeface="Raleway SemiBold"/>
              <a:sym typeface="Raleway SemiBold"/>
            </a:endParaRPr>
          </a:p>
          <a:p>
            <a:pPr indent="-381000" lvl="0" marL="457200" rtl="0" algn="l">
              <a:spcBef>
                <a:spcPts val="0"/>
              </a:spcBef>
              <a:spcAft>
                <a:spcPts val="0"/>
              </a:spcAft>
              <a:buClr>
                <a:schemeClr val="lt1"/>
              </a:buClr>
              <a:buSzPts val="2400"/>
              <a:buFont typeface="Raleway SemiBold"/>
              <a:buChar char="●"/>
            </a:pPr>
            <a:r>
              <a:rPr lang="en" sz="2400">
                <a:solidFill>
                  <a:schemeClr val="lt1"/>
                </a:solidFill>
                <a:latin typeface="Raleway SemiBold"/>
                <a:ea typeface="Raleway SemiBold"/>
                <a:cs typeface="Raleway SemiBold"/>
                <a:sym typeface="Raleway SemiBold"/>
              </a:rPr>
              <a:t>What did you learn?</a:t>
            </a:r>
            <a:endParaRPr sz="2400">
              <a:solidFill>
                <a:schemeClr val="lt1"/>
              </a:solidFill>
              <a:latin typeface="Raleway SemiBold"/>
              <a:ea typeface="Raleway SemiBold"/>
              <a:cs typeface="Raleway SemiBold"/>
              <a:sym typeface="Raleway SemiBold"/>
            </a:endParaRPr>
          </a:p>
          <a:p>
            <a:pPr indent="0" lvl="0" marL="457200" rtl="0" algn="l">
              <a:spcBef>
                <a:spcPts val="0"/>
              </a:spcBef>
              <a:spcAft>
                <a:spcPts val="0"/>
              </a:spcAft>
              <a:buNone/>
            </a:pPr>
            <a:r>
              <a:t/>
            </a:r>
            <a:endParaRPr sz="2400">
              <a:solidFill>
                <a:schemeClr val="lt1"/>
              </a:solidFill>
              <a:latin typeface="Raleway SemiBold"/>
              <a:ea typeface="Raleway SemiBold"/>
              <a:cs typeface="Raleway SemiBold"/>
              <a:sym typeface="Raleway SemiBold"/>
            </a:endParaRPr>
          </a:p>
        </p:txBody>
      </p:sp>
      <p:pic>
        <p:nvPicPr>
          <p:cNvPr id="208" name="Google Shape;208;p45"/>
          <p:cNvPicPr preferRelativeResize="0"/>
          <p:nvPr/>
        </p:nvPicPr>
        <p:blipFill>
          <a:blip r:embed="rId3">
            <a:alphaModFix/>
          </a:blip>
          <a:stretch>
            <a:fillRect/>
          </a:stretch>
        </p:blipFill>
        <p:spPr>
          <a:xfrm>
            <a:off x="3541175" y="1190788"/>
            <a:ext cx="5307225" cy="2761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2" name="Shape 212"/>
        <p:cNvGrpSpPr/>
        <p:nvPr/>
      </p:nvGrpSpPr>
      <p:grpSpPr>
        <a:xfrm>
          <a:off x="0" y="0"/>
          <a:ext cx="0" cy="0"/>
          <a:chOff x="0" y="0"/>
          <a:chExt cx="0" cy="0"/>
        </a:xfrm>
      </p:grpSpPr>
      <p:sp>
        <p:nvSpPr>
          <p:cNvPr id="213" name="Google Shape;213;p46"/>
          <p:cNvSpPr txBox="1"/>
          <p:nvPr>
            <p:ph type="title"/>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rgbClr val="FFFFFF"/>
                </a:solidFill>
                <a:highlight>
                  <a:srgbClr val="952056"/>
                </a:highlight>
                <a:latin typeface="Asap Condensed"/>
                <a:ea typeface="Asap Condensed"/>
                <a:cs typeface="Asap Condensed"/>
                <a:sym typeface="Asap Condensed"/>
              </a:rPr>
              <a:t>One thing you can do</a:t>
            </a:r>
            <a:endParaRPr b="1" sz="4000">
              <a:solidFill>
                <a:srgbClr val="952056"/>
              </a:solidFill>
              <a:highlight>
                <a:srgbClr val="952056"/>
              </a:highlight>
              <a:latin typeface="Asap Condensed"/>
              <a:ea typeface="Asap Condensed"/>
              <a:cs typeface="Asap Condensed"/>
              <a:sym typeface="Asap Condensed"/>
            </a:endParaRPr>
          </a:p>
        </p:txBody>
      </p:sp>
      <p:sp>
        <p:nvSpPr>
          <p:cNvPr id="214" name="Google Shape;214;p46"/>
          <p:cNvSpPr txBox="1"/>
          <p:nvPr/>
        </p:nvSpPr>
        <p:spPr>
          <a:xfrm>
            <a:off x="420625" y="979325"/>
            <a:ext cx="8394000" cy="3646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300">
                <a:solidFill>
                  <a:srgbClr val="888888"/>
                </a:solidFill>
                <a:latin typeface="Asap Condensed"/>
                <a:ea typeface="Asap Condensed"/>
                <a:cs typeface="Asap Condensed"/>
                <a:sym typeface="Asap Condensed"/>
              </a:rPr>
              <a:t>Before we head back to the main room:</a:t>
            </a:r>
            <a:endParaRPr sz="2300">
              <a:solidFill>
                <a:srgbClr val="888888"/>
              </a:solidFill>
              <a:latin typeface="Asap Condensed"/>
              <a:ea typeface="Asap Condensed"/>
              <a:cs typeface="Asap Condensed"/>
              <a:sym typeface="Asap Condensed"/>
            </a:endParaRPr>
          </a:p>
          <a:p>
            <a:pPr indent="0" lvl="0" marL="0" marR="0" rtl="0" algn="l">
              <a:lnSpc>
                <a:spcPct val="115000"/>
              </a:lnSpc>
              <a:spcBef>
                <a:spcPts val="0"/>
              </a:spcBef>
              <a:spcAft>
                <a:spcPts val="0"/>
              </a:spcAft>
              <a:buNone/>
            </a:pPr>
            <a:r>
              <a:t/>
            </a:r>
            <a:endParaRPr sz="2300">
              <a:solidFill>
                <a:srgbClr val="888888"/>
              </a:solidFill>
              <a:latin typeface="Asap Condensed"/>
              <a:ea typeface="Asap Condensed"/>
              <a:cs typeface="Asap Condensed"/>
              <a:sym typeface="Asap Condensed"/>
            </a:endParaRPr>
          </a:p>
          <a:p>
            <a:pPr indent="0" lvl="0" marL="0" marR="0" rtl="0" algn="ctr">
              <a:lnSpc>
                <a:spcPct val="115000"/>
              </a:lnSpc>
              <a:spcBef>
                <a:spcPts val="0"/>
              </a:spcBef>
              <a:spcAft>
                <a:spcPts val="0"/>
              </a:spcAft>
              <a:buNone/>
            </a:pPr>
            <a:r>
              <a:rPr b="1" lang="en" sz="2600">
                <a:solidFill>
                  <a:srgbClr val="888888"/>
                </a:solidFill>
                <a:latin typeface="Asap Condensed"/>
                <a:ea typeface="Asap Condensed"/>
                <a:cs typeface="Asap Condensed"/>
                <a:sym typeface="Asap Condensed"/>
              </a:rPr>
              <a:t>Exchange</a:t>
            </a:r>
            <a:r>
              <a:rPr b="1" lang="en" sz="2600">
                <a:solidFill>
                  <a:srgbClr val="888888"/>
                </a:solidFill>
                <a:latin typeface="Asap Condensed"/>
                <a:ea typeface="Asap Condensed"/>
                <a:cs typeface="Asap Condensed"/>
                <a:sym typeface="Asap Condensed"/>
              </a:rPr>
              <a:t> contact info with one person whose ideas / approach resonated with you</a:t>
            </a:r>
            <a:endParaRPr b="1" sz="2600">
              <a:solidFill>
                <a:srgbClr val="888888"/>
              </a:solidFill>
              <a:latin typeface="Asap Condensed"/>
              <a:ea typeface="Asap Condensed"/>
              <a:cs typeface="Asap Condensed"/>
              <a:sym typeface="Asap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mmunity Solutions Evergreen">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