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sap Condensed"/>
      <p:regular r:id="rId18"/>
      <p:bold r:id="rId19"/>
      <p:italic r:id="rId20"/>
      <p:boldItalic r:id="rId21"/>
    </p:embeddedFont>
    <p:embeddedFont>
      <p:font typeface="Raleway"/>
      <p:regular r:id="rId22"/>
      <p:bold r:id="rId23"/>
      <p:italic r:id="rId24"/>
      <p:boldItalic r:id="rId25"/>
    </p:embeddedFont>
    <p:embeddedFont>
      <p:font typeface="Raleway ExtraBold"/>
      <p:bold r:id="rId26"/>
      <p:boldItalic r:id="rId27"/>
    </p:embeddedFont>
    <p:embeddedFont>
      <p:font typeface="Lato"/>
      <p:regular r:id="rId28"/>
      <p:bold r:id="rId29"/>
      <p:italic r:id="rId30"/>
      <p:boldItalic r:id="rId31"/>
    </p:embeddedFont>
    <p:embeddedFont>
      <p:font typeface="Raleway Light"/>
      <p:regular r:id="rId32"/>
      <p:bold r:id="rId33"/>
      <p:italic r:id="rId34"/>
      <p:boldItalic r:id="rId35"/>
    </p:embeddedFont>
    <p:embeddedFont>
      <p:font typeface="Roboto Condensed"/>
      <p:regular r:id="rId36"/>
      <p:bold r:id="rId37"/>
      <p:italic r:id="rId38"/>
      <p:boldItalic r:id="rId39"/>
    </p:embeddedFont>
    <p:embeddedFont>
      <p:font typeface="Asap Condensed Medium"/>
      <p:regular r:id="rId40"/>
      <p:bold r:id="rId41"/>
      <p:italic r:id="rId42"/>
      <p:boldItalic r:id="rId43"/>
    </p:embeddedFont>
    <p:embeddedFont>
      <p:font typeface="Raleway Medium"/>
      <p:regular r:id="rId44"/>
      <p:bold r:id="rId45"/>
      <p:italic r:id="rId46"/>
      <p:boldItalic r:id="rId47"/>
    </p:embeddedFont>
    <p:embeddedFont>
      <p:font typeface="Asap Condensed Light"/>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sapCondensedMedium-regular.fntdata"/><Relationship Id="rId42" Type="http://schemas.openxmlformats.org/officeDocument/2006/relationships/font" Target="fonts/AsapCondensedMedium-italic.fntdata"/><Relationship Id="rId41" Type="http://schemas.openxmlformats.org/officeDocument/2006/relationships/font" Target="fonts/AsapCondensedMedium-bold.fntdata"/><Relationship Id="rId44" Type="http://schemas.openxmlformats.org/officeDocument/2006/relationships/font" Target="fonts/RalewayMedium-regular.fntdata"/><Relationship Id="rId43" Type="http://schemas.openxmlformats.org/officeDocument/2006/relationships/font" Target="fonts/AsapCondensedMedium-boldItalic.fntdata"/><Relationship Id="rId46" Type="http://schemas.openxmlformats.org/officeDocument/2006/relationships/font" Target="fonts/RalewayMedium-italic.fntdata"/><Relationship Id="rId45" Type="http://schemas.openxmlformats.org/officeDocument/2006/relationships/font" Target="fonts/Raleway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sapCondensedLight-regular.fntdata"/><Relationship Id="rId47" Type="http://schemas.openxmlformats.org/officeDocument/2006/relationships/font" Target="fonts/RalewayMedium-boldItalic.fntdata"/><Relationship Id="rId49" Type="http://schemas.openxmlformats.org/officeDocument/2006/relationships/font" Target="fonts/AsapCondensedLigh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33" Type="http://schemas.openxmlformats.org/officeDocument/2006/relationships/font" Target="fonts/RalewayLight-bold.fntdata"/><Relationship Id="rId32" Type="http://schemas.openxmlformats.org/officeDocument/2006/relationships/font" Target="fonts/RalewayLight-regular.fntdata"/><Relationship Id="rId35" Type="http://schemas.openxmlformats.org/officeDocument/2006/relationships/font" Target="fonts/RalewayLight-boldItalic.fntdata"/><Relationship Id="rId34" Type="http://schemas.openxmlformats.org/officeDocument/2006/relationships/font" Target="fonts/RalewayLight-italic.fntdata"/><Relationship Id="rId37" Type="http://schemas.openxmlformats.org/officeDocument/2006/relationships/font" Target="fonts/RobotoCondensed-bold.fntdata"/><Relationship Id="rId36" Type="http://schemas.openxmlformats.org/officeDocument/2006/relationships/font" Target="fonts/RobotoCondensed-regular.fntdata"/><Relationship Id="rId39" Type="http://schemas.openxmlformats.org/officeDocument/2006/relationships/font" Target="fonts/RobotoCondensed-boldItalic.fntdata"/><Relationship Id="rId38" Type="http://schemas.openxmlformats.org/officeDocument/2006/relationships/font" Target="fonts/RobotoCondensed-italic.fntdata"/><Relationship Id="rId20" Type="http://schemas.openxmlformats.org/officeDocument/2006/relationships/font" Target="fonts/AsapCondensed-italic.fntdata"/><Relationship Id="rId22" Type="http://schemas.openxmlformats.org/officeDocument/2006/relationships/font" Target="fonts/Raleway-regular.fntdata"/><Relationship Id="rId21" Type="http://schemas.openxmlformats.org/officeDocument/2006/relationships/font" Target="fonts/AsapCondensed-boldItalic.fntdata"/><Relationship Id="rId24" Type="http://schemas.openxmlformats.org/officeDocument/2006/relationships/font" Target="fonts/Raleway-italic.fntdata"/><Relationship Id="rId23" Type="http://schemas.openxmlformats.org/officeDocument/2006/relationships/font" Target="fonts/Raleway-bold.fntdata"/><Relationship Id="rId26" Type="http://schemas.openxmlformats.org/officeDocument/2006/relationships/font" Target="fonts/RalewayExtraBold-bold.fntdata"/><Relationship Id="rId25" Type="http://schemas.openxmlformats.org/officeDocument/2006/relationships/font" Target="fonts/Raleway-boldItalic.fntdata"/><Relationship Id="rId28" Type="http://schemas.openxmlformats.org/officeDocument/2006/relationships/font" Target="fonts/Lato-regular.fntdata"/><Relationship Id="rId27" Type="http://schemas.openxmlformats.org/officeDocument/2006/relationships/font" Target="fonts/RalewayExtraBold-boldItalic.fntdata"/><Relationship Id="rId29" Type="http://schemas.openxmlformats.org/officeDocument/2006/relationships/font" Target="fonts/Lato-bold.fntdata"/><Relationship Id="rId51" Type="http://schemas.openxmlformats.org/officeDocument/2006/relationships/font" Target="fonts/AsapCondensedLight-boldItalic.fntdata"/><Relationship Id="rId50" Type="http://schemas.openxmlformats.org/officeDocument/2006/relationships/font" Target="fonts/AsapCondensedLight-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AsapCondensed-bold.fntdata"/><Relationship Id="rId18" Type="http://schemas.openxmlformats.org/officeDocument/2006/relationships/font" Target="fonts/AsapCondense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UcbkYgnsMkRYC2seMvuqLGf7Dqev311rKlEa3FEO3c/edit?tab=t.0#bookmark=id.f7omc819ue9t" TargetMode="External"/><Relationship Id="rId3" Type="http://schemas.openxmlformats.org/officeDocument/2006/relationships/hyperlink" Target="https://docs.google.com/document/d/1uDoqR9UenOKF7sHGI4Yqk1b1Q96Gfrp3jP2sZWGMXVI/edit?tab=t.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36552666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736552666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room should have its own slide deck. Make a copy of this deck and indicate the group in the area “Name of Group Here” </a:t>
            </a:r>
            <a:endParaRPr/>
          </a:p>
          <a:p>
            <a:pPr indent="0" lvl="0" marL="0" rtl="0" algn="l">
              <a:spcBef>
                <a:spcPts val="0"/>
              </a:spcBef>
              <a:spcAft>
                <a:spcPts val="0"/>
              </a:spcAft>
              <a:buNone/>
            </a:pPr>
            <a:r>
              <a:rPr lang="en"/>
              <a:t>The group options are Vanguard, Large Cities, Collaborative, Intermediary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Play upbeat music as communities enter the room or consider any of the silly short openers suggested in the </a:t>
            </a:r>
            <a:r>
              <a:rPr lang="en" u="sng">
                <a:solidFill>
                  <a:schemeClr val="hlink"/>
                </a:solidFill>
                <a:hlinkClick r:id="rId2"/>
              </a:rPr>
              <a:t>facilitation guide</a:t>
            </a:r>
            <a:r>
              <a:rPr lang="en"/>
              <a:t> &amp; </a:t>
            </a:r>
            <a:r>
              <a:rPr lang="en" u="sng">
                <a:solidFill>
                  <a:schemeClr val="hlink"/>
                </a:solidFill>
                <a:hlinkClick r:id="rId3"/>
              </a:rPr>
              <a:t>agenda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89af25151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89af25151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Leave this slide up as communities work through the activities</a:t>
            </a:r>
            <a:endParaRPr/>
          </a:p>
          <a:p>
            <a:pPr indent="0" lvl="0" marL="0" rtl="0" algn="l">
              <a:spcBef>
                <a:spcPts val="0"/>
              </a:spcBef>
              <a:spcAft>
                <a:spcPts val="0"/>
              </a:spcAft>
              <a:buNone/>
            </a:pPr>
            <a:r>
              <a:rPr lang="en"/>
              <a:t>Gently prompt communities when the suggested time has passed, but allow them to work at their own pace. If it’s your preference, feel free to add a </a:t>
            </a:r>
            <a:r>
              <a:rPr lang="en"/>
              <a:t>countdown</a:t>
            </a:r>
            <a:r>
              <a:rPr lang="en"/>
              <a:t> timer to this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9467e7ba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9467e7ba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 communities of the transition - give a couple minutes to finish writing their final thoughts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9467e7bac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9467e7bac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2-3 communities to share out (depending on time)</a:t>
            </a:r>
            <a:endParaRPr/>
          </a:p>
          <a:p>
            <a:pPr indent="0" lvl="0" marL="0" rtl="0" algn="l">
              <a:spcBef>
                <a:spcPts val="0"/>
              </a:spcBef>
              <a:spcAft>
                <a:spcPts val="0"/>
              </a:spcAft>
              <a:buNone/>
            </a:pPr>
            <a:r>
              <a:rPr lang="en"/>
              <a:t>Make sure you take photos of each Goal &amp; Action Planning worksheet (1 per strategy)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de787a88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de787a88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98d23c09f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98d23c09f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7365526666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7365526666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3d69f1fc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3d69f1fc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communities have their workbook, and give </a:t>
            </a:r>
            <a:r>
              <a:rPr lang="en"/>
              <a:t>instruction</a:t>
            </a:r>
            <a:r>
              <a:rPr lang="en"/>
              <a:t> to take the workbook out now. Let them know that if they cannot find their workbook, someone will be around to help them.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89af25151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89af25151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Briefly describe the flow of the activity. Over the next four slides, you will explain the details for each of the activities before communities get started working.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3d69f1fc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3d69f1fc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89af25151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89af25151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89af25151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89af25151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89af25151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89af25151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a:t>
            </a:r>
            <a:r>
              <a:rPr lang="en"/>
              <a:t> that this may seem a little abstract, and remind </a:t>
            </a:r>
            <a:r>
              <a:rPr lang="en"/>
              <a:t>communities</a:t>
            </a:r>
            <a:r>
              <a:rPr lang="en"/>
              <a:t> that coaches will come around the room supporting the work.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title="Background (1).png"/>
          <p:cNvPicPr preferRelativeResize="0"/>
          <p:nvPr/>
        </p:nvPicPr>
        <p:blipFill>
          <a:blip r:embed="rId2">
            <a:alphaModFix/>
          </a:blip>
          <a:stretch>
            <a:fillRect/>
          </a:stretch>
        </p:blipFill>
        <p:spPr>
          <a:xfrm>
            <a:off x="-13" y="0"/>
            <a:ext cx="9144029" cy="5143500"/>
          </a:xfrm>
          <a:prstGeom prst="rect">
            <a:avLst/>
          </a:prstGeom>
          <a:noFill/>
          <a:ln>
            <a:noFill/>
          </a:ln>
        </p:spPr>
      </p:pic>
      <p:sp>
        <p:nvSpPr>
          <p:cNvPr id="11" name="Google Shape;11;p2"/>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A50A51"/>
              </a:buClr>
              <a:buSzPts val="1400"/>
              <a:buNone/>
              <a:defRPr sz="1400">
                <a:solidFill>
                  <a:srgbClr val="A50A51"/>
                </a:solidFill>
              </a:defRPr>
            </a:lvl1pPr>
            <a:lvl2pPr lvl="1">
              <a:lnSpc>
                <a:spcPct val="100000"/>
              </a:lnSpc>
              <a:spcBef>
                <a:spcPts val="0"/>
              </a:spcBef>
              <a:spcAft>
                <a:spcPts val="0"/>
              </a:spcAft>
              <a:buClr>
                <a:srgbClr val="A50A51"/>
              </a:buClr>
              <a:buSzPts val="1400"/>
              <a:buNone/>
              <a:defRPr sz="1400">
                <a:solidFill>
                  <a:srgbClr val="A50A51"/>
                </a:solidFill>
              </a:defRPr>
            </a:lvl2pPr>
            <a:lvl3pPr lvl="2">
              <a:lnSpc>
                <a:spcPct val="100000"/>
              </a:lnSpc>
              <a:spcBef>
                <a:spcPts val="0"/>
              </a:spcBef>
              <a:spcAft>
                <a:spcPts val="0"/>
              </a:spcAft>
              <a:buClr>
                <a:srgbClr val="A50A51"/>
              </a:buClr>
              <a:buSzPts val="1400"/>
              <a:buNone/>
              <a:defRPr sz="1400">
                <a:solidFill>
                  <a:srgbClr val="A50A51"/>
                </a:solidFill>
              </a:defRPr>
            </a:lvl3pPr>
            <a:lvl4pPr lvl="3">
              <a:lnSpc>
                <a:spcPct val="100000"/>
              </a:lnSpc>
              <a:spcBef>
                <a:spcPts val="0"/>
              </a:spcBef>
              <a:spcAft>
                <a:spcPts val="0"/>
              </a:spcAft>
              <a:buClr>
                <a:srgbClr val="A50A51"/>
              </a:buClr>
              <a:buSzPts val="1400"/>
              <a:buNone/>
              <a:defRPr sz="1400">
                <a:solidFill>
                  <a:srgbClr val="A50A51"/>
                </a:solidFill>
              </a:defRPr>
            </a:lvl4pPr>
            <a:lvl5pPr lvl="4">
              <a:lnSpc>
                <a:spcPct val="100000"/>
              </a:lnSpc>
              <a:spcBef>
                <a:spcPts val="0"/>
              </a:spcBef>
              <a:spcAft>
                <a:spcPts val="0"/>
              </a:spcAft>
              <a:buClr>
                <a:srgbClr val="A50A51"/>
              </a:buClr>
              <a:buSzPts val="1400"/>
              <a:buNone/>
              <a:defRPr sz="1400">
                <a:solidFill>
                  <a:srgbClr val="A50A51"/>
                </a:solidFill>
              </a:defRPr>
            </a:lvl5pPr>
            <a:lvl6pPr lvl="5">
              <a:lnSpc>
                <a:spcPct val="100000"/>
              </a:lnSpc>
              <a:spcBef>
                <a:spcPts val="0"/>
              </a:spcBef>
              <a:spcAft>
                <a:spcPts val="0"/>
              </a:spcAft>
              <a:buClr>
                <a:srgbClr val="A50A51"/>
              </a:buClr>
              <a:buSzPts val="1400"/>
              <a:buNone/>
              <a:defRPr sz="1400">
                <a:solidFill>
                  <a:srgbClr val="A50A51"/>
                </a:solidFill>
              </a:defRPr>
            </a:lvl6pPr>
            <a:lvl7pPr lvl="6">
              <a:lnSpc>
                <a:spcPct val="100000"/>
              </a:lnSpc>
              <a:spcBef>
                <a:spcPts val="0"/>
              </a:spcBef>
              <a:spcAft>
                <a:spcPts val="0"/>
              </a:spcAft>
              <a:buClr>
                <a:srgbClr val="A50A51"/>
              </a:buClr>
              <a:buSzPts val="1400"/>
              <a:buNone/>
              <a:defRPr sz="1400">
                <a:solidFill>
                  <a:srgbClr val="A50A51"/>
                </a:solidFill>
              </a:defRPr>
            </a:lvl7pPr>
            <a:lvl8pPr lvl="7">
              <a:lnSpc>
                <a:spcPct val="100000"/>
              </a:lnSpc>
              <a:spcBef>
                <a:spcPts val="0"/>
              </a:spcBef>
              <a:spcAft>
                <a:spcPts val="0"/>
              </a:spcAft>
              <a:buClr>
                <a:srgbClr val="A50A51"/>
              </a:buClr>
              <a:buSzPts val="1400"/>
              <a:buNone/>
              <a:defRPr sz="1400">
                <a:solidFill>
                  <a:srgbClr val="A50A51"/>
                </a:solidFill>
              </a:defRPr>
            </a:lvl8pPr>
            <a:lvl9pPr lvl="8">
              <a:lnSpc>
                <a:spcPct val="100000"/>
              </a:lnSpc>
              <a:spcBef>
                <a:spcPts val="0"/>
              </a:spcBef>
              <a:spcAft>
                <a:spcPts val="0"/>
              </a:spcAft>
              <a:buClr>
                <a:srgbClr val="A50A51"/>
              </a:buClr>
              <a:buSzPts val="1400"/>
              <a:buNone/>
              <a:defRPr sz="1400">
                <a:solidFill>
                  <a:srgbClr val="A50A51"/>
                </a:solidFill>
              </a:defRPr>
            </a:lvl9pPr>
          </a:lstStyle>
          <a:p/>
        </p:txBody>
      </p:sp>
      <p:cxnSp>
        <p:nvCxnSpPr>
          <p:cNvPr id="12" name="Google Shape;12;p2"/>
          <p:cNvCxnSpPr/>
          <p:nvPr/>
        </p:nvCxnSpPr>
        <p:spPr>
          <a:xfrm>
            <a:off x="-6000" y="4632625"/>
            <a:ext cx="9156000" cy="13200"/>
          </a:xfrm>
          <a:prstGeom prst="straightConnector1">
            <a:avLst/>
          </a:prstGeom>
          <a:noFill/>
          <a:ln cap="flat" cmpd="sng" w="19050">
            <a:solidFill>
              <a:srgbClr val="A50A51"/>
            </a:solidFill>
            <a:prstDash val="solid"/>
            <a:round/>
            <a:headEnd len="med" w="med" type="none"/>
            <a:tailEnd len="med" w="med" type="none"/>
          </a:ln>
        </p:spPr>
      </p:cxnSp>
      <p:sp>
        <p:nvSpPr>
          <p:cNvPr id="13" name="Google Shape;13;p2"/>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 name="Google Shape;14;p2"/>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A50A51"/>
              </a:buClr>
              <a:buSzPts val="1000"/>
              <a:buNone/>
              <a:defRPr b="1" sz="1000">
                <a:solidFill>
                  <a:srgbClr val="A50A51"/>
                </a:solidFill>
              </a:defRPr>
            </a:lvl1pPr>
            <a:lvl2pPr lvl="1" rtl="0">
              <a:lnSpc>
                <a:spcPct val="100000"/>
              </a:lnSpc>
              <a:spcBef>
                <a:spcPts val="0"/>
              </a:spcBef>
              <a:spcAft>
                <a:spcPts val="0"/>
              </a:spcAft>
              <a:buClr>
                <a:srgbClr val="FF6F0C"/>
              </a:buClr>
              <a:buSzPts val="1800"/>
              <a:buNone/>
              <a:defRPr b="1" sz="1800">
                <a:solidFill>
                  <a:srgbClr val="FF6F0C"/>
                </a:solidFill>
              </a:defRPr>
            </a:lvl2pPr>
            <a:lvl3pPr lvl="2" rtl="0">
              <a:lnSpc>
                <a:spcPct val="100000"/>
              </a:lnSpc>
              <a:spcBef>
                <a:spcPts val="0"/>
              </a:spcBef>
              <a:spcAft>
                <a:spcPts val="0"/>
              </a:spcAft>
              <a:buClr>
                <a:srgbClr val="FF6F0C"/>
              </a:buClr>
              <a:buSzPts val="1800"/>
              <a:buNone/>
              <a:defRPr b="1" sz="1800">
                <a:solidFill>
                  <a:srgbClr val="FF6F0C"/>
                </a:solidFill>
              </a:defRPr>
            </a:lvl3pPr>
            <a:lvl4pPr lvl="3" rtl="0">
              <a:lnSpc>
                <a:spcPct val="100000"/>
              </a:lnSpc>
              <a:spcBef>
                <a:spcPts val="0"/>
              </a:spcBef>
              <a:spcAft>
                <a:spcPts val="0"/>
              </a:spcAft>
              <a:buClr>
                <a:srgbClr val="FF6F0C"/>
              </a:buClr>
              <a:buSzPts val="1800"/>
              <a:buNone/>
              <a:defRPr b="1" sz="1800">
                <a:solidFill>
                  <a:srgbClr val="FF6F0C"/>
                </a:solidFill>
              </a:defRPr>
            </a:lvl4pPr>
            <a:lvl5pPr lvl="4" rtl="0">
              <a:lnSpc>
                <a:spcPct val="100000"/>
              </a:lnSpc>
              <a:spcBef>
                <a:spcPts val="0"/>
              </a:spcBef>
              <a:spcAft>
                <a:spcPts val="0"/>
              </a:spcAft>
              <a:buClr>
                <a:srgbClr val="FF6F0C"/>
              </a:buClr>
              <a:buSzPts val="1800"/>
              <a:buNone/>
              <a:defRPr b="1" sz="1800">
                <a:solidFill>
                  <a:srgbClr val="FF6F0C"/>
                </a:solidFill>
              </a:defRPr>
            </a:lvl5pPr>
            <a:lvl6pPr lvl="5" rtl="0">
              <a:lnSpc>
                <a:spcPct val="100000"/>
              </a:lnSpc>
              <a:spcBef>
                <a:spcPts val="0"/>
              </a:spcBef>
              <a:spcAft>
                <a:spcPts val="0"/>
              </a:spcAft>
              <a:buClr>
                <a:srgbClr val="FF6F0C"/>
              </a:buClr>
              <a:buSzPts val="1800"/>
              <a:buNone/>
              <a:defRPr b="1" sz="1800">
                <a:solidFill>
                  <a:srgbClr val="FF6F0C"/>
                </a:solidFill>
              </a:defRPr>
            </a:lvl6pPr>
            <a:lvl7pPr lvl="6" rtl="0">
              <a:lnSpc>
                <a:spcPct val="100000"/>
              </a:lnSpc>
              <a:spcBef>
                <a:spcPts val="0"/>
              </a:spcBef>
              <a:spcAft>
                <a:spcPts val="0"/>
              </a:spcAft>
              <a:buClr>
                <a:srgbClr val="FF6F0C"/>
              </a:buClr>
              <a:buSzPts val="1800"/>
              <a:buNone/>
              <a:defRPr b="1" sz="1800">
                <a:solidFill>
                  <a:srgbClr val="FF6F0C"/>
                </a:solidFill>
              </a:defRPr>
            </a:lvl7pPr>
            <a:lvl8pPr lvl="7" rtl="0">
              <a:lnSpc>
                <a:spcPct val="100000"/>
              </a:lnSpc>
              <a:spcBef>
                <a:spcPts val="0"/>
              </a:spcBef>
              <a:spcAft>
                <a:spcPts val="0"/>
              </a:spcAft>
              <a:buClr>
                <a:srgbClr val="FF6F0C"/>
              </a:buClr>
              <a:buSzPts val="1800"/>
              <a:buNone/>
              <a:defRPr b="1" sz="1800">
                <a:solidFill>
                  <a:srgbClr val="FF6F0C"/>
                </a:solidFill>
              </a:defRPr>
            </a:lvl8pPr>
            <a:lvl9pPr lvl="8" rtl="0">
              <a:lnSpc>
                <a:spcPct val="100000"/>
              </a:lnSpc>
              <a:spcBef>
                <a:spcPts val="0"/>
              </a:spcBef>
              <a:spcAft>
                <a:spcPts val="0"/>
              </a:spcAft>
              <a:buClr>
                <a:srgbClr val="FF6F0C"/>
              </a:buClr>
              <a:buSzPts val="1800"/>
              <a:buNone/>
              <a:defRPr b="1" sz="1800">
                <a:solidFill>
                  <a:srgbClr val="FF6F0C"/>
                </a:solidFill>
              </a:defRPr>
            </a:lvl9pPr>
          </a:lstStyle>
          <a:p/>
        </p:txBody>
      </p:sp>
      <p:pic>
        <p:nvPicPr>
          <p:cNvPr id="15" name="Google Shape;15;p2" title="BuiltForZero_CS_logo_rgb_white.jpg"/>
          <p:cNvPicPr preferRelativeResize="0"/>
          <p:nvPr/>
        </p:nvPicPr>
        <p:blipFill>
          <a:blip r:embed="rId3">
            <a:alphaModFix/>
          </a:blip>
          <a:stretch>
            <a:fillRect/>
          </a:stretch>
        </p:blipFill>
        <p:spPr>
          <a:xfrm>
            <a:off x="8646300" y="4645800"/>
            <a:ext cx="497700" cy="497700"/>
          </a:xfrm>
          <a:prstGeom prst="rect">
            <a:avLst/>
          </a:prstGeom>
          <a:noFill/>
          <a:ln>
            <a:noFill/>
          </a:ln>
        </p:spPr>
      </p:pic>
      <p:sp>
        <p:nvSpPr>
          <p:cNvPr id="16" name="Google Shape;16;p2"/>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ar">
  <p:cSld name="SECTION_TITLE_AND_DESCRIPTION_1_1">
    <p:bg>
      <p:bgPr>
        <a:solidFill>
          <a:schemeClr val="lt1"/>
        </a:solidFill>
      </p:bgPr>
    </p:bg>
    <p:spTree>
      <p:nvGrpSpPr>
        <p:cNvPr id="57" name="Shape 57"/>
        <p:cNvGrpSpPr/>
        <p:nvPr/>
      </p:nvGrpSpPr>
      <p:grpSpPr>
        <a:xfrm>
          <a:off x="0" y="0"/>
          <a:ext cx="0" cy="0"/>
          <a:chOff x="0" y="0"/>
          <a:chExt cx="0" cy="0"/>
        </a:xfrm>
      </p:grpSpPr>
      <p:sp>
        <p:nvSpPr>
          <p:cNvPr id="58" name="Google Shape;58;p11"/>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60" name="Google Shape;60;p1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BIG_NUMBER_1">
    <p:bg>
      <p:bgPr>
        <a:solidFill>
          <a:schemeClr val="lt1"/>
        </a:solidFill>
      </p:bgPr>
    </p:bg>
    <p:spTree>
      <p:nvGrpSpPr>
        <p:cNvPr id="61" name="Shape 61"/>
        <p:cNvGrpSpPr/>
        <p:nvPr/>
      </p:nvGrpSpPr>
      <p:grpSpPr>
        <a:xfrm>
          <a:off x="0" y="0"/>
          <a:ext cx="0" cy="0"/>
          <a:chOff x="0" y="0"/>
          <a:chExt cx="0" cy="0"/>
        </a:xfrm>
      </p:grpSpPr>
      <p:sp>
        <p:nvSpPr>
          <p:cNvPr id="62" name="Google Shape;62;p12"/>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a:off x="439827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
          <p:cNvSpPr/>
          <p:nvPr/>
        </p:nvSpPr>
        <p:spPr>
          <a:xfrm>
            <a:off x="42062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2"/>
          <p:cNvSpPr txBox="1"/>
          <p:nvPr/>
        </p:nvSpPr>
        <p:spPr>
          <a:xfrm>
            <a:off x="858025"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a:t>
            </a:r>
            <a:r>
              <a:rPr lang="en" sz="1200">
                <a:solidFill>
                  <a:srgbClr val="9E9E9E"/>
                </a:solidFill>
                <a:latin typeface="Raleway"/>
                <a:ea typeface="Raleway"/>
                <a:cs typeface="Raleway"/>
                <a:sym typeface="Raleway"/>
              </a:rPr>
              <a:t> </a:t>
            </a:r>
            <a:endParaRPr sz="1200">
              <a:solidFill>
                <a:srgbClr val="9E9E9E"/>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66" name="Google Shape;66;p12"/>
          <p:cNvSpPr txBox="1"/>
          <p:nvPr/>
        </p:nvSpPr>
        <p:spPr>
          <a:xfrm>
            <a:off x="4609000" y="13017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4</a:t>
            </a:r>
            <a:endParaRPr b="1" sz="2400">
              <a:solidFill>
                <a:srgbClr val="86AF15"/>
              </a:solidFill>
              <a:latin typeface="Roboto Condensed"/>
              <a:ea typeface="Roboto Condensed"/>
              <a:cs typeface="Roboto Condensed"/>
              <a:sym typeface="Roboto Condensed"/>
            </a:endParaRPr>
          </a:p>
        </p:txBody>
      </p:sp>
      <p:sp>
        <p:nvSpPr>
          <p:cNvPr id="67" name="Google Shape;67;p12"/>
          <p:cNvSpPr txBox="1"/>
          <p:nvPr/>
        </p:nvSpPr>
        <p:spPr>
          <a:xfrm>
            <a:off x="460900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5</a:t>
            </a:r>
            <a:endParaRPr b="1" sz="2400">
              <a:solidFill>
                <a:srgbClr val="86AF15"/>
              </a:solidFill>
              <a:latin typeface="Roboto Condensed"/>
              <a:ea typeface="Roboto Condensed"/>
              <a:cs typeface="Roboto Condensed"/>
              <a:sym typeface="Roboto Condensed"/>
            </a:endParaRPr>
          </a:p>
        </p:txBody>
      </p:sp>
      <p:sp>
        <p:nvSpPr>
          <p:cNvPr id="68" name="Google Shape;68;p12"/>
          <p:cNvSpPr txBox="1"/>
          <p:nvPr/>
        </p:nvSpPr>
        <p:spPr>
          <a:xfrm>
            <a:off x="4609000" y="35408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6</a:t>
            </a:r>
            <a:endParaRPr b="1" sz="2400">
              <a:solidFill>
                <a:srgbClr val="86AF15"/>
              </a:solidFill>
              <a:latin typeface="Roboto Condensed"/>
              <a:ea typeface="Roboto Condensed"/>
              <a:cs typeface="Roboto Condensed"/>
              <a:sym typeface="Roboto Condensed"/>
            </a:endParaRPr>
          </a:p>
        </p:txBody>
      </p:sp>
      <p:sp>
        <p:nvSpPr>
          <p:cNvPr id="69" name="Google Shape;69;p12"/>
          <p:cNvSpPr txBox="1"/>
          <p:nvPr/>
        </p:nvSpPr>
        <p:spPr>
          <a:xfrm>
            <a:off x="561550" y="13017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1</a:t>
            </a:r>
            <a:endParaRPr b="1" sz="2400">
              <a:solidFill>
                <a:srgbClr val="86AF15"/>
              </a:solidFill>
              <a:latin typeface="Asap Condensed"/>
              <a:ea typeface="Asap Condensed"/>
              <a:cs typeface="Asap Condensed"/>
              <a:sym typeface="Asap Condensed"/>
            </a:endParaRPr>
          </a:p>
        </p:txBody>
      </p:sp>
      <p:sp>
        <p:nvSpPr>
          <p:cNvPr id="70" name="Google Shape;70;p12"/>
          <p:cNvSpPr txBox="1"/>
          <p:nvPr/>
        </p:nvSpPr>
        <p:spPr>
          <a:xfrm>
            <a:off x="56155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2</a:t>
            </a:r>
            <a:endParaRPr b="1" sz="2400">
              <a:solidFill>
                <a:srgbClr val="86AF15"/>
              </a:solidFill>
              <a:latin typeface="Roboto Condensed"/>
              <a:ea typeface="Roboto Condensed"/>
              <a:cs typeface="Roboto Condensed"/>
              <a:sym typeface="Roboto Condensed"/>
            </a:endParaRPr>
          </a:p>
        </p:txBody>
      </p:sp>
      <p:sp>
        <p:nvSpPr>
          <p:cNvPr id="71" name="Google Shape;71;p12"/>
          <p:cNvSpPr txBox="1"/>
          <p:nvPr/>
        </p:nvSpPr>
        <p:spPr>
          <a:xfrm>
            <a:off x="561550" y="35408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3</a:t>
            </a:r>
            <a:endParaRPr b="1" sz="2400">
              <a:solidFill>
                <a:srgbClr val="86AF15"/>
              </a:solidFill>
              <a:latin typeface="Roboto Condensed"/>
              <a:ea typeface="Roboto Condensed"/>
              <a:cs typeface="Roboto Condensed"/>
              <a:sym typeface="Roboto Condensed"/>
            </a:endParaRPr>
          </a:p>
        </p:txBody>
      </p:sp>
      <p:sp>
        <p:nvSpPr>
          <p:cNvPr id="72" name="Google Shape;72;p12"/>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1"/>
                </a:solidFill>
                <a:highlight>
                  <a:srgbClr val="A50A51"/>
                </a:highlight>
                <a:latin typeface="Asap Condensed"/>
                <a:ea typeface="Asap Condensed"/>
                <a:cs typeface="Asap Condensed"/>
                <a:sym typeface="Asap Condensed"/>
              </a:rPr>
              <a:t> Two columns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73" name="Google Shape;73;p12"/>
          <p:cNvSpPr txBox="1"/>
          <p:nvPr/>
        </p:nvSpPr>
        <p:spPr>
          <a:xfrm>
            <a:off x="90835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4" name="Google Shape;74;p12"/>
          <p:cNvSpPr txBox="1"/>
          <p:nvPr/>
        </p:nvSpPr>
        <p:spPr>
          <a:xfrm>
            <a:off x="90835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5" name="Google Shape;75;p12"/>
          <p:cNvSpPr txBox="1"/>
          <p:nvPr/>
        </p:nvSpPr>
        <p:spPr>
          <a:xfrm>
            <a:off x="4955800"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6" name="Google Shape;76;p12"/>
          <p:cNvSpPr txBox="1"/>
          <p:nvPr/>
        </p:nvSpPr>
        <p:spPr>
          <a:xfrm>
            <a:off x="495580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7" name="Google Shape;77;p12"/>
          <p:cNvSpPr txBox="1"/>
          <p:nvPr/>
        </p:nvSpPr>
        <p:spPr>
          <a:xfrm>
            <a:off x="495580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er paragraphs">
  <p:cSld name="TITLE_AND_TWO_COLUMNS_1_1_1">
    <p:bg>
      <p:bgPr>
        <a:solidFill>
          <a:srgbClr val="FFFFFF"/>
        </a:solidFill>
      </p:bgPr>
    </p:bg>
    <p:spTree>
      <p:nvGrpSpPr>
        <p:cNvPr id="78" name="Shape 78"/>
        <p:cNvGrpSpPr/>
        <p:nvPr/>
      </p:nvGrpSpPr>
      <p:grpSpPr>
        <a:xfrm>
          <a:off x="0" y="0"/>
          <a:ext cx="0" cy="0"/>
          <a:chOff x="0" y="0"/>
          <a:chExt cx="0" cy="0"/>
        </a:xfrm>
      </p:grpSpPr>
      <p:sp>
        <p:nvSpPr>
          <p:cNvPr id="79" name="Google Shape;79;p13"/>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Longer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81" name="Google Shape;81;p13"/>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A50A51"/>
                </a:solidFill>
                <a:latin typeface="Asap Condensed Medium"/>
                <a:ea typeface="Asap Condensed Medium"/>
                <a:cs typeface="Asap Condensed Medium"/>
                <a:sym typeface="Asap Condensed Medium"/>
              </a:rPr>
              <a:t>Participants organize teams, gather data, identify partners, and assess current capabilities in improvement methods and.</a:t>
            </a:r>
            <a:endParaRPr sz="1800">
              <a:solidFill>
                <a:srgbClr val="A50A51"/>
              </a:solidFill>
              <a:latin typeface="Asap Condensed Medium"/>
              <a:ea typeface="Asap Condensed Medium"/>
              <a:cs typeface="Asap Condensed Medium"/>
              <a:sym typeface="Asap Condensed Medium"/>
            </a:endParaRPr>
          </a:p>
          <a:p>
            <a:pPr indent="0" lvl="0" marL="0" rtl="0" algn="l">
              <a:lnSpc>
                <a:spcPct val="115000"/>
              </a:lnSpc>
              <a:spcBef>
                <a:spcPts val="0"/>
              </a:spcBef>
              <a:spcAft>
                <a:spcPts val="0"/>
              </a:spcAft>
              <a:buClr>
                <a:schemeClr val="dk1"/>
              </a:buClr>
              <a:buSzPts val="1100"/>
              <a:buFont typeface="Arial"/>
              <a:buNone/>
            </a:pPr>
            <a:r>
              <a:t/>
            </a:r>
            <a:endParaRPr sz="15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t/>
            </a:r>
            <a:endParaRPr sz="1300">
              <a:solidFill>
                <a:srgbClr val="9E9E9E"/>
              </a:solidFill>
              <a:latin typeface="Asap Condensed"/>
              <a:ea typeface="Asap Condensed"/>
              <a:cs typeface="Asap Condensed"/>
              <a:sym typeface="Asap Condensed"/>
            </a:endParaRPr>
          </a:p>
          <a:p>
            <a:pPr indent="0" lvl="0" marL="0" rtl="0" algn="l">
              <a:spcBef>
                <a:spcPts val="0"/>
              </a:spcBef>
              <a:spcAft>
                <a:spcPts val="0"/>
              </a:spcAft>
              <a:buClr>
                <a:schemeClr val="dk1"/>
              </a:buClr>
              <a:buSzPts val="1100"/>
              <a:buFont typeface="Arial"/>
              <a:buNone/>
            </a:pPr>
            <a:r>
              <a:rPr b="1" lang="en" sz="1800">
                <a:solidFill>
                  <a:srgbClr val="86AF15"/>
                </a:solidFill>
                <a:highlight>
                  <a:schemeClr val="lt1"/>
                </a:highlight>
                <a:latin typeface="Asap Condensed"/>
                <a:ea typeface="Asap Condensed"/>
                <a:cs typeface="Asap Condensed"/>
                <a:sym typeface="Asap Condensed"/>
              </a:rPr>
              <a:t> </a:t>
            </a:r>
            <a:endParaRPr sz="1300">
              <a:solidFill>
                <a:srgbClr val="9E9E9E"/>
              </a:solidFill>
              <a:latin typeface="Asap Condensed"/>
              <a:ea typeface="Asap Condensed"/>
              <a:cs typeface="Asap Condensed"/>
              <a:sym typeface="Asap Condensed"/>
            </a:endParaRPr>
          </a:p>
        </p:txBody>
      </p:sp>
      <p:sp>
        <p:nvSpPr>
          <p:cNvPr id="82" name="Google Shape;82;p1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3" name="Google Shape;83;p13"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s">
  <p:cSld name="TITLE_AND_BODY_2_1_1">
    <p:bg>
      <p:bgPr>
        <a:solidFill>
          <a:srgbClr val="FFFFFF"/>
        </a:solidFill>
      </p:bgPr>
    </p:bg>
    <p:spTree>
      <p:nvGrpSpPr>
        <p:cNvPr id="84" name="Shape 84"/>
        <p:cNvGrpSpPr/>
        <p:nvPr/>
      </p:nvGrpSpPr>
      <p:grpSpPr>
        <a:xfrm>
          <a:off x="0" y="0"/>
          <a:ext cx="0" cy="0"/>
          <a:chOff x="0" y="0"/>
          <a:chExt cx="0" cy="0"/>
        </a:xfrm>
      </p:grpSpPr>
      <p:sp>
        <p:nvSpPr>
          <p:cNvPr id="85" name="Google Shape;85;p14"/>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highlight>
                  <a:srgbClr val="A50A51"/>
                </a:highlight>
                <a:latin typeface="Asap Condensed"/>
                <a:ea typeface="Asap Condensed"/>
                <a:cs typeface="Asap Condensed"/>
                <a:sym typeface="Asap Condensed"/>
              </a:rPr>
              <a:t> </a:t>
            </a:r>
            <a:r>
              <a:rPr b="1" lang="en" sz="4000">
                <a:solidFill>
                  <a:schemeClr val="lt1"/>
                </a:solidFill>
                <a:highlight>
                  <a:srgbClr val="A50A51"/>
                </a:highlight>
                <a:latin typeface="Asap Condensed"/>
                <a:ea typeface="Asap Condensed"/>
                <a:cs typeface="Asap Condensed"/>
                <a:sym typeface="Asap Condensed"/>
              </a:rPr>
              <a:t>Infographics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pic>
        <p:nvPicPr>
          <p:cNvPr id="87" name="Google Shape;87;p14"/>
          <p:cNvPicPr preferRelativeResize="0"/>
          <p:nvPr/>
        </p:nvPicPr>
        <p:blipFill>
          <a:blip r:embed="rId2">
            <a:alphaModFix/>
          </a:blip>
          <a:stretch>
            <a:fillRect/>
          </a:stretch>
        </p:blipFill>
        <p:spPr>
          <a:xfrm>
            <a:off x="420625" y="1131725"/>
            <a:ext cx="8258048" cy="3217250"/>
          </a:xfrm>
          <a:prstGeom prst="rect">
            <a:avLst/>
          </a:prstGeom>
          <a:noFill/>
          <a:ln cap="flat" cmpd="sng" w="9525">
            <a:solidFill>
              <a:srgbClr val="0494CB"/>
            </a:solidFill>
            <a:prstDash val="solid"/>
            <a:round/>
            <a:headEnd len="sm" w="sm" type="none"/>
            <a:tailEnd len="sm" w="sm" type="none"/>
          </a:ln>
        </p:spPr>
      </p:pic>
      <p:sp>
        <p:nvSpPr>
          <p:cNvPr id="88" name="Google Shape;88;p1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9" name="Google Shape;89;p14"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5"/>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p:txBody>
      </p:sp>
      <p:sp>
        <p:nvSpPr>
          <p:cNvPr id="92" name="Google Shape;92;p15"/>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93" name="Google Shape;93;p15"/>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solidFill>
                  <a:schemeClr val="lt2"/>
                </a:solidFill>
              </a:defRPr>
            </a:lvl1pPr>
            <a:lvl2pPr indent="-304800" lvl="1" marL="914400">
              <a:spcBef>
                <a:spcPts val="1600"/>
              </a:spcBef>
              <a:spcAft>
                <a:spcPts val="0"/>
              </a:spcAft>
              <a:buClr>
                <a:schemeClr val="lt2"/>
              </a:buClr>
              <a:buSzPts val="1200"/>
              <a:buChar char="○"/>
              <a:defRPr sz="1200">
                <a:solidFill>
                  <a:schemeClr val="lt2"/>
                </a:solidFill>
              </a:defRPr>
            </a:lvl2pPr>
            <a:lvl3pPr indent="-304800" lvl="2" marL="1371600">
              <a:spcBef>
                <a:spcPts val="1600"/>
              </a:spcBef>
              <a:spcAft>
                <a:spcPts val="0"/>
              </a:spcAft>
              <a:buClr>
                <a:schemeClr val="lt2"/>
              </a:buClr>
              <a:buSzPts val="1200"/>
              <a:buChar char="■"/>
              <a:defRPr sz="1200">
                <a:solidFill>
                  <a:schemeClr val="lt2"/>
                </a:solidFill>
              </a:defRPr>
            </a:lvl3pPr>
            <a:lvl4pPr indent="-304800" lvl="3" marL="1828800">
              <a:spcBef>
                <a:spcPts val="1600"/>
              </a:spcBef>
              <a:spcAft>
                <a:spcPts val="0"/>
              </a:spcAft>
              <a:buClr>
                <a:schemeClr val="lt2"/>
              </a:buClr>
              <a:buSzPts val="1200"/>
              <a:buChar char="●"/>
              <a:defRPr sz="1200">
                <a:solidFill>
                  <a:schemeClr val="lt2"/>
                </a:solidFill>
              </a:defRPr>
            </a:lvl4pPr>
            <a:lvl5pPr indent="-304800" lvl="4" marL="2286000">
              <a:spcBef>
                <a:spcPts val="1600"/>
              </a:spcBef>
              <a:spcAft>
                <a:spcPts val="0"/>
              </a:spcAft>
              <a:buClr>
                <a:schemeClr val="lt2"/>
              </a:buClr>
              <a:buSzPts val="1200"/>
              <a:buChar char="○"/>
              <a:defRPr sz="1200">
                <a:solidFill>
                  <a:schemeClr val="lt2"/>
                </a:solidFill>
              </a:defRPr>
            </a:lvl5pPr>
            <a:lvl6pPr indent="-304800" lvl="5" marL="2743200">
              <a:spcBef>
                <a:spcPts val="1600"/>
              </a:spcBef>
              <a:spcAft>
                <a:spcPts val="0"/>
              </a:spcAft>
              <a:buClr>
                <a:schemeClr val="lt2"/>
              </a:buClr>
              <a:buSzPts val="1200"/>
              <a:buChar char="■"/>
              <a:defRPr sz="1200">
                <a:solidFill>
                  <a:schemeClr val="lt2"/>
                </a:solidFill>
              </a:defRPr>
            </a:lvl6pPr>
            <a:lvl7pPr indent="-304800" lvl="6" marL="3200400">
              <a:spcBef>
                <a:spcPts val="1600"/>
              </a:spcBef>
              <a:spcAft>
                <a:spcPts val="0"/>
              </a:spcAft>
              <a:buClr>
                <a:schemeClr val="lt2"/>
              </a:buClr>
              <a:buSzPts val="1200"/>
              <a:buChar char="●"/>
              <a:defRPr sz="1200">
                <a:solidFill>
                  <a:schemeClr val="lt2"/>
                </a:solidFill>
              </a:defRPr>
            </a:lvl7pPr>
            <a:lvl8pPr indent="-304800" lvl="7" marL="3657600">
              <a:spcBef>
                <a:spcPts val="1600"/>
              </a:spcBef>
              <a:spcAft>
                <a:spcPts val="0"/>
              </a:spcAft>
              <a:buClr>
                <a:schemeClr val="lt2"/>
              </a:buClr>
              <a:buSzPts val="1200"/>
              <a:buChar char="○"/>
              <a:defRPr sz="1200">
                <a:solidFill>
                  <a:schemeClr val="lt2"/>
                </a:solidFill>
              </a:defRPr>
            </a:lvl8pPr>
            <a:lvl9pPr indent="-304800" lvl="8" marL="4114800">
              <a:spcBef>
                <a:spcPts val="1600"/>
              </a:spcBef>
              <a:spcAft>
                <a:spcPts val="1600"/>
              </a:spcAft>
              <a:buClr>
                <a:schemeClr val="lt2"/>
              </a:buClr>
              <a:buSzPts val="1200"/>
              <a:buChar char="■"/>
              <a:defRPr sz="1200">
                <a:solidFill>
                  <a:schemeClr val="lt2"/>
                </a:solidFill>
              </a:defRPr>
            </a:lvl9pPr>
          </a:lstStyle>
          <a:p/>
        </p:txBody>
      </p:sp>
      <p:sp>
        <p:nvSpPr>
          <p:cNvPr id="94" name="Google Shape;94;p1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95" name="Google Shape;95;p1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ke a point">
  <p:cSld name="TITLE_AND_BODY_1">
    <p:spTree>
      <p:nvGrpSpPr>
        <p:cNvPr id="96" name="Shape 96"/>
        <p:cNvGrpSpPr/>
        <p:nvPr/>
      </p:nvGrpSpPr>
      <p:grpSpPr>
        <a:xfrm>
          <a:off x="0" y="0"/>
          <a:ext cx="0" cy="0"/>
          <a:chOff x="0" y="0"/>
          <a:chExt cx="0" cy="0"/>
        </a:xfrm>
      </p:grpSpPr>
      <p:sp>
        <p:nvSpPr>
          <p:cNvPr id="97" name="Google Shape;97;p16"/>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A50A51"/>
              </a:buClr>
              <a:buSzPts val="1000"/>
              <a:buNone/>
              <a:defRPr>
                <a:solidFill>
                  <a:srgbClr val="A50A51"/>
                </a:solidFill>
              </a:defRPr>
            </a:lvl1pPr>
            <a:lvl2pPr lvl="1" rtl="0">
              <a:lnSpc>
                <a:spcPct val="100000"/>
              </a:lnSpc>
              <a:spcBef>
                <a:spcPts val="0"/>
              </a:spcBef>
              <a:spcAft>
                <a:spcPts val="0"/>
              </a:spcAft>
              <a:buClr>
                <a:srgbClr val="A50A51"/>
              </a:buClr>
              <a:buSzPts val="1400"/>
              <a:buNone/>
              <a:defRPr sz="1400">
                <a:solidFill>
                  <a:srgbClr val="A50A51"/>
                </a:solidFill>
              </a:defRPr>
            </a:lvl2pPr>
            <a:lvl3pPr lvl="2" rtl="0">
              <a:lnSpc>
                <a:spcPct val="100000"/>
              </a:lnSpc>
              <a:spcBef>
                <a:spcPts val="0"/>
              </a:spcBef>
              <a:spcAft>
                <a:spcPts val="0"/>
              </a:spcAft>
              <a:buClr>
                <a:srgbClr val="A50A51"/>
              </a:buClr>
              <a:buSzPts val="1400"/>
              <a:buNone/>
              <a:defRPr sz="1400">
                <a:solidFill>
                  <a:srgbClr val="A50A51"/>
                </a:solidFill>
              </a:defRPr>
            </a:lvl3pPr>
            <a:lvl4pPr lvl="3" rtl="0">
              <a:lnSpc>
                <a:spcPct val="100000"/>
              </a:lnSpc>
              <a:spcBef>
                <a:spcPts val="0"/>
              </a:spcBef>
              <a:spcAft>
                <a:spcPts val="0"/>
              </a:spcAft>
              <a:buClr>
                <a:srgbClr val="A50A51"/>
              </a:buClr>
              <a:buSzPts val="1400"/>
              <a:buNone/>
              <a:defRPr sz="1400">
                <a:solidFill>
                  <a:srgbClr val="A50A51"/>
                </a:solidFill>
              </a:defRPr>
            </a:lvl4pPr>
            <a:lvl5pPr lvl="4" rtl="0">
              <a:lnSpc>
                <a:spcPct val="100000"/>
              </a:lnSpc>
              <a:spcBef>
                <a:spcPts val="0"/>
              </a:spcBef>
              <a:spcAft>
                <a:spcPts val="0"/>
              </a:spcAft>
              <a:buClr>
                <a:srgbClr val="A50A51"/>
              </a:buClr>
              <a:buSzPts val="1400"/>
              <a:buNone/>
              <a:defRPr sz="1400">
                <a:solidFill>
                  <a:srgbClr val="A50A51"/>
                </a:solidFill>
              </a:defRPr>
            </a:lvl5pPr>
            <a:lvl6pPr lvl="5" rtl="0">
              <a:lnSpc>
                <a:spcPct val="100000"/>
              </a:lnSpc>
              <a:spcBef>
                <a:spcPts val="0"/>
              </a:spcBef>
              <a:spcAft>
                <a:spcPts val="0"/>
              </a:spcAft>
              <a:buClr>
                <a:srgbClr val="A50A51"/>
              </a:buClr>
              <a:buSzPts val="1400"/>
              <a:buNone/>
              <a:defRPr sz="1400">
                <a:solidFill>
                  <a:srgbClr val="A50A51"/>
                </a:solidFill>
              </a:defRPr>
            </a:lvl6pPr>
            <a:lvl7pPr lvl="6" rtl="0">
              <a:lnSpc>
                <a:spcPct val="100000"/>
              </a:lnSpc>
              <a:spcBef>
                <a:spcPts val="0"/>
              </a:spcBef>
              <a:spcAft>
                <a:spcPts val="0"/>
              </a:spcAft>
              <a:buClr>
                <a:srgbClr val="A50A51"/>
              </a:buClr>
              <a:buSzPts val="1400"/>
              <a:buNone/>
              <a:defRPr sz="1400">
                <a:solidFill>
                  <a:srgbClr val="A50A51"/>
                </a:solidFill>
              </a:defRPr>
            </a:lvl7pPr>
            <a:lvl8pPr lvl="7" rtl="0">
              <a:lnSpc>
                <a:spcPct val="100000"/>
              </a:lnSpc>
              <a:spcBef>
                <a:spcPts val="0"/>
              </a:spcBef>
              <a:spcAft>
                <a:spcPts val="0"/>
              </a:spcAft>
              <a:buClr>
                <a:srgbClr val="A50A51"/>
              </a:buClr>
              <a:buSzPts val="1400"/>
              <a:buNone/>
              <a:defRPr sz="1400">
                <a:solidFill>
                  <a:srgbClr val="A50A51"/>
                </a:solidFill>
              </a:defRPr>
            </a:lvl8pPr>
            <a:lvl9pPr lvl="8" rtl="0">
              <a:lnSpc>
                <a:spcPct val="100000"/>
              </a:lnSpc>
              <a:spcBef>
                <a:spcPts val="0"/>
              </a:spcBef>
              <a:spcAft>
                <a:spcPts val="0"/>
              </a:spcAft>
              <a:buClr>
                <a:srgbClr val="A50A51"/>
              </a:buClr>
              <a:buSzPts val="1400"/>
              <a:buNone/>
              <a:defRPr sz="1400">
                <a:solidFill>
                  <a:srgbClr val="A50A51"/>
                </a:solidFill>
              </a:defRPr>
            </a:lvl9pPr>
          </a:lstStyle>
          <a:p/>
        </p:txBody>
      </p:sp>
      <p:sp>
        <p:nvSpPr>
          <p:cNvPr id="98" name="Google Shape;98;p16"/>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50A51"/>
              </a:buClr>
              <a:buSzPts val="2400"/>
              <a:buNone/>
              <a:defRPr b="0" sz="2400">
                <a:solidFill>
                  <a:srgbClr val="A50A51"/>
                </a:solidFill>
              </a:defRPr>
            </a:lvl1pPr>
            <a:lvl2pPr lvl="1" rtl="0">
              <a:spcBef>
                <a:spcPts val="0"/>
              </a:spcBef>
              <a:spcAft>
                <a:spcPts val="0"/>
              </a:spcAft>
              <a:buClr>
                <a:srgbClr val="A50A51"/>
              </a:buClr>
              <a:buSzPts val="3600"/>
              <a:buNone/>
              <a:defRPr sz="3600">
                <a:solidFill>
                  <a:srgbClr val="A50A51"/>
                </a:solidFill>
              </a:defRPr>
            </a:lvl2pPr>
            <a:lvl3pPr lvl="2" rtl="0">
              <a:spcBef>
                <a:spcPts val="0"/>
              </a:spcBef>
              <a:spcAft>
                <a:spcPts val="0"/>
              </a:spcAft>
              <a:buClr>
                <a:srgbClr val="A50A51"/>
              </a:buClr>
              <a:buSzPts val="3600"/>
              <a:buNone/>
              <a:defRPr sz="3600">
                <a:solidFill>
                  <a:srgbClr val="A50A51"/>
                </a:solidFill>
              </a:defRPr>
            </a:lvl3pPr>
            <a:lvl4pPr lvl="3" rtl="0">
              <a:spcBef>
                <a:spcPts val="0"/>
              </a:spcBef>
              <a:spcAft>
                <a:spcPts val="0"/>
              </a:spcAft>
              <a:buClr>
                <a:srgbClr val="A50A51"/>
              </a:buClr>
              <a:buSzPts val="3600"/>
              <a:buNone/>
              <a:defRPr sz="3600">
                <a:solidFill>
                  <a:srgbClr val="A50A51"/>
                </a:solidFill>
              </a:defRPr>
            </a:lvl4pPr>
            <a:lvl5pPr lvl="4" rtl="0">
              <a:spcBef>
                <a:spcPts val="0"/>
              </a:spcBef>
              <a:spcAft>
                <a:spcPts val="0"/>
              </a:spcAft>
              <a:buClr>
                <a:srgbClr val="A50A51"/>
              </a:buClr>
              <a:buSzPts val="3600"/>
              <a:buNone/>
              <a:defRPr sz="3600">
                <a:solidFill>
                  <a:srgbClr val="A50A51"/>
                </a:solidFill>
              </a:defRPr>
            </a:lvl5pPr>
            <a:lvl6pPr lvl="5" rtl="0">
              <a:spcBef>
                <a:spcPts val="0"/>
              </a:spcBef>
              <a:spcAft>
                <a:spcPts val="0"/>
              </a:spcAft>
              <a:buClr>
                <a:srgbClr val="A50A51"/>
              </a:buClr>
              <a:buSzPts val="3600"/>
              <a:buNone/>
              <a:defRPr sz="3600">
                <a:solidFill>
                  <a:srgbClr val="A50A51"/>
                </a:solidFill>
              </a:defRPr>
            </a:lvl6pPr>
            <a:lvl7pPr lvl="6" rtl="0">
              <a:spcBef>
                <a:spcPts val="0"/>
              </a:spcBef>
              <a:spcAft>
                <a:spcPts val="0"/>
              </a:spcAft>
              <a:buClr>
                <a:srgbClr val="A50A51"/>
              </a:buClr>
              <a:buSzPts val="3600"/>
              <a:buNone/>
              <a:defRPr sz="3600">
                <a:solidFill>
                  <a:srgbClr val="A50A51"/>
                </a:solidFill>
              </a:defRPr>
            </a:lvl7pPr>
            <a:lvl8pPr lvl="7" rtl="0">
              <a:spcBef>
                <a:spcPts val="0"/>
              </a:spcBef>
              <a:spcAft>
                <a:spcPts val="0"/>
              </a:spcAft>
              <a:buClr>
                <a:srgbClr val="A50A51"/>
              </a:buClr>
              <a:buSzPts val="3600"/>
              <a:buNone/>
              <a:defRPr sz="3600">
                <a:solidFill>
                  <a:srgbClr val="A50A51"/>
                </a:solidFill>
              </a:defRPr>
            </a:lvl8pPr>
            <a:lvl9pPr lvl="8" rtl="0">
              <a:spcBef>
                <a:spcPts val="0"/>
              </a:spcBef>
              <a:spcAft>
                <a:spcPts val="0"/>
              </a:spcAft>
              <a:buClr>
                <a:srgbClr val="A50A51"/>
              </a:buClr>
              <a:buSzPts val="3600"/>
              <a:buNone/>
              <a:defRPr sz="3600">
                <a:solidFill>
                  <a:srgbClr val="A50A51"/>
                </a:solidFill>
              </a:defRPr>
            </a:lvl9pPr>
          </a:lstStyle>
          <a:p/>
        </p:txBody>
      </p:sp>
      <p:sp>
        <p:nvSpPr>
          <p:cNvPr id="99" name="Google Shape;99;p1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0" name="Google Shape;100;p1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1" name="Shape 101"/>
        <p:cNvGrpSpPr/>
        <p:nvPr/>
      </p:nvGrpSpPr>
      <p:grpSpPr>
        <a:xfrm>
          <a:off x="0" y="0"/>
          <a:ext cx="0" cy="0"/>
          <a:chOff x="0" y="0"/>
          <a:chExt cx="0" cy="0"/>
        </a:xfrm>
      </p:grpSpPr>
      <p:sp>
        <p:nvSpPr>
          <p:cNvPr id="102" name="Google Shape;102;p1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03" name="Google Shape;103;p1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04" name="Google Shape;104;p17"/>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888888"/>
              </a:buClr>
              <a:buSzPts val="1400"/>
              <a:buChar char="●"/>
              <a:defRPr sz="1400">
                <a:solidFill>
                  <a:srgbClr val="888888"/>
                </a:solidFill>
              </a:defRPr>
            </a:lvl1pPr>
            <a:lvl2pPr indent="-304800" lvl="1" marL="914400" rtl="0">
              <a:spcBef>
                <a:spcPts val="1600"/>
              </a:spcBef>
              <a:spcAft>
                <a:spcPts val="0"/>
              </a:spcAft>
              <a:buClr>
                <a:srgbClr val="888888"/>
              </a:buClr>
              <a:buSzPts val="1200"/>
              <a:buChar char="○"/>
              <a:defRPr sz="1200">
                <a:solidFill>
                  <a:srgbClr val="888888"/>
                </a:solidFill>
              </a:defRPr>
            </a:lvl2pPr>
            <a:lvl3pPr indent="-304800" lvl="2" marL="1371600" rtl="0">
              <a:spcBef>
                <a:spcPts val="1600"/>
              </a:spcBef>
              <a:spcAft>
                <a:spcPts val="0"/>
              </a:spcAft>
              <a:buClr>
                <a:srgbClr val="888888"/>
              </a:buClr>
              <a:buSzPts val="1200"/>
              <a:buChar char="■"/>
              <a:defRPr sz="1200">
                <a:solidFill>
                  <a:srgbClr val="888888"/>
                </a:solidFill>
              </a:defRPr>
            </a:lvl3pPr>
            <a:lvl4pPr indent="-304800" lvl="3" marL="1828800" rtl="0">
              <a:spcBef>
                <a:spcPts val="1600"/>
              </a:spcBef>
              <a:spcAft>
                <a:spcPts val="0"/>
              </a:spcAft>
              <a:buClr>
                <a:srgbClr val="888888"/>
              </a:buClr>
              <a:buSzPts val="1200"/>
              <a:buChar char="●"/>
              <a:defRPr sz="1200">
                <a:solidFill>
                  <a:srgbClr val="888888"/>
                </a:solidFill>
              </a:defRPr>
            </a:lvl4pPr>
            <a:lvl5pPr indent="-304800" lvl="4" marL="2286000" rtl="0">
              <a:spcBef>
                <a:spcPts val="1600"/>
              </a:spcBef>
              <a:spcAft>
                <a:spcPts val="0"/>
              </a:spcAft>
              <a:buClr>
                <a:srgbClr val="888888"/>
              </a:buClr>
              <a:buSzPts val="1200"/>
              <a:buChar char="○"/>
              <a:defRPr sz="1200">
                <a:solidFill>
                  <a:srgbClr val="888888"/>
                </a:solidFill>
              </a:defRPr>
            </a:lvl5pPr>
            <a:lvl6pPr indent="-304800" lvl="5" marL="2743200" rtl="0">
              <a:spcBef>
                <a:spcPts val="1600"/>
              </a:spcBef>
              <a:spcAft>
                <a:spcPts val="0"/>
              </a:spcAft>
              <a:buClr>
                <a:srgbClr val="888888"/>
              </a:buClr>
              <a:buSzPts val="1200"/>
              <a:buChar char="■"/>
              <a:defRPr sz="1200">
                <a:solidFill>
                  <a:srgbClr val="888888"/>
                </a:solidFill>
              </a:defRPr>
            </a:lvl6pPr>
            <a:lvl7pPr indent="-304800" lvl="6" marL="3200400" rtl="0">
              <a:spcBef>
                <a:spcPts val="1600"/>
              </a:spcBef>
              <a:spcAft>
                <a:spcPts val="0"/>
              </a:spcAft>
              <a:buClr>
                <a:srgbClr val="888888"/>
              </a:buClr>
              <a:buSzPts val="1200"/>
              <a:buChar char="●"/>
              <a:defRPr sz="1200">
                <a:solidFill>
                  <a:srgbClr val="888888"/>
                </a:solidFill>
              </a:defRPr>
            </a:lvl7pPr>
            <a:lvl8pPr indent="-304800" lvl="7" marL="3657600" rtl="0">
              <a:spcBef>
                <a:spcPts val="1600"/>
              </a:spcBef>
              <a:spcAft>
                <a:spcPts val="0"/>
              </a:spcAft>
              <a:buClr>
                <a:srgbClr val="888888"/>
              </a:buClr>
              <a:buSzPts val="1200"/>
              <a:buChar char="○"/>
              <a:defRPr sz="1200">
                <a:solidFill>
                  <a:srgbClr val="888888"/>
                </a:solidFill>
              </a:defRPr>
            </a:lvl8pPr>
            <a:lvl9pPr indent="-304800" lvl="8" marL="4114800" rtl="0">
              <a:spcBef>
                <a:spcPts val="1600"/>
              </a:spcBef>
              <a:spcAft>
                <a:spcPts val="1600"/>
              </a:spcAft>
              <a:buClr>
                <a:srgbClr val="888888"/>
              </a:buClr>
              <a:buSzPts val="1200"/>
              <a:buChar char="■"/>
              <a:defRPr sz="1200">
                <a:solidFill>
                  <a:srgbClr val="888888"/>
                </a:solidFill>
              </a:defRPr>
            </a:lvl9pPr>
          </a:lstStyle>
          <a:p/>
        </p:txBody>
      </p:sp>
      <p:sp>
        <p:nvSpPr>
          <p:cNvPr id="105" name="Google Shape;105;p17"/>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06" name="Google Shape;106;p1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7" name="Google Shape;107;p1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108" name="Shape 108"/>
        <p:cNvGrpSpPr/>
        <p:nvPr/>
      </p:nvGrpSpPr>
      <p:grpSpPr>
        <a:xfrm>
          <a:off x="0" y="0"/>
          <a:ext cx="0" cy="0"/>
          <a:chOff x="0" y="0"/>
          <a:chExt cx="0" cy="0"/>
        </a:xfrm>
      </p:grpSpPr>
      <p:sp>
        <p:nvSpPr>
          <p:cNvPr id="109" name="Google Shape;109;p1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0" name="Google Shape;110;p1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1" name="Google Shape;111;p18"/>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2" name="Google Shape;112;p18"/>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3" name="Google Shape;113;p18"/>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4" name="Google Shape;114;p1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15" name="Google Shape;115;p1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1">
    <p:spTree>
      <p:nvGrpSpPr>
        <p:cNvPr id="116" name="Shape 116"/>
        <p:cNvGrpSpPr/>
        <p:nvPr/>
      </p:nvGrpSpPr>
      <p:grpSpPr>
        <a:xfrm>
          <a:off x="0" y="0"/>
          <a:ext cx="0" cy="0"/>
          <a:chOff x="0" y="0"/>
          <a:chExt cx="0" cy="0"/>
        </a:xfrm>
      </p:grpSpPr>
      <p:sp>
        <p:nvSpPr>
          <p:cNvPr id="117" name="Google Shape;117;p1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8" name="Google Shape;118;p1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9" name="Google Shape;119;p19"/>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0" name="Google Shape;120;p19"/>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1" name="Google Shape;121;p19"/>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2" name="Google Shape;122;p19"/>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3" name="Google Shape;123;p1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4" name="Google Shape;124;p1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20"/>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A50A51"/>
              </a:buClr>
              <a:buSzPts val="3000"/>
              <a:buNone/>
              <a:defRPr>
                <a:solidFill>
                  <a:srgbClr val="A50A51"/>
                </a:solidFill>
              </a:defRPr>
            </a:lvl2pPr>
            <a:lvl3pPr lvl="2" rtl="0">
              <a:spcBef>
                <a:spcPts val="0"/>
              </a:spcBef>
              <a:spcAft>
                <a:spcPts val="0"/>
              </a:spcAft>
              <a:buClr>
                <a:srgbClr val="A50A51"/>
              </a:buClr>
              <a:buSzPts val="3000"/>
              <a:buNone/>
              <a:defRPr>
                <a:solidFill>
                  <a:srgbClr val="A50A51"/>
                </a:solidFill>
              </a:defRPr>
            </a:lvl3pPr>
            <a:lvl4pPr lvl="3" rtl="0">
              <a:spcBef>
                <a:spcPts val="0"/>
              </a:spcBef>
              <a:spcAft>
                <a:spcPts val="0"/>
              </a:spcAft>
              <a:buClr>
                <a:srgbClr val="A50A51"/>
              </a:buClr>
              <a:buSzPts val="3000"/>
              <a:buNone/>
              <a:defRPr>
                <a:solidFill>
                  <a:srgbClr val="A50A51"/>
                </a:solidFill>
              </a:defRPr>
            </a:lvl4pPr>
            <a:lvl5pPr lvl="4" rtl="0">
              <a:spcBef>
                <a:spcPts val="0"/>
              </a:spcBef>
              <a:spcAft>
                <a:spcPts val="0"/>
              </a:spcAft>
              <a:buClr>
                <a:srgbClr val="A50A51"/>
              </a:buClr>
              <a:buSzPts val="3000"/>
              <a:buNone/>
              <a:defRPr>
                <a:solidFill>
                  <a:srgbClr val="A50A51"/>
                </a:solidFill>
              </a:defRPr>
            </a:lvl5pPr>
            <a:lvl6pPr lvl="5" rtl="0">
              <a:spcBef>
                <a:spcPts val="0"/>
              </a:spcBef>
              <a:spcAft>
                <a:spcPts val="0"/>
              </a:spcAft>
              <a:buClr>
                <a:srgbClr val="A50A51"/>
              </a:buClr>
              <a:buSzPts val="3000"/>
              <a:buNone/>
              <a:defRPr>
                <a:solidFill>
                  <a:srgbClr val="A50A51"/>
                </a:solidFill>
              </a:defRPr>
            </a:lvl6pPr>
            <a:lvl7pPr lvl="6" rtl="0">
              <a:spcBef>
                <a:spcPts val="0"/>
              </a:spcBef>
              <a:spcAft>
                <a:spcPts val="0"/>
              </a:spcAft>
              <a:buClr>
                <a:srgbClr val="A50A51"/>
              </a:buClr>
              <a:buSzPts val="3000"/>
              <a:buNone/>
              <a:defRPr>
                <a:solidFill>
                  <a:srgbClr val="A50A51"/>
                </a:solidFill>
              </a:defRPr>
            </a:lvl7pPr>
            <a:lvl8pPr lvl="7" rtl="0">
              <a:spcBef>
                <a:spcPts val="0"/>
              </a:spcBef>
              <a:spcAft>
                <a:spcPts val="0"/>
              </a:spcAft>
              <a:buClr>
                <a:srgbClr val="A50A51"/>
              </a:buClr>
              <a:buSzPts val="3000"/>
              <a:buNone/>
              <a:defRPr>
                <a:solidFill>
                  <a:srgbClr val="A50A51"/>
                </a:solidFill>
              </a:defRPr>
            </a:lvl8pPr>
            <a:lvl9pPr lvl="8" rtl="0">
              <a:spcBef>
                <a:spcPts val="0"/>
              </a:spcBef>
              <a:spcAft>
                <a:spcPts val="0"/>
              </a:spcAft>
              <a:buClr>
                <a:srgbClr val="A50A51"/>
              </a:buClr>
              <a:buSzPts val="3000"/>
              <a:buNone/>
              <a:defRPr>
                <a:solidFill>
                  <a:srgbClr val="A50A51"/>
                </a:solidFill>
              </a:defRPr>
            </a:lvl9pPr>
          </a:lstStyle>
          <a:p/>
        </p:txBody>
      </p:sp>
      <p:sp>
        <p:nvSpPr>
          <p:cNvPr id="127" name="Google Shape;127;p20"/>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28" name="Google Shape;128;p2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9" name="Google Shape;129;p2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7" name="Shape 17"/>
        <p:cNvGrpSpPr/>
        <p:nvPr/>
      </p:nvGrpSpPr>
      <p:grpSpPr>
        <a:xfrm>
          <a:off x="0" y="0"/>
          <a:ext cx="0" cy="0"/>
          <a:chOff x="0" y="0"/>
          <a:chExt cx="0" cy="0"/>
        </a:xfrm>
      </p:grpSpPr>
      <p:sp>
        <p:nvSpPr>
          <p:cNvPr id="18" name="Google Shape;18;p3"/>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pic>
        <p:nvPicPr>
          <p:cNvPr id="19" name="Google Shape;19;p3" title="Screen Shot 2025-08-07 at 4.22.35 AM.png"/>
          <p:cNvPicPr preferRelativeResize="0"/>
          <p:nvPr/>
        </p:nvPicPr>
        <p:blipFill rotWithShape="1">
          <a:blip r:embed="rId2">
            <a:alphaModFix/>
          </a:blip>
          <a:srcRect b="0" l="3372" r="0" t="14733"/>
          <a:stretch/>
        </p:blipFill>
        <p:spPr>
          <a:xfrm>
            <a:off x="0" y="0"/>
            <a:ext cx="9144003" cy="4514725"/>
          </a:xfrm>
          <a:prstGeom prst="rect">
            <a:avLst/>
          </a:prstGeom>
          <a:noFill/>
          <a:ln>
            <a:noFill/>
          </a:ln>
        </p:spPr>
      </p:pic>
      <p:sp>
        <p:nvSpPr>
          <p:cNvPr id="20" name="Google Shape;20;p3"/>
          <p:cNvSpPr txBox="1"/>
          <p:nvPr/>
        </p:nvSpPr>
        <p:spPr>
          <a:xfrm>
            <a:off x="406425" y="2645650"/>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SESSION TITLE</a:t>
            </a:r>
            <a:br>
              <a:rPr lang="en" sz="4000">
                <a:solidFill>
                  <a:schemeClr val="lt1"/>
                </a:solidFill>
                <a:highlight>
                  <a:srgbClr val="A50A51"/>
                </a:highlight>
                <a:latin typeface="Raleway ExtraBold"/>
                <a:ea typeface="Raleway ExtraBold"/>
                <a:cs typeface="Raleway ExtraBold"/>
                <a:sym typeface="Raleway ExtraBold"/>
              </a:rPr>
            </a:br>
            <a:r>
              <a:rPr lang="en" sz="4000">
                <a:solidFill>
                  <a:schemeClr val="lt1"/>
                </a:solidFill>
                <a:highlight>
                  <a:srgbClr val="A50A51"/>
                </a:highlight>
              </a:rPr>
              <a:t> ADDITIONAL INFORMATION</a:t>
            </a:r>
            <a:endParaRPr sz="4000">
              <a:solidFill>
                <a:schemeClr val="lt1"/>
              </a:solidFill>
              <a:highlight>
                <a:srgbClr val="A50A51"/>
              </a:highlight>
              <a:latin typeface="Raleway ExtraBold"/>
              <a:ea typeface="Raleway ExtraBold"/>
              <a:cs typeface="Raleway ExtraBold"/>
              <a:sym typeface="Raleway ExtraBold"/>
            </a:endParaRPr>
          </a:p>
        </p:txBody>
      </p:sp>
      <p:sp>
        <p:nvSpPr>
          <p:cNvPr id="21" name="Google Shape;21;p3"/>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sp>
        <p:nvSpPr>
          <p:cNvPr id="22" name="Google Shape;22;p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3" name="Google Shape;23;p3"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0" name="Shape 130"/>
        <p:cNvGrpSpPr/>
        <p:nvPr/>
      </p:nvGrpSpPr>
      <p:grpSpPr>
        <a:xfrm>
          <a:off x="0" y="0"/>
          <a:ext cx="0" cy="0"/>
          <a:chOff x="0" y="0"/>
          <a:chExt cx="0" cy="0"/>
        </a:xfrm>
      </p:grpSpPr>
      <p:sp>
        <p:nvSpPr>
          <p:cNvPr id="131" name="Google Shape;131;p2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50A51"/>
              </a:buClr>
              <a:buSzPts val="9600"/>
              <a:buFont typeface="Lato"/>
              <a:buNone/>
              <a:defRPr sz="9600">
                <a:solidFill>
                  <a:srgbClr val="A50A51"/>
                </a:solidFill>
                <a:latin typeface="Lato"/>
                <a:ea typeface="Lato"/>
                <a:cs typeface="Lato"/>
                <a:sym typeface="Lato"/>
              </a:defRPr>
            </a:lvl1pPr>
            <a:lvl2pPr lvl="1"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2pPr>
            <a:lvl3pPr lvl="2"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3pPr>
            <a:lvl4pPr lvl="3"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4pPr>
            <a:lvl5pPr lvl="4"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5pPr>
            <a:lvl6pPr lvl="5"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6pPr>
            <a:lvl7pPr lvl="6"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7pPr>
            <a:lvl8pPr lvl="7"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8pPr>
            <a:lvl9pPr lvl="8"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9pPr>
          </a:lstStyle>
          <a:p>
            <a:r>
              <a:t>xx%</a:t>
            </a:r>
          </a:p>
        </p:txBody>
      </p:sp>
      <p:sp>
        <p:nvSpPr>
          <p:cNvPr id="132" name="Google Shape;132;p2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2"/>
              </a:buClr>
              <a:buSzPts val="1400"/>
              <a:buChar char="●"/>
              <a:defRPr>
                <a:solidFill>
                  <a:schemeClr val="lt2"/>
                </a:solidFill>
              </a:defRPr>
            </a:lvl1pPr>
            <a:lvl2pPr indent="-304800" lvl="1" marL="914400" algn="ctr">
              <a:spcBef>
                <a:spcPts val="1600"/>
              </a:spcBef>
              <a:spcAft>
                <a:spcPts val="0"/>
              </a:spcAft>
              <a:buClr>
                <a:schemeClr val="lt2"/>
              </a:buClr>
              <a:buSzPts val="1200"/>
              <a:buChar char="○"/>
              <a:defRPr>
                <a:solidFill>
                  <a:schemeClr val="lt2"/>
                </a:solidFill>
              </a:defRPr>
            </a:lvl2pPr>
            <a:lvl3pPr indent="-304800" lvl="2" marL="1371600" algn="ctr">
              <a:spcBef>
                <a:spcPts val="1600"/>
              </a:spcBef>
              <a:spcAft>
                <a:spcPts val="0"/>
              </a:spcAft>
              <a:buClr>
                <a:schemeClr val="lt2"/>
              </a:buClr>
              <a:buSzPts val="1200"/>
              <a:buChar char="■"/>
              <a:defRPr>
                <a:solidFill>
                  <a:schemeClr val="lt2"/>
                </a:solidFill>
              </a:defRPr>
            </a:lvl3pPr>
            <a:lvl4pPr indent="-304800" lvl="3" marL="1828800" algn="ctr">
              <a:spcBef>
                <a:spcPts val="1600"/>
              </a:spcBef>
              <a:spcAft>
                <a:spcPts val="0"/>
              </a:spcAft>
              <a:buClr>
                <a:schemeClr val="lt2"/>
              </a:buClr>
              <a:buSzPts val="1200"/>
              <a:buChar char="●"/>
              <a:defRPr>
                <a:solidFill>
                  <a:schemeClr val="lt2"/>
                </a:solidFill>
              </a:defRPr>
            </a:lvl4pPr>
            <a:lvl5pPr indent="-304800" lvl="4" marL="2286000" algn="ctr">
              <a:spcBef>
                <a:spcPts val="1600"/>
              </a:spcBef>
              <a:spcAft>
                <a:spcPts val="0"/>
              </a:spcAft>
              <a:buClr>
                <a:schemeClr val="lt2"/>
              </a:buClr>
              <a:buSzPts val="1200"/>
              <a:buChar char="○"/>
              <a:defRPr>
                <a:solidFill>
                  <a:schemeClr val="lt2"/>
                </a:solidFill>
              </a:defRPr>
            </a:lvl5pPr>
            <a:lvl6pPr indent="-304800" lvl="5" marL="2743200" algn="ctr">
              <a:spcBef>
                <a:spcPts val="1600"/>
              </a:spcBef>
              <a:spcAft>
                <a:spcPts val="0"/>
              </a:spcAft>
              <a:buClr>
                <a:schemeClr val="lt2"/>
              </a:buClr>
              <a:buSzPts val="1200"/>
              <a:buChar char="■"/>
              <a:defRPr>
                <a:solidFill>
                  <a:schemeClr val="lt2"/>
                </a:solidFill>
              </a:defRPr>
            </a:lvl6pPr>
            <a:lvl7pPr indent="-304800" lvl="6" marL="3200400" algn="ctr">
              <a:spcBef>
                <a:spcPts val="1600"/>
              </a:spcBef>
              <a:spcAft>
                <a:spcPts val="0"/>
              </a:spcAft>
              <a:buClr>
                <a:schemeClr val="lt2"/>
              </a:buClr>
              <a:buSzPts val="1200"/>
              <a:buChar char="●"/>
              <a:defRPr>
                <a:solidFill>
                  <a:schemeClr val="lt2"/>
                </a:solidFill>
              </a:defRPr>
            </a:lvl7pPr>
            <a:lvl8pPr indent="-304800" lvl="7" marL="3657600" algn="ctr">
              <a:spcBef>
                <a:spcPts val="1600"/>
              </a:spcBef>
              <a:spcAft>
                <a:spcPts val="0"/>
              </a:spcAft>
              <a:buClr>
                <a:schemeClr val="lt2"/>
              </a:buClr>
              <a:buSzPts val="1200"/>
              <a:buChar char="○"/>
              <a:defRPr>
                <a:solidFill>
                  <a:schemeClr val="lt2"/>
                </a:solidFill>
              </a:defRPr>
            </a:lvl8pPr>
            <a:lvl9pPr indent="-304800" lvl="8" marL="4114800" algn="ctr">
              <a:spcBef>
                <a:spcPts val="1600"/>
              </a:spcBef>
              <a:spcAft>
                <a:spcPts val="1600"/>
              </a:spcAft>
              <a:buClr>
                <a:schemeClr val="lt2"/>
              </a:buClr>
              <a:buSzPts val="1200"/>
              <a:buChar char="■"/>
              <a:defRPr>
                <a:solidFill>
                  <a:schemeClr val="lt2"/>
                </a:solidFill>
              </a:defRPr>
            </a:lvl9pPr>
          </a:lstStyle>
          <a:p/>
        </p:txBody>
      </p:sp>
      <p:sp>
        <p:nvSpPr>
          <p:cNvPr id="133" name="Google Shape;133;p2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34" name="Google Shape;134;p2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4" name="Shape 24"/>
        <p:cNvGrpSpPr/>
        <p:nvPr/>
      </p:nvGrpSpPr>
      <p:grpSpPr>
        <a:xfrm>
          <a:off x="0" y="0"/>
          <a:ext cx="0" cy="0"/>
          <a:chOff x="0" y="0"/>
          <a:chExt cx="0" cy="0"/>
        </a:xfrm>
      </p:grpSpPr>
      <p:sp>
        <p:nvSpPr>
          <p:cNvPr id="25" name="Google Shape;25;p4"/>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7" name="Google Shape;27;p4"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8" name="Shape 28"/>
        <p:cNvGrpSpPr/>
        <p:nvPr/>
      </p:nvGrpSpPr>
      <p:grpSpPr>
        <a:xfrm>
          <a:off x="0" y="0"/>
          <a:ext cx="0" cy="0"/>
          <a:chOff x="0" y="0"/>
          <a:chExt cx="0" cy="0"/>
        </a:xfrm>
      </p:grpSpPr>
      <p:sp>
        <p:nvSpPr>
          <p:cNvPr id="29" name="Google Shape;29;p5"/>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1" name="Google Shape;31;p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urple">
  <p:cSld name="TITLE_1_2">
    <p:bg>
      <p:bgPr>
        <a:solidFill>
          <a:srgbClr val="A50A51"/>
        </a:solidFill>
      </p:bgPr>
    </p:bg>
    <p:spTree>
      <p:nvGrpSpPr>
        <p:cNvPr id="32" name="Shape 32"/>
        <p:cNvGrpSpPr/>
        <p:nvPr/>
      </p:nvGrpSpPr>
      <p:grpSpPr>
        <a:xfrm>
          <a:off x="0" y="0"/>
          <a:ext cx="0" cy="0"/>
          <a:chOff x="0" y="0"/>
          <a:chExt cx="0" cy="0"/>
        </a:xfrm>
      </p:grpSpPr>
      <p:sp>
        <p:nvSpPr>
          <p:cNvPr id="33" name="Google Shape;33;p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4" name="Google Shape;34;p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p:cSld name="TITLE_1_1">
    <p:bg>
      <p:bgPr>
        <a:solidFill>
          <a:srgbClr val="12B5EA"/>
        </a:solidFill>
      </p:bgPr>
    </p:bg>
    <p:spTree>
      <p:nvGrpSpPr>
        <p:cNvPr id="35" name="Shape 35"/>
        <p:cNvGrpSpPr/>
        <p:nvPr/>
      </p:nvGrpSpPr>
      <p:grpSpPr>
        <a:xfrm>
          <a:off x="0" y="0"/>
          <a:ext cx="0" cy="0"/>
          <a:chOff x="0" y="0"/>
          <a:chExt cx="0" cy="0"/>
        </a:xfrm>
      </p:grpSpPr>
      <p:sp>
        <p:nvSpPr>
          <p:cNvPr id="36" name="Google Shape;36;p7"/>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400"/>
              <a:buNone/>
              <a:defRPr sz="1400">
                <a:solidFill>
                  <a:srgbClr val="A50A5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37" name="Google Shape;37;p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8" name="Google Shape;38;p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
        <p:nvSpPr>
          <p:cNvPr id="39" name="Google Shape;39;p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SECTION_HEADER_1">
    <p:bg>
      <p:bgPr>
        <a:solidFill>
          <a:srgbClr val="86AF15"/>
        </a:solid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2" name="Google Shape;42;p8"/>
          <p:cNvSpPr txBox="1"/>
          <p:nvPr>
            <p:ph idx="1" type="subTitle"/>
          </p:nvPr>
        </p:nvSpPr>
        <p:spPr>
          <a:xfrm>
            <a:off x="456075" y="2698325"/>
            <a:ext cx="82470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43" name="Google Shape;43;p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44" name="Google Shape;44;p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p:cSld name="TITLE_ONLY_1">
    <p:bg>
      <p:bgPr>
        <a:solidFill>
          <a:schemeClr val="lt1"/>
        </a:solidFill>
      </p:bgPr>
    </p:bg>
    <p:spTree>
      <p:nvGrpSpPr>
        <p:cNvPr id="45" name="Shape 45"/>
        <p:cNvGrpSpPr/>
        <p:nvPr/>
      </p:nvGrpSpPr>
      <p:grpSpPr>
        <a:xfrm>
          <a:off x="0" y="0"/>
          <a:ext cx="0" cy="0"/>
          <a:chOff x="0" y="0"/>
          <a:chExt cx="0" cy="0"/>
        </a:xfrm>
      </p:grpSpPr>
      <p:sp>
        <p:nvSpPr>
          <p:cNvPr id="46" name="Google Shape;46;p9"/>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Bullet points insert title here </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48" name="Google Shape;48;p9"/>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Logo listed on our website for every year that they contribute</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At least one acknowledgement in CS-produced content (including social media and blog posts), if desired.</a:t>
            </a:r>
            <a:endParaRPr sz="1800">
              <a:solidFill>
                <a:srgbClr val="888888"/>
              </a:solidFill>
              <a:latin typeface="Asap Condensed"/>
              <a:ea typeface="Asap Condensed"/>
              <a:cs typeface="Asap Condensed"/>
              <a:sym typeface="Asap Condensed"/>
            </a:endParaRPr>
          </a:p>
          <a:p>
            <a:pPr indent="-342900" lvl="1" marL="9144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Sub bullet</a:t>
            </a:r>
            <a:endParaRPr sz="1800">
              <a:solidFill>
                <a:srgbClr val="888888"/>
              </a:solidFill>
              <a:latin typeface="Asap Condensed"/>
              <a:ea typeface="Asap Condensed"/>
              <a:cs typeface="Asap Condensed"/>
              <a:sym typeface="Asap Condensed"/>
            </a:endParaRPr>
          </a:p>
          <a:p>
            <a:pPr indent="-342900" lvl="2" marL="13716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Third level bullet</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An update on our work every six months in the form of a webinar or call.</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Availability of a CS team member to engage corporation staff in-person.</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Acknowledgement in annual report.</a:t>
            </a:r>
            <a:endParaRPr sz="1800">
              <a:solidFill>
                <a:srgbClr val="888888"/>
              </a:solidFill>
              <a:latin typeface="Asap Condensed"/>
              <a:ea typeface="Asap Condensed"/>
              <a:cs typeface="Asap Condensed"/>
              <a:sym typeface="Asap Condensed"/>
            </a:endParaRPr>
          </a:p>
        </p:txBody>
      </p:sp>
      <p:sp>
        <p:nvSpPr>
          <p:cNvPr id="49" name="Google Shape;49;p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0" name="Google Shape;50;p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s">
  <p:cSld name="SECTION_TITLE_AND_DESCRIPTION_1">
    <p:bg>
      <p:bgPr>
        <a:solidFill>
          <a:schemeClr val="lt1"/>
        </a:solidFill>
      </p:bgPr>
    </p:bg>
    <p:spTree>
      <p:nvGrpSpPr>
        <p:cNvPr id="51" name="Shape 51"/>
        <p:cNvGrpSpPr/>
        <p:nvPr/>
      </p:nvGrpSpPr>
      <p:grpSpPr>
        <a:xfrm>
          <a:off x="0" y="0"/>
          <a:ext cx="0" cy="0"/>
          <a:chOff x="0" y="0"/>
          <a:chExt cx="0" cy="0"/>
        </a:xfrm>
      </p:grpSpPr>
      <p:sp>
        <p:nvSpPr>
          <p:cNvPr id="52" name="Google Shape;52;p10"/>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54" name="Google Shape;54;p10"/>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888888"/>
                </a:solidFill>
                <a:latin typeface="Asap Condensed"/>
                <a:ea typeface="Asap Condensed"/>
                <a:cs typeface="Asap Condensed"/>
                <a:sym typeface="Asap Condensed"/>
              </a:rPr>
              <a:t>Logo listed on our website for every year that they contribute At least one acknowledgment six months in the form of a webinar or call. Availability of a CS team member to engage corporation staff in-person. Acknowledgement in annual report.</a:t>
            </a:r>
            <a:endParaRPr sz="1800">
              <a:solidFill>
                <a:srgbClr val="888888"/>
              </a:solidFill>
              <a:latin typeface="Asap Condensed"/>
              <a:ea typeface="Asap Condensed"/>
              <a:cs typeface="Asap Condensed"/>
              <a:sym typeface="Asap Condensed"/>
            </a:endParaRPr>
          </a:p>
          <a:p>
            <a:pPr indent="0" lvl="0" marL="0" marR="0" rtl="0" algn="l">
              <a:lnSpc>
                <a:spcPct val="115000"/>
              </a:lnSpc>
              <a:spcBef>
                <a:spcPts val="0"/>
              </a:spcBef>
              <a:spcAft>
                <a:spcPts val="0"/>
              </a:spcAft>
              <a:buNone/>
            </a:pPr>
            <a:r>
              <a:t/>
            </a:r>
            <a:endParaRPr sz="1800">
              <a:solidFill>
                <a:srgbClr val="888888"/>
              </a:solidFill>
              <a:latin typeface="Asap Condensed"/>
              <a:ea typeface="Asap Condensed"/>
              <a:cs typeface="Asap Condensed"/>
              <a:sym typeface="Asap Condensed"/>
            </a:endParaRPr>
          </a:p>
          <a:p>
            <a:pPr indent="0" lvl="0" marL="0" rtl="0" algn="l">
              <a:lnSpc>
                <a:spcPct val="115000"/>
              </a:lnSpc>
              <a:spcBef>
                <a:spcPts val="0"/>
              </a:spcBef>
              <a:spcAft>
                <a:spcPts val="0"/>
              </a:spcAft>
              <a:buClr>
                <a:schemeClr val="dk1"/>
              </a:buClr>
              <a:buSzPts val="1100"/>
              <a:buFont typeface="Arial"/>
              <a:buNone/>
            </a:pPr>
            <a:r>
              <a:rPr lang="en" sz="1800">
                <a:solidFill>
                  <a:srgbClr val="888888"/>
                </a:solidFill>
                <a:latin typeface="Asap Condensed"/>
                <a:ea typeface="Asap Condensed"/>
                <a:cs typeface="Asap Condensed"/>
                <a:sym typeface="Asap Condensed"/>
              </a:rPr>
              <a:t>An update on our work every six months in the form of a webinar or call. Availability of a CS team member to engage corporation staff in-person. Acknowledgement in annual report. member to engage corporation staff in-person. Acknowledgement in annual report.</a:t>
            </a:r>
            <a:endParaRPr sz="1800">
              <a:solidFill>
                <a:srgbClr val="888888"/>
              </a:solidFill>
              <a:latin typeface="Asap Condensed"/>
              <a:ea typeface="Asap Condensed"/>
              <a:cs typeface="Asap Condensed"/>
              <a:sym typeface="Asap Condensed"/>
            </a:endParaRPr>
          </a:p>
        </p:txBody>
      </p:sp>
      <p:sp>
        <p:nvSpPr>
          <p:cNvPr id="55" name="Google Shape;55;p1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6" name="Google Shape;56;p1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12B5EA"/>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FFFFFF"/>
              </a:buClr>
              <a:buSzPts val="1400"/>
              <a:buFont typeface="Raleway"/>
              <a:buChar char="●"/>
              <a:defRPr>
                <a:solidFill>
                  <a:srgbClr val="FFFFFF"/>
                </a:solidFill>
                <a:latin typeface="Raleway"/>
                <a:ea typeface="Raleway"/>
                <a:cs typeface="Raleway"/>
                <a:sym typeface="Raleway"/>
              </a:defRPr>
            </a:lvl1pPr>
            <a:lvl2pPr indent="-304800" lvl="1" marL="914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2pPr>
            <a:lvl3pPr indent="-304800" lvl="2" marL="1371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3pPr>
            <a:lvl4pPr indent="-304800" lvl="3" marL="18288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4pPr>
            <a:lvl5pPr indent="-304800" lvl="4" marL="22860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5pPr>
            <a:lvl6pPr indent="-304800" lvl="5" marL="27432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6pPr>
            <a:lvl7pPr indent="-304800" lvl="6" marL="3200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7pPr>
            <a:lvl8pPr indent="-304800" lvl="7" marL="3657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8pPr>
            <a:lvl9pPr indent="-304800" lvl="8" marL="4114800">
              <a:lnSpc>
                <a:spcPct val="115000"/>
              </a:lnSpc>
              <a:spcBef>
                <a:spcPts val="1600"/>
              </a:spcBef>
              <a:spcAft>
                <a:spcPts val="1600"/>
              </a:spcAft>
              <a:buClr>
                <a:srgbClr val="FFFFFF"/>
              </a:buClr>
              <a:buSzPts val="1200"/>
              <a:buFont typeface="Raleway"/>
              <a:buChar char="■"/>
              <a:defRPr sz="1200">
                <a:solidFill>
                  <a:srgbClr val="FFFFFF"/>
                </a:solidFill>
                <a:latin typeface="Raleway"/>
                <a:ea typeface="Raleway"/>
                <a:cs typeface="Raleway"/>
                <a:sym typeface="Raleway"/>
              </a:defRPr>
            </a:lvl9pPr>
          </a:lstStyle>
          <a:p/>
        </p:txBody>
      </p:sp>
      <p:sp>
        <p:nvSpPr>
          <p:cNvPr id="7" name="Google Shape;7;p1"/>
          <p:cNvSpPr txBox="1"/>
          <p:nvPr>
            <p:ph type="title"/>
          </p:nvPr>
        </p:nvSpPr>
        <p:spPr>
          <a:xfrm>
            <a:off x="379875" y="2096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3200"/>
              <a:buFont typeface="Raleway Light"/>
              <a:buNone/>
              <a:defRPr sz="3200">
                <a:solidFill>
                  <a:srgbClr val="FFFFFF"/>
                </a:solidFill>
                <a:latin typeface="Raleway Light"/>
                <a:ea typeface="Raleway Light"/>
                <a:cs typeface="Raleway Light"/>
                <a:sym typeface="Raleway Light"/>
              </a:defRPr>
            </a:lvl1pPr>
            <a:lvl2pPr lvl="1"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p:txBody>
      </p:sp>
      <p:pic>
        <p:nvPicPr>
          <p:cNvPr id="8" name="Google Shape;8;p1" title="Background (5).png"/>
          <p:cNvPicPr preferRelativeResize="0"/>
          <p:nvPr/>
        </p:nvPicPr>
        <p:blipFill>
          <a:blip r:embed="rId1">
            <a:alphaModFix/>
          </a:blip>
          <a:stretch>
            <a:fillRect/>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38" name="Shape 138"/>
        <p:cNvGrpSpPr/>
        <p:nvPr/>
      </p:nvGrpSpPr>
      <p:grpSpPr>
        <a:xfrm>
          <a:off x="0" y="0"/>
          <a:ext cx="0" cy="0"/>
          <a:chOff x="0" y="0"/>
          <a:chExt cx="0" cy="0"/>
        </a:xfrm>
      </p:grpSpPr>
      <p:pic>
        <p:nvPicPr>
          <p:cNvPr id="139" name="Google Shape;139;p22" title="Screen Shot 2025-08-07 at 4.22.35 AM.png"/>
          <p:cNvPicPr preferRelativeResize="0"/>
          <p:nvPr/>
        </p:nvPicPr>
        <p:blipFill rotWithShape="1">
          <a:blip r:embed="rId3">
            <a:alphaModFix/>
          </a:blip>
          <a:srcRect b="0" l="3372" r="0" t="14733"/>
          <a:stretch/>
        </p:blipFill>
        <p:spPr>
          <a:xfrm>
            <a:off x="0" y="0"/>
            <a:ext cx="9144003" cy="4514725"/>
          </a:xfrm>
          <a:prstGeom prst="rect">
            <a:avLst/>
          </a:prstGeom>
          <a:noFill/>
          <a:ln>
            <a:noFill/>
          </a:ln>
        </p:spPr>
      </p:pic>
      <p:sp>
        <p:nvSpPr>
          <p:cNvPr id="140" name="Google Shape;140;p22"/>
          <p:cNvSpPr txBox="1"/>
          <p:nvPr>
            <p:ph type="title"/>
          </p:nvPr>
        </p:nvSpPr>
        <p:spPr>
          <a:xfrm>
            <a:off x="400950" y="2666350"/>
            <a:ext cx="8342100" cy="61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Team Planning Time #3</a:t>
            </a:r>
            <a:endParaRPr sz="4000">
              <a:solidFill>
                <a:schemeClr val="lt1"/>
              </a:solidFill>
              <a:highlight>
                <a:srgbClr val="A50A51"/>
              </a:highlight>
            </a:endParaRPr>
          </a:p>
          <a:p>
            <a:pPr indent="0" lvl="0" marL="0" rtl="0" algn="l">
              <a:spcBef>
                <a:spcPts val="0"/>
              </a:spcBef>
              <a:spcAft>
                <a:spcPts val="0"/>
              </a:spcAft>
              <a:buNone/>
            </a:pPr>
            <a:r>
              <a:rPr lang="en" sz="4000">
                <a:solidFill>
                  <a:schemeClr val="lt1"/>
                </a:solidFill>
                <a:highlight>
                  <a:schemeClr val="accent5"/>
                </a:highlight>
              </a:rPr>
              <a:t>Group[ 4 Red Rock 7</a:t>
            </a:r>
            <a:endParaRPr sz="4000">
              <a:solidFill>
                <a:schemeClr val="lt1"/>
              </a:solidFill>
              <a:highlight>
                <a:schemeClr val="accent5"/>
              </a:highlight>
            </a:endParaRPr>
          </a:p>
        </p:txBody>
      </p:sp>
      <p:sp>
        <p:nvSpPr>
          <p:cNvPr id="141" name="Google Shape;141;p22"/>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pic>
        <p:nvPicPr>
          <p:cNvPr id="142" name="Google Shape;142;p22" title="BFZ Learning Session 2025 (2).png"/>
          <p:cNvPicPr preferRelativeResize="0"/>
          <p:nvPr/>
        </p:nvPicPr>
        <p:blipFill rotWithShape="1">
          <a:blip r:embed="rId4">
            <a:alphaModFix/>
          </a:blip>
          <a:srcRect b="17754" l="67079" r="19904" t="53135"/>
          <a:stretch/>
        </p:blipFill>
        <p:spPr>
          <a:xfrm>
            <a:off x="8157600" y="257437"/>
            <a:ext cx="720050" cy="907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326475" y="119375"/>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Activity Overview</a:t>
            </a:r>
            <a:endParaRPr b="1">
              <a:latin typeface="Raleway"/>
              <a:ea typeface="Raleway"/>
              <a:cs typeface="Raleway"/>
              <a:sym typeface="Raleway"/>
            </a:endParaRPr>
          </a:p>
        </p:txBody>
      </p:sp>
      <p:sp>
        <p:nvSpPr>
          <p:cNvPr id="234" name="Google Shape;234;p31"/>
          <p:cNvSpPr/>
          <p:nvPr/>
        </p:nvSpPr>
        <p:spPr>
          <a:xfrm>
            <a:off x="809450" y="1189400"/>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Review 4FC self reflection and updated </a:t>
            </a:r>
            <a:r>
              <a:rPr lang="en">
                <a:solidFill>
                  <a:schemeClr val="dk2"/>
                </a:solidFill>
                <a:latin typeface="Raleway"/>
                <a:ea typeface="Raleway"/>
                <a:cs typeface="Raleway"/>
                <a:sym typeface="Raleway"/>
              </a:rPr>
              <a:t>strategies</a:t>
            </a:r>
            <a:r>
              <a:rPr lang="en">
                <a:solidFill>
                  <a:schemeClr val="dk2"/>
                </a:solidFill>
                <a:latin typeface="Raleway"/>
                <a:ea typeface="Raleway"/>
                <a:cs typeface="Raleway"/>
                <a:sym typeface="Raleway"/>
              </a:rPr>
              <a:t> from TP2</a:t>
            </a:r>
            <a:endParaRPr>
              <a:solidFill>
                <a:schemeClr val="dk2"/>
              </a:solidFill>
              <a:latin typeface="Raleway"/>
              <a:ea typeface="Raleway"/>
              <a:cs typeface="Raleway"/>
              <a:sym typeface="Raleway"/>
            </a:endParaRPr>
          </a:p>
        </p:txBody>
      </p:sp>
      <p:sp>
        <p:nvSpPr>
          <p:cNvPr id="235" name="Google Shape;235;p31"/>
          <p:cNvSpPr/>
          <p:nvPr/>
        </p:nvSpPr>
        <p:spPr>
          <a:xfrm>
            <a:off x="809450" y="929575"/>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323850" lvl="0" marL="457200" rtl="0" algn="ctr">
              <a:spcBef>
                <a:spcPts val="0"/>
              </a:spcBef>
              <a:spcAft>
                <a:spcPts val="0"/>
              </a:spcAft>
              <a:buClr>
                <a:schemeClr val="lt1"/>
              </a:buClr>
              <a:buSzPts val="1500"/>
              <a:buFont typeface="Raleway"/>
              <a:buAutoNum type="arabicPeriod"/>
            </a:pPr>
            <a:r>
              <a:rPr b="1" lang="en" sz="1500">
                <a:solidFill>
                  <a:schemeClr val="lt1"/>
                </a:solidFill>
                <a:latin typeface="Raleway"/>
                <a:ea typeface="Raleway"/>
                <a:cs typeface="Raleway"/>
                <a:sym typeface="Raleway"/>
              </a:rPr>
              <a:t>Review (~5 min)</a:t>
            </a:r>
            <a:endParaRPr b="1" sz="1500">
              <a:solidFill>
                <a:schemeClr val="lt1"/>
              </a:solidFill>
              <a:latin typeface="Raleway"/>
              <a:ea typeface="Raleway"/>
              <a:cs typeface="Raleway"/>
              <a:sym typeface="Raleway"/>
            </a:endParaRPr>
          </a:p>
        </p:txBody>
      </p:sp>
      <p:sp>
        <p:nvSpPr>
          <p:cNvPr id="236" name="Google Shape;236;p31"/>
          <p:cNvSpPr/>
          <p:nvPr/>
        </p:nvSpPr>
        <p:spPr>
          <a:xfrm>
            <a:off x="4171500" y="1189400"/>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Develop SMART goals for each of the updated strategies. </a:t>
            </a:r>
            <a:endParaRPr>
              <a:solidFill>
                <a:schemeClr val="dk2"/>
              </a:solidFill>
              <a:latin typeface="Raleway"/>
              <a:ea typeface="Raleway"/>
              <a:cs typeface="Raleway"/>
              <a:sym typeface="Raleway"/>
            </a:endParaRPr>
          </a:p>
        </p:txBody>
      </p:sp>
      <p:sp>
        <p:nvSpPr>
          <p:cNvPr id="237" name="Google Shape;237;p31"/>
          <p:cNvSpPr/>
          <p:nvPr/>
        </p:nvSpPr>
        <p:spPr>
          <a:xfrm>
            <a:off x="4171500" y="929575"/>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Raleway"/>
                <a:ea typeface="Raleway"/>
                <a:cs typeface="Raleway"/>
                <a:sym typeface="Raleway"/>
              </a:rPr>
              <a:t>2. SMART Goals (~20 min)</a:t>
            </a:r>
            <a:endParaRPr b="1" sz="1500">
              <a:solidFill>
                <a:schemeClr val="lt1"/>
              </a:solidFill>
              <a:latin typeface="Raleway"/>
              <a:ea typeface="Raleway"/>
              <a:cs typeface="Raleway"/>
              <a:sym typeface="Raleway"/>
            </a:endParaRPr>
          </a:p>
        </p:txBody>
      </p:sp>
      <p:sp>
        <p:nvSpPr>
          <p:cNvPr id="238" name="Google Shape;238;p31"/>
          <p:cNvSpPr/>
          <p:nvPr/>
        </p:nvSpPr>
        <p:spPr>
          <a:xfrm>
            <a:off x="809450" y="3090625"/>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Create 6-month action plans for each of the SMART goals.</a:t>
            </a:r>
            <a:endParaRPr>
              <a:solidFill>
                <a:schemeClr val="dk2"/>
              </a:solidFill>
              <a:latin typeface="Raleway"/>
              <a:ea typeface="Raleway"/>
              <a:cs typeface="Raleway"/>
              <a:sym typeface="Raleway"/>
            </a:endParaRPr>
          </a:p>
        </p:txBody>
      </p:sp>
      <p:sp>
        <p:nvSpPr>
          <p:cNvPr id="239" name="Google Shape;239;p31"/>
          <p:cNvSpPr/>
          <p:nvPr/>
        </p:nvSpPr>
        <p:spPr>
          <a:xfrm>
            <a:off x="809450" y="2830800"/>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Raleway"/>
                <a:ea typeface="Raleway"/>
                <a:cs typeface="Raleway"/>
                <a:sym typeface="Raleway"/>
              </a:rPr>
              <a:t>3. Planning (~ 20 min)</a:t>
            </a:r>
            <a:endParaRPr b="1" sz="1500">
              <a:solidFill>
                <a:schemeClr val="lt1"/>
              </a:solidFill>
              <a:latin typeface="Raleway"/>
              <a:ea typeface="Raleway"/>
              <a:cs typeface="Raleway"/>
              <a:sym typeface="Raleway"/>
            </a:endParaRPr>
          </a:p>
        </p:txBody>
      </p:sp>
      <p:sp>
        <p:nvSpPr>
          <p:cNvPr id="240" name="Google Shape;240;p31"/>
          <p:cNvSpPr/>
          <p:nvPr/>
        </p:nvSpPr>
        <p:spPr>
          <a:xfrm>
            <a:off x="4171500" y="3090625"/>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Determine whether the 4FC are aligned to support the work.</a:t>
            </a:r>
            <a:endParaRPr>
              <a:solidFill>
                <a:schemeClr val="dk2"/>
              </a:solidFill>
              <a:latin typeface="Raleway"/>
              <a:ea typeface="Raleway"/>
              <a:cs typeface="Raleway"/>
              <a:sym typeface="Raleway"/>
            </a:endParaRPr>
          </a:p>
        </p:txBody>
      </p:sp>
      <p:sp>
        <p:nvSpPr>
          <p:cNvPr id="241" name="Google Shape;241;p31"/>
          <p:cNvSpPr/>
          <p:nvPr/>
        </p:nvSpPr>
        <p:spPr>
          <a:xfrm>
            <a:off x="4171500" y="2830800"/>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Raleway"/>
                <a:ea typeface="Raleway"/>
                <a:cs typeface="Raleway"/>
                <a:sym typeface="Raleway"/>
              </a:rPr>
              <a:t>4. Feasibility (~20 min)</a:t>
            </a:r>
            <a:endParaRPr b="1" sz="1500">
              <a:solidFill>
                <a:schemeClr val="lt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F15"/>
        </a:solidFill>
      </p:bgPr>
    </p:bg>
    <p:spTree>
      <p:nvGrpSpPr>
        <p:cNvPr id="245" name="Shape 245"/>
        <p:cNvGrpSpPr/>
        <p:nvPr/>
      </p:nvGrpSpPr>
      <p:grpSpPr>
        <a:xfrm>
          <a:off x="0" y="0"/>
          <a:ext cx="0" cy="0"/>
          <a:chOff x="0" y="0"/>
          <a:chExt cx="0" cy="0"/>
        </a:xfrm>
      </p:grpSpPr>
      <p:sp>
        <p:nvSpPr>
          <p:cNvPr id="246" name="Google Shape;246;p32"/>
          <p:cNvSpPr/>
          <p:nvPr/>
        </p:nvSpPr>
        <p:spPr>
          <a:xfrm>
            <a:off x="0" y="522875"/>
            <a:ext cx="9144000" cy="39717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247" name="Google Shape;247;p32"/>
          <p:cNvSpPr txBox="1"/>
          <p:nvPr/>
        </p:nvSpPr>
        <p:spPr>
          <a:xfrm>
            <a:off x="1814325" y="1830300"/>
            <a:ext cx="61443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3500">
              <a:solidFill>
                <a:srgbClr val="FFFFFF"/>
              </a:solidFill>
              <a:latin typeface="Raleway Light"/>
              <a:ea typeface="Raleway Light"/>
              <a:cs typeface="Raleway Light"/>
              <a:sym typeface="Raleway Light"/>
            </a:endParaRPr>
          </a:p>
          <a:p>
            <a:pPr indent="0" lvl="0" marL="0" rtl="0" algn="l">
              <a:spcBef>
                <a:spcPts val="0"/>
              </a:spcBef>
              <a:spcAft>
                <a:spcPts val="0"/>
              </a:spcAft>
              <a:buNone/>
            </a:pPr>
            <a:r>
              <a:rPr lang="en" sz="3500">
                <a:solidFill>
                  <a:srgbClr val="FFFFFF"/>
                </a:solidFill>
                <a:latin typeface="Raleway Light"/>
                <a:ea typeface="Raleway Light"/>
                <a:cs typeface="Raleway Light"/>
                <a:sym typeface="Raleway Light"/>
              </a:rPr>
              <a:t>Wrapping Up</a:t>
            </a:r>
            <a:endParaRPr sz="3500">
              <a:solidFill>
                <a:srgbClr val="FFFFFF"/>
              </a:solidFill>
              <a:latin typeface="Raleway Light"/>
              <a:ea typeface="Raleway Light"/>
              <a:cs typeface="Raleway Light"/>
              <a:sym typeface="Raleway Light"/>
            </a:endParaRPr>
          </a:p>
        </p:txBody>
      </p:sp>
      <p:sp>
        <p:nvSpPr>
          <p:cNvPr id="248" name="Google Shape;248;p32"/>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Team Planning 3 </a:t>
            </a:r>
            <a:r>
              <a:rPr lang="en" sz="2400">
                <a:solidFill>
                  <a:srgbClr val="A50A51"/>
                </a:solidFill>
                <a:highlight>
                  <a:srgbClr val="A50A51"/>
                </a:highlight>
                <a:latin typeface="Raleway ExtraBold"/>
                <a:ea typeface="Raleway ExtraBold"/>
                <a:cs typeface="Raleway ExtraBold"/>
                <a:sym typeface="Raleway ExtraBold"/>
              </a:rPr>
              <a:t>,</a:t>
            </a:r>
            <a:br>
              <a:rPr lang="en" sz="2400">
                <a:solidFill>
                  <a:srgbClr val="FFFFFF"/>
                </a:solidFill>
                <a:highlight>
                  <a:srgbClr val="A50A51"/>
                </a:highlight>
                <a:latin typeface="Raleway Light"/>
                <a:ea typeface="Raleway Light"/>
                <a:cs typeface="Raleway Light"/>
                <a:sym typeface="Raleway Light"/>
              </a:rPr>
            </a:br>
            <a:r>
              <a:rPr lang="en" sz="2400">
                <a:solidFill>
                  <a:srgbClr val="FFFFFF"/>
                </a:solidFill>
                <a:highlight>
                  <a:srgbClr val="A50A51"/>
                </a:highlight>
                <a:latin typeface="Raleway Light"/>
                <a:ea typeface="Raleway Light"/>
                <a:cs typeface="Raleway Light"/>
                <a:sym typeface="Raleway Light"/>
              </a:rPr>
              <a:t> Goals, Action Plans, and Feasibility </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249" name="Google Shape;249;p32"/>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Wrapping Up</a:t>
            </a:r>
            <a:endParaRPr b="1">
              <a:latin typeface="Raleway"/>
              <a:ea typeface="Raleway"/>
              <a:cs typeface="Raleway"/>
              <a:sym typeface="Raleway"/>
            </a:endParaRPr>
          </a:p>
        </p:txBody>
      </p:sp>
      <p:sp>
        <p:nvSpPr>
          <p:cNvPr id="255" name="Google Shape;255;p33"/>
          <p:cNvSpPr txBox="1"/>
          <p:nvPr>
            <p:ph idx="2" type="body"/>
          </p:nvPr>
        </p:nvSpPr>
        <p:spPr>
          <a:xfrm>
            <a:off x="379875" y="906550"/>
            <a:ext cx="6665700" cy="3040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2"/>
              </a:buClr>
              <a:buSzPts val="1400"/>
              <a:buChar char="●"/>
            </a:pPr>
            <a:r>
              <a:rPr lang="en">
                <a:solidFill>
                  <a:schemeClr val="dk2"/>
                </a:solidFill>
              </a:rPr>
              <a:t>Share out major </a:t>
            </a:r>
            <a:r>
              <a:rPr lang="en">
                <a:solidFill>
                  <a:schemeClr val="dk2"/>
                </a:solidFill>
              </a:rPr>
              <a:t>takeaways</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Remember: These plans are </a:t>
            </a:r>
            <a:r>
              <a:rPr i="1" lang="en">
                <a:solidFill>
                  <a:srgbClr val="A50A51"/>
                </a:solidFill>
              </a:rPr>
              <a:t>living documents</a:t>
            </a:r>
            <a:r>
              <a:rPr lang="en">
                <a:solidFill>
                  <a:schemeClr val="dk2"/>
                </a:solidFill>
              </a:rPr>
              <a:t>. It is ok if you didn’t get through everything today</a:t>
            </a:r>
            <a:endParaRPr>
              <a:solidFill>
                <a:schemeClr val="dk2"/>
              </a:solidFill>
            </a:endParaRPr>
          </a:p>
          <a:p>
            <a:pPr indent="-317500" lvl="0" marL="457200" rtl="0" algn="l">
              <a:lnSpc>
                <a:spcPct val="150000"/>
              </a:lnSpc>
              <a:spcBef>
                <a:spcPts val="0"/>
              </a:spcBef>
              <a:spcAft>
                <a:spcPts val="0"/>
              </a:spcAft>
              <a:buClr>
                <a:schemeClr val="dk2"/>
              </a:buClr>
              <a:buSzPts val="1400"/>
              <a:buChar char="●"/>
            </a:pPr>
            <a:r>
              <a:rPr lang="en">
                <a:solidFill>
                  <a:schemeClr val="dk2"/>
                </a:solidFill>
              </a:rPr>
              <a:t>What’s next?</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Team Planning 4 - Taking it home</a:t>
            </a:r>
            <a:endParaRPr>
              <a:solidFill>
                <a:schemeClr val="dk2"/>
              </a:solidFill>
            </a:endParaRPr>
          </a:p>
          <a:p>
            <a:pPr indent="-317500" lvl="0" marL="457200" rtl="0" algn="l">
              <a:lnSpc>
                <a:spcPct val="150000"/>
              </a:lnSpc>
              <a:spcBef>
                <a:spcPts val="0"/>
              </a:spcBef>
              <a:spcAft>
                <a:spcPts val="0"/>
              </a:spcAft>
              <a:buClr>
                <a:schemeClr val="dk2"/>
              </a:buClr>
              <a:buSzPts val="1400"/>
              <a:buChar char="●"/>
            </a:pPr>
            <a:r>
              <a:rPr lang="en">
                <a:solidFill>
                  <a:schemeClr val="dk2"/>
                </a:solidFill>
              </a:rPr>
              <a:t>Before you leave, coaches will take pictures of your </a:t>
            </a:r>
            <a:r>
              <a:rPr b="1" lang="en">
                <a:solidFill>
                  <a:srgbClr val="A50A51"/>
                </a:solidFill>
              </a:rPr>
              <a:t>Goals &amp; Action Planning</a:t>
            </a:r>
            <a:r>
              <a:rPr lang="en">
                <a:solidFill>
                  <a:schemeClr val="dk2"/>
                </a:solidFill>
              </a:rPr>
              <a:t> worksheets</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B5EA"/>
        </a:solidFill>
      </p:bgPr>
    </p:bg>
    <p:spTree>
      <p:nvGrpSpPr>
        <p:cNvPr id="259" name="Shape 259"/>
        <p:cNvGrpSpPr/>
        <p:nvPr/>
      </p:nvGrpSpPr>
      <p:grpSpPr>
        <a:xfrm>
          <a:off x="0" y="0"/>
          <a:ext cx="0" cy="0"/>
          <a:chOff x="0" y="0"/>
          <a:chExt cx="0" cy="0"/>
        </a:xfrm>
      </p:grpSpPr>
      <p:sp>
        <p:nvSpPr>
          <p:cNvPr id="260" name="Google Shape;260;p34"/>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46" name="Shape 146"/>
        <p:cNvGrpSpPr/>
        <p:nvPr/>
      </p:nvGrpSpPr>
      <p:grpSpPr>
        <a:xfrm>
          <a:off x="0" y="0"/>
          <a:ext cx="0" cy="0"/>
          <a:chOff x="0" y="0"/>
          <a:chExt cx="0" cy="0"/>
        </a:xfrm>
      </p:grpSpPr>
      <p:sp>
        <p:nvSpPr>
          <p:cNvPr id="147" name="Google Shape;147;p23"/>
          <p:cNvSpPr/>
          <p:nvPr/>
        </p:nvSpPr>
        <p:spPr>
          <a:xfrm>
            <a:off x="0" y="-11900"/>
            <a:ext cx="9144000" cy="4512600"/>
          </a:xfrm>
          <a:prstGeom prst="rect">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48" name="Google Shape;148;p23"/>
          <p:cNvSpPr txBox="1"/>
          <p:nvPr>
            <p:ph type="title"/>
          </p:nvPr>
        </p:nvSpPr>
        <p:spPr>
          <a:xfrm>
            <a:off x="285388" y="194600"/>
            <a:ext cx="8342100" cy="63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700">
                <a:solidFill>
                  <a:srgbClr val="A50A51"/>
                </a:solidFill>
                <a:highlight>
                  <a:schemeClr val="lt1"/>
                </a:highlight>
                <a:latin typeface="Asap Condensed"/>
                <a:ea typeface="Asap Condensed"/>
                <a:cs typeface="Asap Condensed"/>
                <a:sym typeface="Asap Condensed"/>
              </a:rPr>
              <a:t> </a:t>
            </a:r>
            <a:r>
              <a:rPr b="1" lang="en" sz="3700">
                <a:highlight>
                  <a:schemeClr val="lt1"/>
                </a:highlight>
                <a:latin typeface="Asap Condensed"/>
                <a:ea typeface="Asap Condensed"/>
                <a:cs typeface="Asap Condensed"/>
                <a:sym typeface="Asap Condensed"/>
              </a:rPr>
              <a:t>Staff In the Room</a:t>
            </a:r>
            <a:r>
              <a:rPr b="1" lang="en" sz="3700">
                <a:solidFill>
                  <a:srgbClr val="A50A51"/>
                </a:solidFill>
                <a:highlight>
                  <a:schemeClr val="lt1"/>
                </a:highlight>
                <a:latin typeface="Asap Condensed"/>
                <a:ea typeface="Asap Condensed"/>
                <a:cs typeface="Asap Condensed"/>
                <a:sym typeface="Asap Condensed"/>
              </a:rPr>
              <a:t> </a:t>
            </a:r>
            <a:r>
              <a:rPr b="1" lang="en" sz="3700">
                <a:solidFill>
                  <a:schemeClr val="lt1"/>
                </a:solidFill>
                <a:highlight>
                  <a:schemeClr val="lt1"/>
                </a:highlight>
                <a:latin typeface="Asap Condensed"/>
                <a:ea typeface="Asap Condensed"/>
                <a:cs typeface="Asap Condensed"/>
                <a:sym typeface="Asap Condensed"/>
              </a:rPr>
              <a:t>. </a:t>
            </a:r>
            <a:endParaRPr b="1" sz="3700">
              <a:solidFill>
                <a:schemeClr val="lt1"/>
              </a:solidFill>
              <a:highlight>
                <a:srgbClr val="FFFFFF"/>
              </a:highlight>
              <a:latin typeface="Asap Condensed"/>
              <a:ea typeface="Asap Condensed"/>
              <a:cs typeface="Asap Condensed"/>
              <a:sym typeface="Asap Condensed"/>
            </a:endParaRPr>
          </a:p>
          <a:p>
            <a:pPr indent="0" lvl="0" marL="0" rtl="0" algn="ctr">
              <a:spcBef>
                <a:spcPts val="0"/>
              </a:spcBef>
              <a:spcAft>
                <a:spcPts val="0"/>
              </a:spcAft>
              <a:buNone/>
            </a:pPr>
            <a:r>
              <a:t/>
            </a:r>
            <a:endParaRPr sz="3700">
              <a:solidFill>
                <a:srgbClr val="FFFFFF"/>
              </a:solidFill>
              <a:highlight>
                <a:srgbClr val="A50A51"/>
              </a:highlight>
              <a:latin typeface="Asap Condensed"/>
              <a:ea typeface="Asap Condensed"/>
              <a:cs typeface="Asap Condensed"/>
              <a:sym typeface="Asap Condensed"/>
            </a:endParaRPr>
          </a:p>
        </p:txBody>
      </p:sp>
      <p:sp>
        <p:nvSpPr>
          <p:cNvPr id="149" name="Google Shape;149;p23"/>
          <p:cNvSpPr txBox="1"/>
          <p:nvPr>
            <p:ph type="title"/>
          </p:nvPr>
        </p:nvSpPr>
        <p:spPr>
          <a:xfrm>
            <a:off x="285400" y="1809065"/>
            <a:ext cx="2246700" cy="288000"/>
          </a:xfrm>
          <a:prstGeom prst="rect">
            <a:avLst/>
          </a:prstGeom>
        </p:spPr>
        <p:txBody>
          <a:bodyPr anchorCtr="0" anchor="t" bIns="61775" lIns="61775" spcFirstLastPara="1" rIns="61775" wrap="square" tIns="61775">
            <a:noAutofit/>
          </a:bodyPr>
          <a:lstStyle/>
          <a:p>
            <a:pPr indent="0" lvl="0" marL="0" rtl="0" algn="ctr">
              <a:spcBef>
                <a:spcPts val="0"/>
              </a:spcBef>
              <a:spcAft>
                <a:spcPts val="0"/>
              </a:spcAft>
              <a:buNone/>
            </a:pPr>
            <a:r>
              <a:rPr b="1" lang="en" sz="1216">
                <a:solidFill>
                  <a:srgbClr val="A50A51"/>
                </a:solidFill>
                <a:highlight>
                  <a:schemeClr val="lt1"/>
                </a:highlight>
                <a:latin typeface="Asap Condensed"/>
                <a:ea typeface="Asap Condensed"/>
                <a:cs typeface="Asap Condensed"/>
                <a:sym typeface="Asap Condensed"/>
              </a:rPr>
              <a:t> </a:t>
            </a:r>
            <a:r>
              <a:rPr b="1" lang="en" sz="1216">
                <a:highlight>
                  <a:schemeClr val="lt1"/>
                </a:highlight>
                <a:latin typeface="Asap Condensed"/>
                <a:ea typeface="Asap Condensed"/>
                <a:cs typeface="Asap Condensed"/>
                <a:sym typeface="Asap Condensed"/>
              </a:rPr>
              <a:t>Jane Moy</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Strategy Lead, </a:t>
            </a:r>
            <a:endParaRPr sz="1216">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Data Coaching Team</a:t>
            </a:r>
            <a:r>
              <a:rPr lang="en" sz="1216">
                <a:solidFill>
                  <a:schemeClr val="lt1"/>
                </a:solidFill>
                <a:highlight>
                  <a:schemeClr val="lt1"/>
                </a:highlight>
                <a:latin typeface="Asap Condensed Light"/>
                <a:ea typeface="Asap Condensed Light"/>
                <a:cs typeface="Asap Condensed Light"/>
                <a:sym typeface="Asap Condensed Light"/>
              </a:rPr>
              <a:t>.</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1216">
              <a:solidFill>
                <a:srgbClr val="FFFFFF"/>
              </a:solidFill>
              <a:highlight>
                <a:srgbClr val="A50A51"/>
              </a:highlight>
              <a:latin typeface="Asap Condensed"/>
              <a:ea typeface="Asap Condensed"/>
              <a:cs typeface="Asap Condensed"/>
              <a:sym typeface="Asap Condensed"/>
            </a:endParaRPr>
          </a:p>
        </p:txBody>
      </p:sp>
      <p:pic>
        <p:nvPicPr>
          <p:cNvPr id="150" name="Google Shape;150;p23" title="BFZ Learning Session 2025 (2).png"/>
          <p:cNvPicPr preferRelativeResize="0"/>
          <p:nvPr/>
        </p:nvPicPr>
        <p:blipFill rotWithShape="1">
          <a:blip r:embed="rId3">
            <a:alphaModFix/>
          </a:blip>
          <a:srcRect b="17754" l="67079" r="19904" t="53135"/>
          <a:stretch/>
        </p:blipFill>
        <p:spPr>
          <a:xfrm>
            <a:off x="8194525" y="278612"/>
            <a:ext cx="720050" cy="907276"/>
          </a:xfrm>
          <a:prstGeom prst="rect">
            <a:avLst/>
          </a:prstGeom>
          <a:noFill/>
          <a:ln>
            <a:noFill/>
          </a:ln>
        </p:spPr>
      </p:pic>
      <p:grpSp>
        <p:nvGrpSpPr>
          <p:cNvPr id="151" name="Google Shape;151;p23"/>
          <p:cNvGrpSpPr/>
          <p:nvPr/>
        </p:nvGrpSpPr>
        <p:grpSpPr>
          <a:xfrm>
            <a:off x="465489" y="278597"/>
            <a:ext cx="1740526" cy="1573638"/>
            <a:chOff x="400939" y="1357325"/>
            <a:chExt cx="2575886" cy="2328900"/>
          </a:xfrm>
        </p:grpSpPr>
        <p:sp>
          <p:nvSpPr>
            <p:cNvPr id="152" name="Google Shape;152;p23"/>
            <p:cNvSpPr/>
            <p:nvPr/>
          </p:nvSpPr>
          <p:spPr>
            <a:xfrm>
              <a:off x="619125" y="1357325"/>
              <a:ext cx="2357700" cy="2328900"/>
            </a:xfrm>
            <a:prstGeom prst="ellipse">
              <a:avLst/>
            </a:prstGeom>
            <a:solidFill>
              <a:schemeClr val="lt1"/>
            </a:solidFill>
            <a:ln cap="flat" cmpd="sng" w="6425">
              <a:solidFill>
                <a:srgbClr val="FF6F0C"/>
              </a:solidFill>
              <a:prstDash val="solid"/>
              <a:round/>
              <a:headEnd len="sm" w="sm" type="none"/>
              <a:tailEnd len="sm" w="sm" type="none"/>
            </a:ln>
          </p:spPr>
          <p:txBody>
            <a:bodyPr anchorCtr="0" anchor="ctr" bIns="61775" lIns="61775" spcFirstLastPara="1" rIns="61775" wrap="square" tIns="61775">
              <a:noAutofit/>
            </a:bodyPr>
            <a:lstStyle/>
            <a:p>
              <a:pPr indent="0" lvl="0" marL="0" rtl="0" algn="ctr">
                <a:spcBef>
                  <a:spcPts val="0"/>
                </a:spcBef>
                <a:spcAft>
                  <a:spcPts val="0"/>
                </a:spcAft>
                <a:buNone/>
              </a:pPr>
              <a:r>
                <a:t/>
              </a:r>
              <a:endParaRPr sz="946">
                <a:latin typeface="Raleway"/>
                <a:ea typeface="Raleway"/>
                <a:cs typeface="Raleway"/>
                <a:sym typeface="Raleway"/>
              </a:endParaRPr>
            </a:p>
          </p:txBody>
        </p:sp>
        <p:pic>
          <p:nvPicPr>
            <p:cNvPr id="153" name="Google Shape;153;p23"/>
            <p:cNvPicPr preferRelativeResize="0"/>
            <p:nvPr/>
          </p:nvPicPr>
          <p:blipFill rotWithShape="1">
            <a:blip r:embed="rId4">
              <a:alphaModFix/>
            </a:blip>
            <a:srcRect b="0" l="-12830" r="12829" t="0"/>
            <a:stretch/>
          </p:blipFill>
          <p:spPr>
            <a:xfrm>
              <a:off x="400939" y="1467051"/>
              <a:ext cx="2209325" cy="2209375"/>
            </a:xfrm>
            <a:prstGeom prst="rect">
              <a:avLst/>
            </a:prstGeom>
            <a:noFill/>
            <a:ln>
              <a:noFill/>
            </a:ln>
          </p:spPr>
        </p:pic>
      </p:grpSp>
      <p:sp>
        <p:nvSpPr>
          <p:cNvPr id="154" name="Google Shape;154;p23"/>
          <p:cNvSpPr txBox="1"/>
          <p:nvPr>
            <p:ph type="title"/>
          </p:nvPr>
        </p:nvSpPr>
        <p:spPr>
          <a:xfrm>
            <a:off x="2363048" y="3192979"/>
            <a:ext cx="2246700" cy="288000"/>
          </a:xfrm>
          <a:prstGeom prst="rect">
            <a:avLst/>
          </a:prstGeom>
        </p:spPr>
        <p:txBody>
          <a:bodyPr anchorCtr="0" anchor="t" bIns="61775" lIns="61775" spcFirstLastPara="1" rIns="61775" wrap="square" tIns="61775">
            <a:noAutofit/>
          </a:bodyPr>
          <a:lstStyle/>
          <a:p>
            <a:pPr indent="0" lvl="0" marL="0" rtl="0" algn="ctr">
              <a:spcBef>
                <a:spcPts val="0"/>
              </a:spcBef>
              <a:spcAft>
                <a:spcPts val="0"/>
              </a:spcAft>
              <a:buNone/>
            </a:pPr>
            <a:r>
              <a:rPr b="1" lang="en" sz="1216">
                <a:solidFill>
                  <a:srgbClr val="A50A51"/>
                </a:solidFill>
                <a:highlight>
                  <a:schemeClr val="lt1"/>
                </a:highlight>
                <a:latin typeface="Asap Condensed"/>
                <a:ea typeface="Asap Condensed"/>
                <a:cs typeface="Asap Condensed"/>
                <a:sym typeface="Asap Condensed"/>
              </a:rPr>
              <a:t> </a:t>
            </a:r>
            <a:r>
              <a:rPr b="1" lang="en" sz="1216">
                <a:highlight>
                  <a:schemeClr val="lt1"/>
                </a:highlight>
                <a:latin typeface="Asap Condensed"/>
                <a:ea typeface="Asap Condensed"/>
                <a:cs typeface="Asap Condensed"/>
                <a:sym typeface="Asap Condensed"/>
              </a:rPr>
              <a:t>Honora Ruth</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System Improvement </a:t>
            </a:r>
            <a:endParaRPr sz="1216">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Advisor, </a:t>
            </a:r>
            <a:endParaRPr sz="1216">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Community Coach</a:t>
            </a:r>
            <a:r>
              <a:rPr lang="en" sz="1216">
                <a:solidFill>
                  <a:schemeClr val="lt1"/>
                </a:solidFill>
                <a:highlight>
                  <a:schemeClr val="lt1"/>
                </a:highlight>
                <a:latin typeface="Asap Condensed Light"/>
                <a:ea typeface="Asap Condensed Light"/>
                <a:cs typeface="Asap Condensed Light"/>
                <a:sym typeface="Asap Condensed Light"/>
              </a:rPr>
              <a:t>.</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1216">
              <a:solidFill>
                <a:srgbClr val="FFFFFF"/>
              </a:solidFill>
              <a:highlight>
                <a:srgbClr val="A50A51"/>
              </a:highlight>
              <a:latin typeface="Asap Condensed"/>
              <a:ea typeface="Asap Condensed"/>
              <a:cs typeface="Asap Condensed"/>
              <a:sym typeface="Asap Condensed"/>
            </a:endParaRPr>
          </a:p>
        </p:txBody>
      </p:sp>
      <p:sp>
        <p:nvSpPr>
          <p:cNvPr id="155" name="Google Shape;155;p23"/>
          <p:cNvSpPr/>
          <p:nvPr/>
        </p:nvSpPr>
        <p:spPr>
          <a:xfrm>
            <a:off x="2690566" y="1662511"/>
            <a:ext cx="1593000" cy="1573500"/>
          </a:xfrm>
          <a:prstGeom prst="ellipse">
            <a:avLst/>
          </a:prstGeom>
          <a:solidFill>
            <a:schemeClr val="lt1"/>
          </a:solidFill>
          <a:ln cap="flat" cmpd="sng" w="6425">
            <a:solidFill>
              <a:schemeClr val="lt1"/>
            </a:solidFill>
            <a:prstDash val="solid"/>
            <a:round/>
            <a:headEnd len="sm" w="sm" type="none"/>
            <a:tailEnd len="sm" w="sm" type="none"/>
          </a:ln>
        </p:spPr>
        <p:txBody>
          <a:bodyPr anchorCtr="0" anchor="ctr" bIns="61775" lIns="61775" spcFirstLastPara="1" rIns="61775" wrap="square" tIns="61775">
            <a:noAutofit/>
          </a:bodyPr>
          <a:lstStyle/>
          <a:p>
            <a:pPr indent="0" lvl="0" marL="0" rtl="0" algn="ctr">
              <a:spcBef>
                <a:spcPts val="0"/>
              </a:spcBef>
              <a:spcAft>
                <a:spcPts val="0"/>
              </a:spcAft>
              <a:buNone/>
            </a:pPr>
            <a:r>
              <a:t/>
            </a:r>
            <a:endParaRPr sz="946">
              <a:latin typeface="Raleway"/>
              <a:ea typeface="Raleway"/>
              <a:cs typeface="Raleway"/>
              <a:sym typeface="Raleway"/>
            </a:endParaRPr>
          </a:p>
        </p:txBody>
      </p:sp>
      <p:sp>
        <p:nvSpPr>
          <p:cNvPr id="156" name="Google Shape;156;p23"/>
          <p:cNvSpPr txBox="1"/>
          <p:nvPr>
            <p:ph type="title"/>
          </p:nvPr>
        </p:nvSpPr>
        <p:spPr>
          <a:xfrm>
            <a:off x="6258462" y="1809065"/>
            <a:ext cx="2246700" cy="288000"/>
          </a:xfrm>
          <a:prstGeom prst="rect">
            <a:avLst/>
          </a:prstGeom>
        </p:spPr>
        <p:txBody>
          <a:bodyPr anchorCtr="0" anchor="t" bIns="61775" lIns="61775" spcFirstLastPara="1" rIns="61775" wrap="square" tIns="61775">
            <a:noAutofit/>
          </a:bodyPr>
          <a:lstStyle/>
          <a:p>
            <a:pPr indent="0" lvl="0" marL="0" rtl="0" algn="ctr">
              <a:spcBef>
                <a:spcPts val="0"/>
              </a:spcBef>
              <a:spcAft>
                <a:spcPts val="0"/>
              </a:spcAft>
              <a:buNone/>
            </a:pPr>
            <a:r>
              <a:rPr b="1" lang="en" sz="1216">
                <a:solidFill>
                  <a:srgbClr val="A50A51"/>
                </a:solidFill>
                <a:highlight>
                  <a:schemeClr val="lt1"/>
                </a:highlight>
                <a:latin typeface="Asap Condensed"/>
                <a:ea typeface="Asap Condensed"/>
                <a:cs typeface="Asap Condensed"/>
                <a:sym typeface="Asap Condensed"/>
              </a:rPr>
              <a:t> </a:t>
            </a:r>
            <a:r>
              <a:rPr b="1" lang="en" sz="1216">
                <a:highlight>
                  <a:schemeClr val="lt1"/>
                </a:highlight>
                <a:latin typeface="Asap Condensed"/>
                <a:ea typeface="Asap Condensed"/>
                <a:cs typeface="Asap Condensed"/>
                <a:sym typeface="Asap Condensed"/>
              </a:rPr>
              <a:t>Lori Girvan</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Principal, </a:t>
            </a:r>
            <a:endParaRPr sz="1216">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Strategy &amp; Impact</a:t>
            </a:r>
            <a:r>
              <a:rPr lang="en" sz="1216">
                <a:solidFill>
                  <a:schemeClr val="lt1"/>
                </a:solidFill>
                <a:highlight>
                  <a:schemeClr val="lt1"/>
                </a:highlight>
                <a:latin typeface="Asap Condensed Light"/>
                <a:ea typeface="Asap Condensed Light"/>
                <a:cs typeface="Asap Condensed Light"/>
                <a:sym typeface="Asap Condensed Light"/>
              </a:rPr>
              <a:t>.</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1216">
              <a:solidFill>
                <a:srgbClr val="FFFFFF"/>
              </a:solidFill>
              <a:highlight>
                <a:srgbClr val="A50A51"/>
              </a:highlight>
              <a:latin typeface="Asap Condensed"/>
              <a:ea typeface="Asap Condensed"/>
              <a:cs typeface="Asap Condensed"/>
              <a:sym typeface="Asap Condensed"/>
            </a:endParaRPr>
          </a:p>
        </p:txBody>
      </p:sp>
      <p:sp>
        <p:nvSpPr>
          <p:cNvPr id="157" name="Google Shape;157;p23"/>
          <p:cNvSpPr/>
          <p:nvPr/>
        </p:nvSpPr>
        <p:spPr>
          <a:xfrm>
            <a:off x="6585979" y="278597"/>
            <a:ext cx="1593000" cy="1573500"/>
          </a:xfrm>
          <a:prstGeom prst="ellipse">
            <a:avLst/>
          </a:prstGeom>
          <a:solidFill>
            <a:schemeClr val="lt1"/>
          </a:solidFill>
          <a:ln cap="flat" cmpd="sng" w="6425">
            <a:solidFill>
              <a:schemeClr val="lt1"/>
            </a:solidFill>
            <a:prstDash val="solid"/>
            <a:round/>
            <a:headEnd len="sm" w="sm" type="none"/>
            <a:tailEnd len="sm" w="sm" type="none"/>
          </a:ln>
        </p:spPr>
        <p:txBody>
          <a:bodyPr anchorCtr="0" anchor="ctr" bIns="61775" lIns="61775" spcFirstLastPara="1" rIns="61775" wrap="square" tIns="61775">
            <a:noAutofit/>
          </a:bodyPr>
          <a:lstStyle/>
          <a:p>
            <a:pPr indent="0" lvl="0" marL="0" rtl="0" algn="ctr">
              <a:spcBef>
                <a:spcPts val="0"/>
              </a:spcBef>
              <a:spcAft>
                <a:spcPts val="0"/>
              </a:spcAft>
              <a:buNone/>
            </a:pPr>
            <a:r>
              <a:t/>
            </a:r>
            <a:endParaRPr sz="946">
              <a:latin typeface="Raleway"/>
              <a:ea typeface="Raleway"/>
              <a:cs typeface="Raleway"/>
              <a:sym typeface="Raleway"/>
            </a:endParaRPr>
          </a:p>
        </p:txBody>
      </p:sp>
      <p:sp>
        <p:nvSpPr>
          <p:cNvPr id="158" name="Google Shape;158;p23"/>
          <p:cNvSpPr txBox="1"/>
          <p:nvPr>
            <p:ph type="title"/>
          </p:nvPr>
        </p:nvSpPr>
        <p:spPr>
          <a:xfrm>
            <a:off x="285391" y="4130261"/>
            <a:ext cx="2246700" cy="288000"/>
          </a:xfrm>
          <a:prstGeom prst="rect">
            <a:avLst/>
          </a:prstGeom>
        </p:spPr>
        <p:txBody>
          <a:bodyPr anchorCtr="0" anchor="t" bIns="61775" lIns="61775" spcFirstLastPara="1" rIns="61775" wrap="square" tIns="61775">
            <a:noAutofit/>
          </a:bodyPr>
          <a:lstStyle/>
          <a:p>
            <a:pPr indent="0" lvl="0" marL="0" rtl="0" algn="ctr">
              <a:spcBef>
                <a:spcPts val="0"/>
              </a:spcBef>
              <a:spcAft>
                <a:spcPts val="0"/>
              </a:spcAft>
              <a:buNone/>
            </a:pPr>
            <a:r>
              <a:rPr b="1" lang="en" sz="1216">
                <a:solidFill>
                  <a:srgbClr val="A50A51"/>
                </a:solidFill>
                <a:highlight>
                  <a:schemeClr val="lt1"/>
                </a:highlight>
                <a:latin typeface="Asap Condensed"/>
                <a:ea typeface="Asap Condensed"/>
                <a:cs typeface="Asap Condensed"/>
                <a:sym typeface="Asap Condensed"/>
              </a:rPr>
              <a:t> </a:t>
            </a:r>
            <a:r>
              <a:rPr b="1" lang="en" sz="1216">
                <a:highlight>
                  <a:schemeClr val="lt1"/>
                </a:highlight>
                <a:latin typeface="Asap Condensed"/>
                <a:ea typeface="Asap Condensed"/>
                <a:cs typeface="Asap Condensed"/>
                <a:sym typeface="Asap Condensed"/>
              </a:rPr>
              <a:t>Nadia Lugo</a:t>
            </a:r>
            <a:endParaRPr b="1" sz="1216">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Manager, Inflow</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1216">
              <a:solidFill>
                <a:srgbClr val="FFFFFF"/>
              </a:solidFill>
              <a:highlight>
                <a:srgbClr val="A50A51"/>
              </a:highlight>
              <a:latin typeface="Asap Condensed"/>
              <a:ea typeface="Asap Condensed"/>
              <a:cs typeface="Asap Condensed"/>
              <a:sym typeface="Asap Condensed"/>
            </a:endParaRPr>
          </a:p>
        </p:txBody>
      </p:sp>
      <p:sp>
        <p:nvSpPr>
          <p:cNvPr id="159" name="Google Shape;159;p23"/>
          <p:cNvSpPr/>
          <p:nvPr/>
        </p:nvSpPr>
        <p:spPr>
          <a:xfrm>
            <a:off x="602409" y="2599793"/>
            <a:ext cx="1593000" cy="1573500"/>
          </a:xfrm>
          <a:prstGeom prst="ellipse">
            <a:avLst/>
          </a:prstGeom>
          <a:solidFill>
            <a:schemeClr val="lt1"/>
          </a:solidFill>
          <a:ln cap="flat" cmpd="sng" w="6425">
            <a:solidFill>
              <a:schemeClr val="lt1"/>
            </a:solidFill>
            <a:prstDash val="solid"/>
            <a:round/>
            <a:headEnd len="sm" w="sm" type="none"/>
            <a:tailEnd len="sm" w="sm" type="none"/>
          </a:ln>
        </p:spPr>
        <p:txBody>
          <a:bodyPr anchorCtr="0" anchor="ctr" bIns="61775" lIns="61775" spcFirstLastPara="1" rIns="61775" wrap="square" tIns="61775">
            <a:noAutofit/>
          </a:bodyPr>
          <a:lstStyle/>
          <a:p>
            <a:pPr indent="0" lvl="0" marL="0" rtl="0" algn="ctr">
              <a:spcBef>
                <a:spcPts val="0"/>
              </a:spcBef>
              <a:spcAft>
                <a:spcPts val="0"/>
              </a:spcAft>
              <a:buNone/>
            </a:pPr>
            <a:r>
              <a:t/>
            </a:r>
            <a:endParaRPr sz="946">
              <a:latin typeface="Raleway"/>
              <a:ea typeface="Raleway"/>
              <a:cs typeface="Raleway"/>
              <a:sym typeface="Raleway"/>
            </a:endParaRPr>
          </a:p>
        </p:txBody>
      </p:sp>
      <p:sp>
        <p:nvSpPr>
          <p:cNvPr id="160" name="Google Shape;160;p23"/>
          <p:cNvSpPr txBox="1"/>
          <p:nvPr>
            <p:ph type="title"/>
          </p:nvPr>
        </p:nvSpPr>
        <p:spPr>
          <a:xfrm>
            <a:off x="6258447" y="4082723"/>
            <a:ext cx="2246700" cy="288000"/>
          </a:xfrm>
          <a:prstGeom prst="rect">
            <a:avLst/>
          </a:prstGeom>
        </p:spPr>
        <p:txBody>
          <a:bodyPr anchorCtr="0" anchor="t" bIns="61775" lIns="61775" spcFirstLastPara="1" rIns="61775" wrap="square" tIns="61775">
            <a:noAutofit/>
          </a:bodyPr>
          <a:lstStyle/>
          <a:p>
            <a:pPr indent="0" lvl="0" marL="0" rtl="0" algn="ctr">
              <a:spcBef>
                <a:spcPts val="0"/>
              </a:spcBef>
              <a:spcAft>
                <a:spcPts val="0"/>
              </a:spcAft>
              <a:buNone/>
            </a:pPr>
            <a:r>
              <a:rPr b="1" lang="en" sz="1216">
                <a:solidFill>
                  <a:srgbClr val="A50A51"/>
                </a:solidFill>
                <a:highlight>
                  <a:schemeClr val="lt1"/>
                </a:highlight>
                <a:latin typeface="Asap Condensed"/>
                <a:ea typeface="Asap Condensed"/>
                <a:cs typeface="Asap Condensed"/>
                <a:sym typeface="Asap Condensed"/>
              </a:rPr>
              <a:t> </a:t>
            </a:r>
            <a:r>
              <a:rPr b="1" lang="en" sz="1216">
                <a:highlight>
                  <a:schemeClr val="lt1"/>
                </a:highlight>
                <a:latin typeface="Asap Condensed"/>
                <a:ea typeface="Asap Condensed"/>
                <a:cs typeface="Asap Condensed"/>
                <a:sym typeface="Asap Condensed"/>
              </a:rPr>
              <a:t>Lizzie Goddard</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Housing Systems </a:t>
            </a:r>
            <a:endParaRPr sz="1216">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Advisor</a:t>
            </a:r>
            <a:r>
              <a:rPr lang="en" sz="1216">
                <a:solidFill>
                  <a:schemeClr val="lt1"/>
                </a:solidFill>
                <a:highlight>
                  <a:schemeClr val="lt1"/>
                </a:highlight>
                <a:latin typeface="Asap Condensed Light"/>
                <a:ea typeface="Asap Condensed Light"/>
                <a:cs typeface="Asap Condensed Light"/>
                <a:sym typeface="Asap Condensed Light"/>
              </a:rPr>
              <a:t>.</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1216">
              <a:solidFill>
                <a:srgbClr val="FFFFFF"/>
              </a:solidFill>
              <a:highlight>
                <a:srgbClr val="A50A51"/>
              </a:highlight>
              <a:latin typeface="Asap Condensed"/>
              <a:ea typeface="Asap Condensed"/>
              <a:cs typeface="Asap Condensed"/>
              <a:sym typeface="Asap Condensed"/>
            </a:endParaRPr>
          </a:p>
        </p:txBody>
      </p:sp>
      <p:sp>
        <p:nvSpPr>
          <p:cNvPr id="161" name="Google Shape;161;p23"/>
          <p:cNvSpPr/>
          <p:nvPr/>
        </p:nvSpPr>
        <p:spPr>
          <a:xfrm>
            <a:off x="6585964" y="2552255"/>
            <a:ext cx="1593000" cy="1573500"/>
          </a:xfrm>
          <a:prstGeom prst="ellipse">
            <a:avLst/>
          </a:prstGeom>
          <a:solidFill>
            <a:schemeClr val="lt1"/>
          </a:solidFill>
          <a:ln cap="flat" cmpd="sng" w="6425">
            <a:solidFill>
              <a:schemeClr val="lt1"/>
            </a:solidFill>
            <a:prstDash val="solid"/>
            <a:round/>
            <a:headEnd len="sm" w="sm" type="none"/>
            <a:tailEnd len="sm" w="sm" type="none"/>
          </a:ln>
        </p:spPr>
        <p:txBody>
          <a:bodyPr anchorCtr="0" anchor="ctr" bIns="61775" lIns="61775" spcFirstLastPara="1" rIns="61775" wrap="square" tIns="61775">
            <a:noAutofit/>
          </a:bodyPr>
          <a:lstStyle/>
          <a:p>
            <a:pPr indent="0" lvl="0" marL="0" rtl="0" algn="ctr">
              <a:spcBef>
                <a:spcPts val="0"/>
              </a:spcBef>
              <a:spcAft>
                <a:spcPts val="0"/>
              </a:spcAft>
              <a:buNone/>
            </a:pPr>
            <a:r>
              <a:t/>
            </a:r>
            <a:endParaRPr sz="946">
              <a:latin typeface="Raleway"/>
              <a:ea typeface="Raleway"/>
              <a:cs typeface="Raleway"/>
              <a:sym typeface="Raleway"/>
            </a:endParaRPr>
          </a:p>
        </p:txBody>
      </p:sp>
      <p:sp>
        <p:nvSpPr>
          <p:cNvPr id="162" name="Google Shape;162;p23"/>
          <p:cNvSpPr txBox="1"/>
          <p:nvPr>
            <p:ph type="title"/>
          </p:nvPr>
        </p:nvSpPr>
        <p:spPr>
          <a:xfrm>
            <a:off x="4403400" y="3192984"/>
            <a:ext cx="2246700" cy="288000"/>
          </a:xfrm>
          <a:prstGeom prst="rect">
            <a:avLst/>
          </a:prstGeom>
        </p:spPr>
        <p:txBody>
          <a:bodyPr anchorCtr="0" anchor="t" bIns="61775" lIns="61775" spcFirstLastPara="1" rIns="61775" wrap="square" tIns="61775">
            <a:noAutofit/>
          </a:bodyPr>
          <a:lstStyle/>
          <a:p>
            <a:pPr indent="0" lvl="0" marL="0" rtl="0" algn="ctr">
              <a:spcBef>
                <a:spcPts val="0"/>
              </a:spcBef>
              <a:spcAft>
                <a:spcPts val="0"/>
              </a:spcAft>
              <a:buNone/>
            </a:pPr>
            <a:r>
              <a:rPr b="1" lang="en" sz="1216">
                <a:solidFill>
                  <a:srgbClr val="A50A51"/>
                </a:solidFill>
                <a:highlight>
                  <a:schemeClr val="lt1"/>
                </a:highlight>
                <a:latin typeface="Asap Condensed"/>
                <a:ea typeface="Asap Condensed"/>
                <a:cs typeface="Asap Condensed"/>
                <a:sym typeface="Asap Condensed"/>
              </a:rPr>
              <a:t> </a:t>
            </a:r>
            <a:r>
              <a:rPr b="1" lang="en" sz="1216">
                <a:highlight>
                  <a:schemeClr val="lt1"/>
                </a:highlight>
                <a:latin typeface="Asap Condensed"/>
                <a:ea typeface="Asap Condensed"/>
                <a:cs typeface="Asap Condensed"/>
                <a:sym typeface="Asap Condensed"/>
              </a:rPr>
              <a:t>Allison Winston</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Homeless Response</a:t>
            </a:r>
            <a:endParaRPr sz="1216">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rPr lang="en" sz="1216">
                <a:highlight>
                  <a:schemeClr val="lt1"/>
                </a:highlight>
                <a:latin typeface="Asap Condensed Light"/>
                <a:ea typeface="Asap Condensed Light"/>
                <a:cs typeface="Asap Condensed Light"/>
                <a:sym typeface="Asap Condensed Light"/>
              </a:rPr>
              <a:t>Specialist</a:t>
            </a:r>
            <a:r>
              <a:rPr lang="en" sz="1216">
                <a:solidFill>
                  <a:schemeClr val="lt1"/>
                </a:solidFill>
                <a:highlight>
                  <a:schemeClr val="lt1"/>
                </a:highlight>
                <a:latin typeface="Asap Condensed Light"/>
                <a:ea typeface="Asap Condensed Light"/>
                <a:cs typeface="Asap Condensed Light"/>
                <a:sym typeface="Asap Condensed Light"/>
              </a:rPr>
              <a:t>.</a:t>
            </a:r>
            <a:r>
              <a:rPr b="1" lang="en" sz="1216">
                <a:solidFill>
                  <a:schemeClr val="lt1"/>
                </a:solidFill>
                <a:highlight>
                  <a:schemeClr val="lt1"/>
                </a:highlight>
                <a:latin typeface="Asap Condensed"/>
                <a:ea typeface="Asap Condensed"/>
                <a:cs typeface="Asap Condensed"/>
                <a:sym typeface="Asap Condensed"/>
              </a:rPr>
              <a:t>  </a:t>
            </a:r>
            <a:endParaRPr b="1" sz="1216">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1216">
              <a:solidFill>
                <a:srgbClr val="FFFFFF"/>
              </a:solidFill>
              <a:highlight>
                <a:srgbClr val="A50A51"/>
              </a:highlight>
              <a:latin typeface="Asap Condensed"/>
              <a:ea typeface="Asap Condensed"/>
              <a:cs typeface="Asap Condensed"/>
              <a:sym typeface="Asap Condensed"/>
            </a:endParaRPr>
          </a:p>
        </p:txBody>
      </p:sp>
      <p:sp>
        <p:nvSpPr>
          <p:cNvPr id="163" name="Google Shape;163;p23"/>
          <p:cNvSpPr/>
          <p:nvPr/>
        </p:nvSpPr>
        <p:spPr>
          <a:xfrm>
            <a:off x="4730917" y="1662516"/>
            <a:ext cx="1593000" cy="1573500"/>
          </a:xfrm>
          <a:prstGeom prst="ellipse">
            <a:avLst/>
          </a:prstGeom>
          <a:solidFill>
            <a:schemeClr val="lt1"/>
          </a:solidFill>
          <a:ln cap="flat" cmpd="sng" w="6425">
            <a:solidFill>
              <a:schemeClr val="lt1"/>
            </a:solidFill>
            <a:prstDash val="solid"/>
            <a:round/>
            <a:headEnd len="sm" w="sm" type="none"/>
            <a:tailEnd len="sm" w="sm" type="none"/>
          </a:ln>
        </p:spPr>
        <p:txBody>
          <a:bodyPr anchorCtr="0" anchor="ctr" bIns="61775" lIns="61775" spcFirstLastPara="1" rIns="61775" wrap="square" tIns="61775">
            <a:noAutofit/>
          </a:bodyPr>
          <a:lstStyle/>
          <a:p>
            <a:pPr indent="0" lvl="0" marL="0" rtl="0" algn="ctr">
              <a:spcBef>
                <a:spcPts val="0"/>
              </a:spcBef>
              <a:spcAft>
                <a:spcPts val="0"/>
              </a:spcAft>
              <a:buNone/>
            </a:pPr>
            <a:r>
              <a:t/>
            </a:r>
            <a:endParaRPr sz="946">
              <a:latin typeface="Raleway"/>
              <a:ea typeface="Raleway"/>
              <a:cs typeface="Raleway"/>
              <a:sym typeface="Raleway"/>
            </a:endParaRPr>
          </a:p>
        </p:txBody>
      </p:sp>
      <p:pic>
        <p:nvPicPr>
          <p:cNvPr id="164" name="Google Shape;164;p23" title="IMG_0027.jpeg"/>
          <p:cNvPicPr preferRelativeResize="0"/>
          <p:nvPr/>
        </p:nvPicPr>
        <p:blipFill rotWithShape="1">
          <a:blip r:embed="rId5">
            <a:alphaModFix/>
          </a:blip>
          <a:srcRect b="17837" l="13551" r="24822" t="0"/>
          <a:stretch/>
        </p:blipFill>
        <p:spPr>
          <a:xfrm>
            <a:off x="4726650" y="1656250"/>
            <a:ext cx="1600200" cy="1600200"/>
          </a:xfrm>
          <a:prstGeom prst="ellipse">
            <a:avLst/>
          </a:prstGeom>
          <a:noFill/>
          <a:ln>
            <a:noFill/>
          </a:ln>
        </p:spPr>
      </p:pic>
      <p:pic>
        <p:nvPicPr>
          <p:cNvPr id="165" name="Google Shape;165;p23"/>
          <p:cNvPicPr preferRelativeResize="0"/>
          <p:nvPr/>
        </p:nvPicPr>
        <p:blipFill rotWithShape="1">
          <a:blip r:embed="rId6">
            <a:alphaModFix/>
          </a:blip>
          <a:srcRect b="7538" l="25287" r="29947" t="23869"/>
          <a:stretch/>
        </p:blipFill>
        <p:spPr>
          <a:xfrm>
            <a:off x="6581700" y="2519775"/>
            <a:ext cx="1600200" cy="1634400"/>
          </a:xfrm>
          <a:prstGeom prst="ellipse">
            <a:avLst/>
          </a:prstGeom>
          <a:noFill/>
          <a:ln>
            <a:noFill/>
          </a:ln>
        </p:spPr>
      </p:pic>
      <p:pic>
        <p:nvPicPr>
          <p:cNvPr id="166" name="Google Shape;166;p23"/>
          <p:cNvPicPr preferRelativeResize="0"/>
          <p:nvPr/>
        </p:nvPicPr>
        <p:blipFill>
          <a:blip r:embed="rId7">
            <a:alphaModFix/>
          </a:blip>
          <a:stretch>
            <a:fillRect/>
          </a:stretch>
        </p:blipFill>
        <p:spPr>
          <a:xfrm>
            <a:off x="6585300" y="268850"/>
            <a:ext cx="1593000" cy="1593000"/>
          </a:xfrm>
          <a:prstGeom prst="rect">
            <a:avLst/>
          </a:prstGeom>
          <a:solidFill>
            <a:srgbClr val="A50A51"/>
          </a:solidFill>
          <a:ln cap="flat" cmpd="sng" w="9525">
            <a:solidFill>
              <a:srgbClr val="A50A51"/>
            </a:solidFill>
            <a:prstDash val="solid"/>
            <a:round/>
            <a:headEnd len="sm" w="sm" type="none"/>
            <a:tailEnd len="sm" w="sm" type="none"/>
          </a:ln>
        </p:spPr>
      </p:pic>
      <p:pic>
        <p:nvPicPr>
          <p:cNvPr id="167" name="Google Shape;167;p23"/>
          <p:cNvPicPr preferRelativeResize="0"/>
          <p:nvPr/>
        </p:nvPicPr>
        <p:blipFill>
          <a:blip r:embed="rId8">
            <a:alphaModFix/>
          </a:blip>
          <a:stretch>
            <a:fillRect/>
          </a:stretch>
        </p:blipFill>
        <p:spPr>
          <a:xfrm>
            <a:off x="2687025" y="1649225"/>
            <a:ext cx="1600200" cy="1600200"/>
          </a:xfrm>
          <a:prstGeom prst="rect">
            <a:avLst/>
          </a:prstGeom>
          <a:solidFill>
            <a:srgbClr val="A50A51"/>
          </a:solidFill>
          <a:ln cap="flat" cmpd="sng" w="9525">
            <a:solidFill>
              <a:srgbClr val="A50A51"/>
            </a:solidFill>
            <a:prstDash val="solid"/>
            <a:round/>
            <a:headEnd len="sm" w="sm" type="none"/>
            <a:tailEnd len="sm" w="sm" type="none"/>
          </a:ln>
        </p:spPr>
      </p:pic>
      <p:pic>
        <p:nvPicPr>
          <p:cNvPr id="168" name="Google Shape;168;p23"/>
          <p:cNvPicPr preferRelativeResize="0"/>
          <p:nvPr/>
        </p:nvPicPr>
        <p:blipFill>
          <a:blip r:embed="rId9">
            <a:alphaModFix/>
          </a:blip>
          <a:stretch>
            <a:fillRect/>
          </a:stretch>
        </p:blipFill>
        <p:spPr>
          <a:xfrm>
            <a:off x="598838" y="2586513"/>
            <a:ext cx="1600200" cy="1600200"/>
          </a:xfrm>
          <a:prstGeom prst="ellipse">
            <a:avLst/>
          </a:prstGeom>
          <a:solidFill>
            <a:srgbClr val="A50A51"/>
          </a:solidFill>
          <a:ln cap="flat" cmpd="sng" w="9525">
            <a:solidFill>
              <a:srgbClr val="A50A5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399300" y="553000"/>
            <a:ext cx="63906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latin typeface="Asap Condensed"/>
                <a:ea typeface="Asap Condensed"/>
                <a:cs typeface="Asap Condensed"/>
                <a:sym typeface="Asap Condensed"/>
              </a:rPr>
              <a:t>Agenda</a:t>
            </a:r>
            <a:endParaRPr b="1" sz="4800">
              <a:solidFill>
                <a:srgbClr val="A50A51"/>
              </a:solidFill>
              <a:latin typeface="Asap Condensed"/>
              <a:ea typeface="Asap Condensed"/>
              <a:cs typeface="Asap Condensed"/>
              <a:sym typeface="Asap Condensed"/>
            </a:endParaRPr>
          </a:p>
        </p:txBody>
      </p:sp>
      <p:sp>
        <p:nvSpPr>
          <p:cNvPr id="174" name="Google Shape;174;p24"/>
          <p:cNvSpPr txBox="1"/>
          <p:nvPr/>
        </p:nvSpPr>
        <p:spPr>
          <a:xfrm>
            <a:off x="1289975" y="1328413"/>
            <a:ext cx="52074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aleway"/>
                <a:ea typeface="Raleway"/>
                <a:cs typeface="Raleway"/>
                <a:sym typeface="Raleway"/>
              </a:rPr>
              <a:t>Build on work from Team Planning 2</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
        <p:nvSpPr>
          <p:cNvPr id="175" name="Google Shape;175;p24"/>
          <p:cNvSpPr/>
          <p:nvPr/>
        </p:nvSpPr>
        <p:spPr>
          <a:xfrm>
            <a:off x="659625" y="147467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76" name="Google Shape;176;p24"/>
          <p:cNvSpPr txBox="1"/>
          <p:nvPr/>
        </p:nvSpPr>
        <p:spPr>
          <a:xfrm>
            <a:off x="2039100" y="1754613"/>
            <a:ext cx="47508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Turn Strategies into SMART Goals</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
        <p:nvSpPr>
          <p:cNvPr id="177" name="Google Shape;177;p24"/>
          <p:cNvSpPr/>
          <p:nvPr/>
        </p:nvSpPr>
        <p:spPr>
          <a:xfrm>
            <a:off x="1289975" y="190402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78" name="Google Shape;178;p24"/>
          <p:cNvSpPr/>
          <p:nvPr/>
        </p:nvSpPr>
        <p:spPr>
          <a:xfrm>
            <a:off x="2039100" y="236987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79" name="Google Shape;179;p24"/>
          <p:cNvSpPr/>
          <p:nvPr/>
        </p:nvSpPr>
        <p:spPr>
          <a:xfrm>
            <a:off x="2636250" y="285407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80" name="Google Shape;180;p24"/>
          <p:cNvSpPr txBox="1"/>
          <p:nvPr/>
        </p:nvSpPr>
        <p:spPr>
          <a:xfrm>
            <a:off x="2636250" y="2244925"/>
            <a:ext cx="52074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aleway"/>
                <a:ea typeface="Raleway"/>
                <a:cs typeface="Raleway"/>
                <a:sym typeface="Raleway"/>
              </a:rPr>
              <a:t>Develop 6-Month Action Plans</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
        <p:nvSpPr>
          <p:cNvPr id="181" name="Google Shape;181;p24"/>
          <p:cNvSpPr txBox="1"/>
          <p:nvPr/>
        </p:nvSpPr>
        <p:spPr>
          <a:xfrm>
            <a:off x="3266650" y="2707850"/>
            <a:ext cx="39279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aleway"/>
                <a:ea typeface="Raleway"/>
                <a:cs typeface="Raleway"/>
                <a:sym typeface="Raleway"/>
              </a:rPr>
              <a:t>Determine Feasibility with the Four Foundational Capabilities (4FC)</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F15"/>
        </a:solidFill>
      </p:bgPr>
    </p:bg>
    <p:spTree>
      <p:nvGrpSpPr>
        <p:cNvPr id="185" name="Shape 185"/>
        <p:cNvGrpSpPr/>
        <p:nvPr/>
      </p:nvGrpSpPr>
      <p:grpSpPr>
        <a:xfrm>
          <a:off x="0" y="0"/>
          <a:ext cx="0" cy="0"/>
          <a:chOff x="0" y="0"/>
          <a:chExt cx="0" cy="0"/>
        </a:xfrm>
      </p:grpSpPr>
      <p:sp>
        <p:nvSpPr>
          <p:cNvPr id="186" name="Google Shape;186;p25"/>
          <p:cNvSpPr/>
          <p:nvPr/>
        </p:nvSpPr>
        <p:spPr>
          <a:xfrm>
            <a:off x="0" y="522875"/>
            <a:ext cx="9144000" cy="39717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187" name="Google Shape;187;p25"/>
          <p:cNvSpPr txBox="1"/>
          <p:nvPr/>
        </p:nvSpPr>
        <p:spPr>
          <a:xfrm>
            <a:off x="1787600" y="2191025"/>
            <a:ext cx="61443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700">
                <a:solidFill>
                  <a:schemeClr val="lt1"/>
                </a:solidFill>
                <a:latin typeface="Raleway ExtraBold"/>
                <a:ea typeface="Raleway ExtraBold"/>
                <a:cs typeface="Raleway ExtraBold"/>
                <a:sym typeface="Raleway ExtraBold"/>
              </a:rPr>
              <a:t>You’ll Need: </a:t>
            </a:r>
            <a:r>
              <a:rPr lang="en" sz="1700">
                <a:solidFill>
                  <a:schemeClr val="lt1"/>
                </a:solidFill>
                <a:latin typeface="Raleway ExtraBold"/>
                <a:ea typeface="Raleway ExtraBold"/>
                <a:cs typeface="Raleway ExtraBold"/>
                <a:sym typeface="Raleway ExtraBold"/>
              </a:rPr>
              <a:t> </a:t>
            </a:r>
            <a:endParaRPr sz="3500">
              <a:solidFill>
                <a:srgbClr val="FFFFFF"/>
              </a:solidFill>
              <a:latin typeface="Raleway Light"/>
              <a:ea typeface="Raleway Light"/>
              <a:cs typeface="Raleway Light"/>
              <a:sym typeface="Raleway Light"/>
            </a:endParaRPr>
          </a:p>
          <a:p>
            <a:pPr indent="-342900" lvl="0" marL="457200" rtl="0" algn="l">
              <a:spcBef>
                <a:spcPts val="0"/>
              </a:spcBef>
              <a:spcAft>
                <a:spcPts val="0"/>
              </a:spcAft>
              <a:buClr>
                <a:srgbClr val="FFFFFF"/>
              </a:buClr>
              <a:buSzPts val="1800"/>
              <a:buFont typeface="Raleway Light"/>
              <a:buChar char="●"/>
            </a:pPr>
            <a:r>
              <a:rPr lang="en" sz="2800">
                <a:solidFill>
                  <a:srgbClr val="FFFFFF"/>
                </a:solidFill>
                <a:latin typeface="Raleway Light"/>
                <a:ea typeface="Raleway Light"/>
                <a:cs typeface="Raleway Light"/>
                <a:sym typeface="Raleway Light"/>
              </a:rPr>
              <a:t>Your workbook</a:t>
            </a:r>
            <a:endParaRPr sz="2800">
              <a:solidFill>
                <a:srgbClr val="FFFFFF"/>
              </a:solidFill>
              <a:latin typeface="Raleway Light"/>
              <a:ea typeface="Raleway Light"/>
              <a:cs typeface="Raleway Light"/>
              <a:sym typeface="Raleway Light"/>
            </a:endParaRPr>
          </a:p>
          <a:p>
            <a:pPr indent="-342900" lvl="0" marL="457200" rtl="0" algn="l">
              <a:spcBef>
                <a:spcPts val="0"/>
              </a:spcBef>
              <a:spcAft>
                <a:spcPts val="0"/>
              </a:spcAft>
              <a:buClr>
                <a:srgbClr val="FFFFFF"/>
              </a:buClr>
              <a:buSzPts val="1800"/>
              <a:buFont typeface="Raleway Light"/>
              <a:buChar char="●"/>
            </a:pPr>
            <a:r>
              <a:rPr lang="en" sz="2800">
                <a:solidFill>
                  <a:srgbClr val="FFFFFF"/>
                </a:solidFill>
                <a:latin typeface="Raleway Light"/>
                <a:ea typeface="Raleway Light"/>
                <a:cs typeface="Raleway Light"/>
                <a:sym typeface="Raleway Light"/>
              </a:rPr>
              <a:t>Writing u</a:t>
            </a:r>
            <a:r>
              <a:rPr lang="en" sz="2800">
                <a:solidFill>
                  <a:srgbClr val="FFFFFF"/>
                </a:solidFill>
                <a:latin typeface="Raleway Light"/>
                <a:ea typeface="Raleway Light"/>
                <a:cs typeface="Raleway Light"/>
                <a:sym typeface="Raleway Light"/>
              </a:rPr>
              <a:t>tensils</a:t>
            </a:r>
            <a:endParaRPr sz="2800">
              <a:solidFill>
                <a:srgbClr val="FFFFFF"/>
              </a:solidFill>
              <a:latin typeface="Raleway Light"/>
              <a:ea typeface="Raleway Light"/>
              <a:cs typeface="Raleway Light"/>
              <a:sym typeface="Raleway Light"/>
            </a:endParaRPr>
          </a:p>
          <a:p>
            <a:pPr indent="-342900" lvl="0" marL="457200" rtl="0" algn="l">
              <a:spcBef>
                <a:spcPts val="0"/>
              </a:spcBef>
              <a:spcAft>
                <a:spcPts val="0"/>
              </a:spcAft>
              <a:buClr>
                <a:srgbClr val="FFFFFF"/>
              </a:buClr>
              <a:buSzPts val="1800"/>
              <a:buFont typeface="Raleway Light"/>
              <a:buChar char="●"/>
            </a:pPr>
            <a:r>
              <a:rPr lang="en" sz="2800">
                <a:solidFill>
                  <a:srgbClr val="FFFFFF"/>
                </a:solidFill>
                <a:latin typeface="Raleway Light"/>
                <a:ea typeface="Raleway Light"/>
                <a:cs typeface="Raleway Light"/>
                <a:sym typeface="Raleway Light"/>
              </a:rPr>
              <a:t>A shared </a:t>
            </a:r>
            <a:r>
              <a:rPr lang="en" sz="2800">
                <a:solidFill>
                  <a:srgbClr val="FFFFFF"/>
                </a:solidFill>
                <a:latin typeface="Raleway Light"/>
                <a:ea typeface="Raleway Light"/>
                <a:cs typeface="Raleway Light"/>
                <a:sym typeface="Raleway Light"/>
              </a:rPr>
              <a:t>commitment</a:t>
            </a:r>
            <a:r>
              <a:rPr lang="en" sz="2800">
                <a:solidFill>
                  <a:srgbClr val="FFFFFF"/>
                </a:solidFill>
                <a:latin typeface="Raleway Light"/>
                <a:ea typeface="Raleway Light"/>
                <a:cs typeface="Raleway Light"/>
                <a:sym typeface="Raleway Light"/>
              </a:rPr>
              <a:t> to inclusive problem-solving</a:t>
            </a:r>
            <a:endParaRPr sz="2800">
              <a:solidFill>
                <a:srgbClr val="FFFFFF"/>
              </a:solidFill>
              <a:latin typeface="Raleway Light"/>
              <a:ea typeface="Raleway Light"/>
              <a:cs typeface="Raleway Light"/>
              <a:sym typeface="Raleway Light"/>
            </a:endParaRPr>
          </a:p>
        </p:txBody>
      </p:sp>
      <p:sp>
        <p:nvSpPr>
          <p:cNvPr id="188" name="Google Shape;188;p25"/>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Team Planning 3 </a:t>
            </a:r>
            <a:r>
              <a:rPr lang="en" sz="2400">
                <a:solidFill>
                  <a:srgbClr val="A50A51"/>
                </a:solidFill>
                <a:highlight>
                  <a:srgbClr val="A50A51"/>
                </a:highlight>
                <a:latin typeface="Raleway ExtraBold"/>
                <a:ea typeface="Raleway ExtraBold"/>
                <a:cs typeface="Raleway ExtraBold"/>
                <a:sym typeface="Raleway ExtraBold"/>
              </a:rPr>
              <a:t>,</a:t>
            </a:r>
            <a:br>
              <a:rPr lang="en" sz="2400">
                <a:solidFill>
                  <a:srgbClr val="FFFFFF"/>
                </a:solidFill>
                <a:highlight>
                  <a:srgbClr val="A50A51"/>
                </a:highlight>
                <a:latin typeface="Raleway Light"/>
                <a:ea typeface="Raleway Light"/>
                <a:cs typeface="Raleway Light"/>
                <a:sym typeface="Raleway Light"/>
              </a:rPr>
            </a:br>
            <a:r>
              <a:rPr lang="en" sz="2400">
                <a:solidFill>
                  <a:srgbClr val="FFFFFF"/>
                </a:solidFill>
                <a:highlight>
                  <a:srgbClr val="A50A51"/>
                </a:highlight>
                <a:latin typeface="Raleway Light"/>
                <a:ea typeface="Raleway Light"/>
                <a:cs typeface="Raleway Light"/>
                <a:sym typeface="Raleway Light"/>
              </a:rPr>
              <a:t> Goals, Action Plans, and Feasibility </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189" name="Google Shape;189;p25"/>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93" name="Shape 193"/>
        <p:cNvGrpSpPr/>
        <p:nvPr/>
      </p:nvGrpSpPr>
      <p:grpSpPr>
        <a:xfrm>
          <a:off x="0" y="0"/>
          <a:ext cx="0" cy="0"/>
          <a:chOff x="0" y="0"/>
          <a:chExt cx="0" cy="0"/>
        </a:xfrm>
      </p:grpSpPr>
      <p:sp>
        <p:nvSpPr>
          <p:cNvPr id="194" name="Google Shape;194;p26"/>
          <p:cNvSpPr/>
          <p:nvPr/>
        </p:nvSpPr>
        <p:spPr>
          <a:xfrm>
            <a:off x="0" y="-11900"/>
            <a:ext cx="9144000" cy="4512600"/>
          </a:xfrm>
          <a:prstGeom prst="rect">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95" name="Google Shape;195;p26"/>
          <p:cNvSpPr txBox="1"/>
          <p:nvPr>
            <p:ph type="title"/>
          </p:nvPr>
        </p:nvSpPr>
        <p:spPr>
          <a:xfrm>
            <a:off x="400950" y="27860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A50A51"/>
                </a:solidFill>
                <a:highlight>
                  <a:schemeClr val="lt1"/>
                </a:highlight>
                <a:latin typeface="Asap Condensed"/>
                <a:ea typeface="Asap Condensed"/>
                <a:cs typeface="Asap Condensed"/>
                <a:sym typeface="Asap Condensed"/>
              </a:rPr>
              <a:t> </a:t>
            </a:r>
            <a:r>
              <a:rPr b="1" lang="en" sz="3700">
                <a:highlight>
                  <a:schemeClr val="lt1"/>
                </a:highlight>
                <a:latin typeface="Asap Condensed"/>
                <a:ea typeface="Asap Condensed"/>
                <a:cs typeface="Asap Condensed"/>
                <a:sym typeface="Asap Condensed"/>
              </a:rPr>
              <a:t>Flow of Activity</a:t>
            </a:r>
            <a:r>
              <a:rPr b="1" lang="en" sz="3700">
                <a:solidFill>
                  <a:srgbClr val="A50A51"/>
                </a:solidFill>
                <a:highlight>
                  <a:schemeClr val="lt1"/>
                </a:highlight>
                <a:latin typeface="Asap Condensed"/>
                <a:ea typeface="Asap Condensed"/>
                <a:cs typeface="Asap Condensed"/>
                <a:sym typeface="Asap Condensed"/>
              </a:rPr>
              <a:t> </a:t>
            </a:r>
            <a:r>
              <a:rPr b="1" lang="en" sz="3700">
                <a:solidFill>
                  <a:schemeClr val="lt1"/>
                </a:solidFill>
                <a:highlight>
                  <a:schemeClr val="lt1"/>
                </a:highlight>
                <a:latin typeface="Asap Condensed"/>
                <a:ea typeface="Asap Condensed"/>
                <a:cs typeface="Asap Condensed"/>
                <a:sym typeface="Asap Condensed"/>
              </a:rPr>
              <a:t>. </a:t>
            </a:r>
            <a:endParaRPr b="1" sz="37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3700">
              <a:solidFill>
                <a:srgbClr val="FFFFFF"/>
              </a:solidFill>
              <a:highlight>
                <a:srgbClr val="A50A51"/>
              </a:highlight>
              <a:latin typeface="Asap Condensed"/>
              <a:ea typeface="Asap Condensed"/>
              <a:cs typeface="Asap Condensed"/>
              <a:sym typeface="Asap Condensed"/>
            </a:endParaRPr>
          </a:p>
        </p:txBody>
      </p:sp>
      <p:pic>
        <p:nvPicPr>
          <p:cNvPr id="196" name="Google Shape;196;p26" title="BFZ Learning Session 2025 (2).png"/>
          <p:cNvPicPr preferRelativeResize="0"/>
          <p:nvPr/>
        </p:nvPicPr>
        <p:blipFill rotWithShape="1">
          <a:blip r:embed="rId3">
            <a:alphaModFix/>
          </a:blip>
          <a:srcRect b="17754" l="67079" r="19904" t="53135"/>
          <a:stretch/>
        </p:blipFill>
        <p:spPr>
          <a:xfrm>
            <a:off x="8194525" y="278612"/>
            <a:ext cx="720050" cy="907276"/>
          </a:xfrm>
          <a:prstGeom prst="rect">
            <a:avLst/>
          </a:prstGeom>
          <a:noFill/>
          <a:ln>
            <a:noFill/>
          </a:ln>
        </p:spPr>
      </p:pic>
      <p:sp>
        <p:nvSpPr>
          <p:cNvPr id="197" name="Google Shape;197;p26"/>
          <p:cNvSpPr/>
          <p:nvPr/>
        </p:nvSpPr>
        <p:spPr>
          <a:xfrm>
            <a:off x="970250" y="1235075"/>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4 Parts - 65 minutes in total</a:t>
            </a:r>
            <a:endParaRPr b="1" sz="2000">
              <a:solidFill>
                <a:schemeClr val="lt1"/>
              </a:solidFill>
              <a:latin typeface="Raleway"/>
              <a:ea typeface="Raleway"/>
              <a:cs typeface="Raleway"/>
              <a:sym typeface="Raleway"/>
            </a:endParaRPr>
          </a:p>
        </p:txBody>
      </p:sp>
      <p:sp>
        <p:nvSpPr>
          <p:cNvPr id="198" name="Google Shape;198;p26"/>
          <p:cNvSpPr/>
          <p:nvPr/>
        </p:nvSpPr>
        <p:spPr>
          <a:xfrm>
            <a:off x="970250" y="2050900"/>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Work at your own pace, but do the activities in order</a:t>
            </a:r>
            <a:endParaRPr b="1" sz="2000">
              <a:solidFill>
                <a:schemeClr val="lt1"/>
              </a:solidFill>
              <a:latin typeface="Raleway"/>
              <a:ea typeface="Raleway"/>
              <a:cs typeface="Raleway"/>
              <a:sym typeface="Raleway"/>
            </a:endParaRPr>
          </a:p>
        </p:txBody>
      </p:sp>
      <p:sp>
        <p:nvSpPr>
          <p:cNvPr id="199" name="Google Shape;199;p26"/>
          <p:cNvSpPr/>
          <p:nvPr/>
        </p:nvSpPr>
        <p:spPr>
          <a:xfrm>
            <a:off x="970250" y="3682550"/>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It is OK if you don’t get through everything today</a:t>
            </a:r>
            <a:endParaRPr b="1" sz="2000">
              <a:solidFill>
                <a:schemeClr val="lt1"/>
              </a:solidFill>
              <a:latin typeface="Raleway"/>
              <a:ea typeface="Raleway"/>
              <a:cs typeface="Raleway"/>
              <a:sym typeface="Raleway"/>
            </a:endParaRPr>
          </a:p>
        </p:txBody>
      </p:sp>
      <p:sp>
        <p:nvSpPr>
          <p:cNvPr id="200" name="Google Shape;200;p26"/>
          <p:cNvSpPr/>
          <p:nvPr/>
        </p:nvSpPr>
        <p:spPr>
          <a:xfrm>
            <a:off x="970250" y="2866725"/>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Document work on pg. 12-14 </a:t>
            </a:r>
            <a:endParaRPr b="1" sz="2000">
              <a:solidFill>
                <a:schemeClr val="lt1"/>
              </a:solidFill>
              <a:latin typeface="Raleway"/>
              <a:ea typeface="Raleway"/>
              <a:cs typeface="Raleway"/>
              <a:sym typeface="Raleway"/>
            </a:endParaRPr>
          </a:p>
          <a:p>
            <a:pPr indent="0" lvl="0" marL="0" rtl="0" algn="ctr">
              <a:spcBef>
                <a:spcPts val="0"/>
              </a:spcBef>
              <a:spcAft>
                <a:spcPts val="0"/>
              </a:spcAft>
              <a:buNone/>
            </a:pPr>
            <a:r>
              <a:rPr b="1" lang="en">
                <a:solidFill>
                  <a:schemeClr val="lt1"/>
                </a:solidFill>
                <a:latin typeface="Raleway"/>
                <a:ea typeface="Raleway"/>
                <a:cs typeface="Raleway"/>
                <a:sym typeface="Raleway"/>
              </a:rPr>
              <a:t>(Be sure to write your community’s name at the top of each page)</a:t>
            </a:r>
            <a:endParaRPr b="1">
              <a:solidFill>
                <a:schemeClr val="lt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Review </a:t>
            </a:r>
            <a:endParaRPr b="1">
              <a:latin typeface="Raleway"/>
              <a:ea typeface="Raleway"/>
              <a:cs typeface="Raleway"/>
              <a:sym typeface="Raleway"/>
            </a:endParaRPr>
          </a:p>
        </p:txBody>
      </p:sp>
      <p:sp>
        <p:nvSpPr>
          <p:cNvPr id="206" name="Google Shape;206;p27"/>
          <p:cNvSpPr txBox="1"/>
          <p:nvPr>
            <p:ph idx="2" type="body"/>
          </p:nvPr>
        </p:nvSpPr>
        <p:spPr>
          <a:xfrm>
            <a:off x="379875" y="1114425"/>
            <a:ext cx="6665700" cy="3040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2"/>
              </a:buClr>
              <a:buSzPts val="1400"/>
              <a:buChar char="●"/>
            </a:pPr>
            <a:r>
              <a:rPr lang="en">
                <a:solidFill>
                  <a:schemeClr val="dk2"/>
                </a:solidFill>
              </a:rPr>
              <a:t>Take a few minutes to review the work from Team Planning 2 (TP2)</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What were the </a:t>
            </a:r>
            <a:r>
              <a:rPr b="1" i="1" lang="en">
                <a:solidFill>
                  <a:srgbClr val="A50A51"/>
                </a:solidFill>
              </a:rPr>
              <a:t>2-3 updated strategies</a:t>
            </a:r>
            <a:r>
              <a:rPr lang="en">
                <a:solidFill>
                  <a:schemeClr val="dk2"/>
                </a:solidFill>
              </a:rPr>
              <a:t> determined in TP2? </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Where did you rate your community on the </a:t>
            </a:r>
            <a:r>
              <a:rPr b="1" i="1" lang="en">
                <a:solidFill>
                  <a:srgbClr val="A50A51"/>
                </a:solidFill>
              </a:rPr>
              <a:t>Four Foundational Capabilities (4FC) Rubric Self Assessment</a:t>
            </a:r>
            <a:r>
              <a:rPr lang="en">
                <a:solidFill>
                  <a:schemeClr val="dk2"/>
                </a:solidFill>
              </a:rPr>
              <a:t> completed in TP2?</a:t>
            </a:r>
            <a:endParaRPr>
              <a:solidFill>
                <a:schemeClr val="dk2"/>
              </a:solidFill>
            </a:endParaRPr>
          </a:p>
          <a:p>
            <a:pPr indent="-317500" lvl="0" marL="457200" rtl="0" algn="l">
              <a:lnSpc>
                <a:spcPct val="150000"/>
              </a:lnSpc>
              <a:spcBef>
                <a:spcPts val="0"/>
              </a:spcBef>
              <a:spcAft>
                <a:spcPts val="0"/>
              </a:spcAft>
              <a:buClr>
                <a:schemeClr val="dk2"/>
              </a:buClr>
              <a:buSzPts val="1400"/>
              <a:buChar char="●"/>
            </a:pPr>
            <a:r>
              <a:rPr lang="en">
                <a:solidFill>
                  <a:schemeClr val="dk2"/>
                </a:solidFill>
              </a:rPr>
              <a:t>We’ll build on these worksheets, so it’s helpful to have these agreements at front of mind. </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These reflections were documented on the Strategy Review Form </a:t>
            </a:r>
            <a:r>
              <a:rPr b="1" lang="en">
                <a:solidFill>
                  <a:srgbClr val="A50A51"/>
                </a:solidFill>
              </a:rPr>
              <a:t>(p. 8-9)</a:t>
            </a:r>
            <a:endParaRPr b="1">
              <a:solidFill>
                <a:srgbClr val="A50A51"/>
              </a:solidFill>
            </a:endParaRPr>
          </a:p>
        </p:txBody>
      </p:sp>
      <p:sp>
        <p:nvSpPr>
          <p:cNvPr id="207" name="Google Shape;207;p2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5 Minutes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8"/>
          <p:cNvSpPr txBox="1"/>
          <p:nvPr>
            <p:ph type="title"/>
          </p:nvPr>
        </p:nvSpPr>
        <p:spPr>
          <a:xfrm>
            <a:off x="379875" y="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Goals Setting</a:t>
            </a:r>
            <a:endParaRPr b="1">
              <a:latin typeface="Raleway"/>
              <a:ea typeface="Raleway"/>
              <a:cs typeface="Raleway"/>
              <a:sym typeface="Raleway"/>
            </a:endParaRPr>
          </a:p>
        </p:txBody>
      </p:sp>
      <p:sp>
        <p:nvSpPr>
          <p:cNvPr id="213" name="Google Shape;213;p28"/>
          <p:cNvSpPr txBox="1"/>
          <p:nvPr>
            <p:ph idx="2" type="body"/>
          </p:nvPr>
        </p:nvSpPr>
        <p:spPr>
          <a:xfrm>
            <a:off x="279375" y="856500"/>
            <a:ext cx="7076700" cy="3430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Char char="●"/>
            </a:pPr>
            <a:r>
              <a:rPr lang="en">
                <a:solidFill>
                  <a:schemeClr val="dk2"/>
                </a:solidFill>
              </a:rPr>
              <a:t>Develop </a:t>
            </a:r>
            <a:r>
              <a:rPr b="1" i="1" lang="en">
                <a:solidFill>
                  <a:srgbClr val="A50A51"/>
                </a:solidFill>
              </a:rPr>
              <a:t>6-month SMART Goals</a:t>
            </a:r>
            <a:r>
              <a:rPr lang="en">
                <a:solidFill>
                  <a:schemeClr val="dk2"/>
                </a:solidFill>
              </a:rPr>
              <a:t> for each of the updated strategies you identified in TP2</a:t>
            </a:r>
            <a:endParaRPr>
              <a:solidFill>
                <a:schemeClr val="dk2"/>
              </a:solidFill>
            </a:endParaRPr>
          </a:p>
          <a:p>
            <a:pPr indent="-304800" lvl="1" marL="914400" rtl="0" algn="l">
              <a:spcBef>
                <a:spcPts val="0"/>
              </a:spcBef>
              <a:spcAft>
                <a:spcPts val="0"/>
              </a:spcAft>
              <a:buClr>
                <a:schemeClr val="dk2"/>
              </a:buClr>
              <a:buSzPts val="1200"/>
              <a:buChar char="○"/>
            </a:pPr>
            <a:r>
              <a:rPr lang="en">
                <a:solidFill>
                  <a:schemeClr val="dk2"/>
                </a:solidFill>
              </a:rPr>
              <a:t>SMART = Specific, Measurable, Achievable, Relevant, and Time-Bound</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Ask yourself:</a:t>
            </a:r>
            <a:endParaRPr>
              <a:solidFill>
                <a:schemeClr val="dk2"/>
              </a:solidFill>
            </a:endParaRPr>
          </a:p>
          <a:p>
            <a:pPr indent="-304800" lvl="1" marL="914400" rtl="0" algn="l">
              <a:spcBef>
                <a:spcPts val="0"/>
              </a:spcBef>
              <a:spcAft>
                <a:spcPts val="0"/>
              </a:spcAft>
              <a:buClr>
                <a:schemeClr val="dk2"/>
              </a:buClr>
              <a:buSzPts val="1200"/>
              <a:buChar char="○"/>
            </a:pPr>
            <a:r>
              <a:rPr lang="en">
                <a:solidFill>
                  <a:schemeClr val="dk2"/>
                </a:solidFill>
              </a:rPr>
              <a:t>Where do we want to be in six months for each strategy?</a:t>
            </a:r>
            <a:endParaRPr>
              <a:solidFill>
                <a:schemeClr val="dk2"/>
              </a:solidFill>
            </a:endParaRPr>
          </a:p>
          <a:p>
            <a:pPr indent="-304800" lvl="1" marL="914400" rtl="0" algn="l">
              <a:spcBef>
                <a:spcPts val="0"/>
              </a:spcBef>
              <a:spcAft>
                <a:spcPts val="0"/>
              </a:spcAft>
              <a:buClr>
                <a:schemeClr val="dk2"/>
              </a:buClr>
              <a:buSzPts val="1200"/>
              <a:buChar char="○"/>
            </a:pPr>
            <a:r>
              <a:rPr lang="en">
                <a:solidFill>
                  <a:schemeClr val="dk2"/>
                </a:solidFill>
              </a:rPr>
              <a:t>Is this goal directly tied to our strategy?</a:t>
            </a:r>
            <a:endParaRPr>
              <a:solidFill>
                <a:schemeClr val="dk2"/>
              </a:solidFill>
            </a:endParaRPr>
          </a:p>
          <a:p>
            <a:pPr indent="0" lvl="0" marL="0" rtl="0" algn="l">
              <a:spcBef>
                <a:spcPts val="1600"/>
              </a:spcBef>
              <a:spcAft>
                <a:spcPts val="0"/>
              </a:spcAft>
              <a:buNone/>
            </a:pPr>
            <a:r>
              <a:rPr b="1" lang="en">
                <a:solidFill>
                  <a:schemeClr val="dk2"/>
                </a:solidFill>
              </a:rPr>
              <a:t>Example: </a:t>
            </a:r>
            <a:endParaRPr>
              <a:solidFill>
                <a:schemeClr val="dk2"/>
              </a:solidFill>
            </a:endParaRPr>
          </a:p>
          <a:p>
            <a:pPr indent="-317500" lvl="0" marL="457200" rtl="0" algn="l">
              <a:spcBef>
                <a:spcPts val="1600"/>
              </a:spcBef>
              <a:spcAft>
                <a:spcPts val="0"/>
              </a:spcAft>
              <a:buClr>
                <a:schemeClr val="dk2"/>
              </a:buClr>
              <a:buSzPts val="1400"/>
              <a:buChar char="●"/>
            </a:pPr>
            <a:r>
              <a:rPr b="1" lang="en">
                <a:solidFill>
                  <a:srgbClr val="A50A51"/>
                </a:solidFill>
              </a:rPr>
              <a:t>Strategy: </a:t>
            </a:r>
            <a:r>
              <a:rPr lang="en">
                <a:solidFill>
                  <a:schemeClr val="dk2"/>
                </a:solidFill>
              </a:rPr>
              <a:t>Increase outflow</a:t>
            </a:r>
            <a:endParaRPr>
              <a:solidFill>
                <a:schemeClr val="dk2"/>
              </a:solidFill>
            </a:endParaRPr>
          </a:p>
          <a:p>
            <a:pPr indent="-317500" lvl="0" marL="457200" rtl="0" algn="l">
              <a:spcBef>
                <a:spcPts val="0"/>
              </a:spcBef>
              <a:spcAft>
                <a:spcPts val="0"/>
              </a:spcAft>
              <a:buClr>
                <a:schemeClr val="dk2"/>
              </a:buClr>
              <a:buSzPts val="1400"/>
              <a:buChar char="●"/>
            </a:pPr>
            <a:r>
              <a:rPr b="1" lang="en">
                <a:solidFill>
                  <a:srgbClr val="A50A51"/>
                </a:solidFill>
              </a:rPr>
              <a:t>SMART Goal:</a:t>
            </a:r>
            <a:r>
              <a:rPr lang="en">
                <a:solidFill>
                  <a:schemeClr val="dk2"/>
                </a:solidFill>
              </a:rPr>
              <a:t> We will increase housing placements by 30% over the next 6 months</a:t>
            </a:r>
            <a:endParaRPr>
              <a:solidFill>
                <a:schemeClr val="dk2"/>
              </a:solidFill>
            </a:endParaRPr>
          </a:p>
          <a:p>
            <a:pPr indent="0" lvl="0" marL="0" rtl="0" algn="l">
              <a:spcBef>
                <a:spcPts val="1600"/>
              </a:spcBef>
              <a:spcAft>
                <a:spcPts val="1600"/>
              </a:spcAft>
              <a:buNone/>
            </a:pPr>
            <a:r>
              <a:rPr b="1" lang="en">
                <a:solidFill>
                  <a:srgbClr val="A50A51"/>
                </a:solidFill>
              </a:rPr>
              <a:t>Record each SMART Goal on the Goals &amp; Action Plan worksheet (p. 12-14)</a:t>
            </a:r>
            <a:endParaRPr b="1">
              <a:solidFill>
                <a:srgbClr val="A50A51"/>
              </a:solidFill>
            </a:endParaRPr>
          </a:p>
        </p:txBody>
      </p:sp>
      <p:sp>
        <p:nvSpPr>
          <p:cNvPr id="214" name="Google Shape;214;p28"/>
          <p:cNvSpPr txBox="1"/>
          <p:nvPr>
            <p:ph idx="1" type="subTitle"/>
          </p:nvPr>
        </p:nvSpPr>
        <p:spPr>
          <a:xfrm>
            <a:off x="379875" y="519250"/>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20 Minutes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400950" y="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Action Planning</a:t>
            </a:r>
            <a:endParaRPr b="1">
              <a:latin typeface="Raleway"/>
              <a:ea typeface="Raleway"/>
              <a:cs typeface="Raleway"/>
              <a:sym typeface="Raleway"/>
            </a:endParaRPr>
          </a:p>
        </p:txBody>
      </p:sp>
      <p:sp>
        <p:nvSpPr>
          <p:cNvPr id="220" name="Google Shape;220;p29"/>
          <p:cNvSpPr txBox="1"/>
          <p:nvPr>
            <p:ph idx="1" type="subTitle"/>
          </p:nvPr>
        </p:nvSpPr>
        <p:spPr>
          <a:xfrm>
            <a:off x="400950" y="42787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20 Minutes</a:t>
            </a:r>
            <a:endParaRPr/>
          </a:p>
        </p:txBody>
      </p:sp>
      <p:sp>
        <p:nvSpPr>
          <p:cNvPr id="221" name="Google Shape;221;p29"/>
          <p:cNvSpPr txBox="1"/>
          <p:nvPr>
            <p:ph idx="2" type="body"/>
          </p:nvPr>
        </p:nvSpPr>
        <p:spPr>
          <a:xfrm>
            <a:off x="240900" y="635400"/>
            <a:ext cx="7350000" cy="4283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2"/>
              </a:buClr>
              <a:buSzPts val="1400"/>
              <a:buChar char="●"/>
            </a:pPr>
            <a:r>
              <a:rPr lang="en">
                <a:solidFill>
                  <a:schemeClr val="dk2"/>
                </a:solidFill>
              </a:rPr>
              <a:t>Create </a:t>
            </a:r>
            <a:r>
              <a:rPr b="1" i="1" lang="en">
                <a:solidFill>
                  <a:srgbClr val="A50A51"/>
                </a:solidFill>
              </a:rPr>
              <a:t>6-month Action Plans</a:t>
            </a:r>
            <a:r>
              <a:rPr lang="en">
                <a:solidFill>
                  <a:schemeClr val="dk2"/>
                </a:solidFill>
              </a:rPr>
              <a:t> for each of the SMART Goals </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Consider breaking the work into phases </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What immediate </a:t>
            </a:r>
            <a:r>
              <a:rPr lang="en">
                <a:solidFill>
                  <a:schemeClr val="dk2"/>
                </a:solidFill>
              </a:rPr>
              <a:t>steps</a:t>
            </a:r>
            <a:r>
              <a:rPr lang="en">
                <a:solidFill>
                  <a:schemeClr val="dk2"/>
                </a:solidFill>
              </a:rPr>
              <a:t> need to be taken?</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What key milestones will indicate you’re on track?</a:t>
            </a:r>
            <a:endParaRPr>
              <a:solidFill>
                <a:schemeClr val="dk2"/>
              </a:solidFill>
            </a:endParaRPr>
          </a:p>
          <a:p>
            <a:pPr indent="-317500" lvl="0" marL="457200" rtl="0" algn="l">
              <a:lnSpc>
                <a:spcPct val="100000"/>
              </a:lnSpc>
              <a:spcBef>
                <a:spcPts val="0"/>
              </a:spcBef>
              <a:spcAft>
                <a:spcPts val="0"/>
              </a:spcAft>
              <a:buClr>
                <a:schemeClr val="dk2"/>
              </a:buClr>
              <a:buSzPts val="1400"/>
              <a:buChar char="●"/>
            </a:pPr>
            <a:r>
              <a:rPr lang="en">
                <a:solidFill>
                  <a:schemeClr val="dk2"/>
                </a:solidFill>
              </a:rPr>
              <a:t>Be specific about </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The tasks to be completed</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The person responsible for each task</a:t>
            </a:r>
            <a:endParaRPr>
              <a:solidFill>
                <a:schemeClr val="dk2"/>
              </a:solidFill>
            </a:endParaRPr>
          </a:p>
          <a:p>
            <a:pPr indent="0" lvl="0" marL="0" rtl="0" algn="l">
              <a:lnSpc>
                <a:spcPct val="100000"/>
              </a:lnSpc>
              <a:spcBef>
                <a:spcPts val="1600"/>
              </a:spcBef>
              <a:spcAft>
                <a:spcPts val="0"/>
              </a:spcAft>
              <a:buNone/>
            </a:pPr>
            <a:r>
              <a:rPr b="1" lang="en">
                <a:solidFill>
                  <a:schemeClr val="dk2"/>
                </a:solidFill>
              </a:rPr>
              <a:t>Example: </a:t>
            </a:r>
            <a:endParaRPr b="1">
              <a:solidFill>
                <a:schemeClr val="dk2"/>
              </a:solidFill>
            </a:endParaRPr>
          </a:p>
          <a:p>
            <a:pPr indent="-317500" lvl="0" marL="457200" rtl="0" algn="l">
              <a:lnSpc>
                <a:spcPct val="100000"/>
              </a:lnSpc>
              <a:spcBef>
                <a:spcPts val="1600"/>
              </a:spcBef>
              <a:spcAft>
                <a:spcPts val="0"/>
              </a:spcAft>
              <a:buClr>
                <a:schemeClr val="dk2"/>
              </a:buClr>
              <a:buSzPts val="1400"/>
              <a:buChar char="●"/>
            </a:pPr>
            <a:r>
              <a:rPr b="1" lang="en">
                <a:solidFill>
                  <a:srgbClr val="A50A51"/>
                </a:solidFill>
              </a:rPr>
              <a:t>SMART Goal:</a:t>
            </a:r>
            <a:r>
              <a:rPr lang="en">
                <a:solidFill>
                  <a:schemeClr val="dk2"/>
                </a:solidFill>
              </a:rPr>
              <a:t> increase housing placement by 30% over the next 6 months</a:t>
            </a:r>
            <a:endParaRPr>
              <a:solidFill>
                <a:schemeClr val="dk2"/>
              </a:solidFill>
            </a:endParaRPr>
          </a:p>
          <a:p>
            <a:pPr indent="-317500" lvl="0" marL="457200" rtl="0" algn="l">
              <a:lnSpc>
                <a:spcPct val="100000"/>
              </a:lnSpc>
              <a:spcBef>
                <a:spcPts val="0"/>
              </a:spcBef>
              <a:spcAft>
                <a:spcPts val="0"/>
              </a:spcAft>
              <a:buClr>
                <a:schemeClr val="dk2"/>
              </a:buClr>
              <a:buSzPts val="1400"/>
              <a:buChar char="●"/>
            </a:pPr>
            <a:r>
              <a:rPr b="1" lang="en">
                <a:solidFill>
                  <a:srgbClr val="A50A51"/>
                </a:solidFill>
              </a:rPr>
              <a:t>Action Plan:</a:t>
            </a:r>
            <a:endParaRPr b="1">
              <a:solidFill>
                <a:srgbClr val="A50A51"/>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Phase 1: </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Data team to review data infrastructure &amp; ensure it allows for </a:t>
            </a:r>
            <a:r>
              <a:rPr lang="en">
                <a:solidFill>
                  <a:schemeClr val="dk2"/>
                </a:solidFill>
              </a:rPr>
              <a:t>accurate</a:t>
            </a:r>
            <a:r>
              <a:rPr lang="en">
                <a:solidFill>
                  <a:schemeClr val="dk2"/>
                </a:solidFill>
              </a:rPr>
              <a:t> picture of housing placements by Dec 1.</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CE lead to catalog all housing resources in the community by Dec 1.</a:t>
            </a:r>
            <a:endParaRPr>
              <a:solidFill>
                <a:schemeClr val="dk2"/>
              </a:solidFill>
            </a:endParaRPr>
          </a:p>
          <a:p>
            <a:pPr indent="0" lvl="0" marL="0" rtl="0" algn="l">
              <a:lnSpc>
                <a:spcPct val="100000"/>
              </a:lnSpc>
              <a:spcBef>
                <a:spcPts val="1600"/>
              </a:spcBef>
              <a:spcAft>
                <a:spcPts val="1600"/>
              </a:spcAft>
              <a:buNone/>
            </a:pPr>
            <a:r>
              <a:rPr b="1" lang="en">
                <a:solidFill>
                  <a:srgbClr val="A50A51"/>
                </a:solidFill>
              </a:rPr>
              <a:t>Record Action Plans on the corresponding Goals &amp; Action Plan worksheets (p. 12-14)</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type="title"/>
          </p:nvPr>
        </p:nvSpPr>
        <p:spPr>
          <a:xfrm>
            <a:off x="400950" y="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Feasibility through 4FC</a:t>
            </a:r>
            <a:endParaRPr b="1">
              <a:latin typeface="Raleway"/>
              <a:ea typeface="Raleway"/>
              <a:cs typeface="Raleway"/>
              <a:sym typeface="Raleway"/>
            </a:endParaRPr>
          </a:p>
        </p:txBody>
      </p:sp>
      <p:sp>
        <p:nvSpPr>
          <p:cNvPr id="227" name="Google Shape;227;p30"/>
          <p:cNvSpPr txBox="1"/>
          <p:nvPr>
            <p:ph idx="1" type="subTitle"/>
          </p:nvPr>
        </p:nvSpPr>
        <p:spPr>
          <a:xfrm>
            <a:off x="400950" y="49442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20 Minutes</a:t>
            </a:r>
            <a:endParaRPr/>
          </a:p>
        </p:txBody>
      </p:sp>
      <p:sp>
        <p:nvSpPr>
          <p:cNvPr id="228" name="Google Shape;228;p30"/>
          <p:cNvSpPr txBox="1"/>
          <p:nvPr>
            <p:ph idx="2" type="body"/>
          </p:nvPr>
        </p:nvSpPr>
        <p:spPr>
          <a:xfrm>
            <a:off x="186175" y="749025"/>
            <a:ext cx="7128600" cy="38499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dk2"/>
              </a:buClr>
              <a:buSzPts val="1300"/>
              <a:buChar char="●"/>
            </a:pPr>
            <a:r>
              <a:rPr lang="en" sz="1300">
                <a:solidFill>
                  <a:schemeClr val="dk2"/>
                </a:solidFill>
              </a:rPr>
              <a:t>Given your Four Foundational Capabilities (4FC) self-assessment, are capabilities aligned to support the work?</a:t>
            </a:r>
            <a:endParaRPr sz="1300">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Think of the 4FC as a lens</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Review the Concrete Example on p. 10-11 to help apply this framework</a:t>
            </a:r>
            <a:endParaRPr>
              <a:solidFill>
                <a:schemeClr val="dk2"/>
              </a:solidFill>
            </a:endParaRPr>
          </a:p>
          <a:p>
            <a:pPr indent="-311150" lvl="0" marL="457200" rtl="0" algn="l">
              <a:lnSpc>
                <a:spcPct val="100000"/>
              </a:lnSpc>
              <a:spcBef>
                <a:spcPts val="0"/>
              </a:spcBef>
              <a:spcAft>
                <a:spcPts val="0"/>
              </a:spcAft>
              <a:buClr>
                <a:schemeClr val="dk2"/>
              </a:buClr>
              <a:buSzPts val="1300"/>
              <a:buChar char="●"/>
            </a:pPr>
            <a:r>
              <a:rPr lang="en" sz="1300">
                <a:solidFill>
                  <a:schemeClr val="dk2"/>
                </a:solidFill>
              </a:rPr>
              <a:t>Ask yourself: </a:t>
            </a:r>
            <a:endParaRPr sz="1300">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Is there a capacity you’ve traditionally struggled with that will affect this plan? </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Where are you strongest? How can you use that to address gaps?</a:t>
            </a:r>
            <a:endParaRPr>
              <a:solidFill>
                <a:schemeClr val="dk2"/>
              </a:solidFill>
            </a:endParaRPr>
          </a:p>
          <a:p>
            <a:pPr indent="0" lvl="0" marL="0" rtl="0" algn="l">
              <a:lnSpc>
                <a:spcPct val="100000"/>
              </a:lnSpc>
              <a:spcBef>
                <a:spcPts val="1600"/>
              </a:spcBef>
              <a:spcAft>
                <a:spcPts val="0"/>
              </a:spcAft>
              <a:buNone/>
            </a:pPr>
            <a:r>
              <a:rPr b="1" lang="en" sz="1300">
                <a:solidFill>
                  <a:schemeClr val="dk2"/>
                </a:solidFill>
              </a:rPr>
              <a:t>Example: </a:t>
            </a:r>
            <a:endParaRPr b="1" sz="1300">
              <a:solidFill>
                <a:schemeClr val="dk2"/>
              </a:solidFill>
            </a:endParaRPr>
          </a:p>
          <a:p>
            <a:pPr indent="-311150" lvl="0" marL="457200" rtl="0" algn="l">
              <a:lnSpc>
                <a:spcPct val="100000"/>
              </a:lnSpc>
              <a:spcBef>
                <a:spcPts val="1600"/>
              </a:spcBef>
              <a:spcAft>
                <a:spcPts val="0"/>
              </a:spcAft>
              <a:buClr>
                <a:schemeClr val="dk2"/>
              </a:buClr>
              <a:buSzPts val="1300"/>
              <a:buChar char="●"/>
            </a:pPr>
            <a:r>
              <a:rPr b="1" lang="en" sz="1300">
                <a:solidFill>
                  <a:srgbClr val="A50A51"/>
                </a:solidFill>
              </a:rPr>
              <a:t>Action Plan:</a:t>
            </a:r>
            <a:r>
              <a:rPr lang="en" sz="1300">
                <a:solidFill>
                  <a:schemeClr val="dk2"/>
                </a:solidFill>
              </a:rPr>
              <a:t> Catalog all housing resources</a:t>
            </a:r>
            <a:endParaRPr sz="1300">
              <a:solidFill>
                <a:schemeClr val="dk2"/>
              </a:solidFill>
            </a:endParaRPr>
          </a:p>
          <a:p>
            <a:pPr indent="-311150" lvl="0" marL="457200" rtl="0" algn="l">
              <a:lnSpc>
                <a:spcPct val="100000"/>
              </a:lnSpc>
              <a:spcBef>
                <a:spcPts val="0"/>
              </a:spcBef>
              <a:spcAft>
                <a:spcPts val="0"/>
              </a:spcAft>
              <a:buClr>
                <a:schemeClr val="dk2"/>
              </a:buClr>
              <a:buSzPts val="1300"/>
              <a:buChar char="●"/>
            </a:pPr>
            <a:r>
              <a:rPr b="1" lang="en" sz="1300">
                <a:solidFill>
                  <a:srgbClr val="A50A51"/>
                </a:solidFill>
              </a:rPr>
              <a:t>4FC Lens: </a:t>
            </a:r>
            <a:r>
              <a:rPr lang="en" sz="1300">
                <a:solidFill>
                  <a:schemeClr val="dk2"/>
                </a:solidFill>
              </a:rPr>
              <a:t>CE lead realizes the system has limited insight into Housing Authority resources. They begin thinking about how they might increase collaboration with </a:t>
            </a:r>
            <a:r>
              <a:rPr b="1" i="1" lang="en" sz="1300">
                <a:solidFill>
                  <a:srgbClr val="A50A51"/>
                </a:solidFill>
              </a:rPr>
              <a:t>strategic partners</a:t>
            </a:r>
            <a:r>
              <a:rPr lang="en" sz="1300">
                <a:solidFill>
                  <a:schemeClr val="dk2"/>
                </a:solidFill>
              </a:rPr>
              <a:t> in order to </a:t>
            </a:r>
            <a:r>
              <a:rPr lang="en" sz="1300">
                <a:solidFill>
                  <a:schemeClr val="dk2"/>
                </a:solidFill>
              </a:rPr>
              <a:t>successfully</a:t>
            </a:r>
            <a:r>
              <a:rPr lang="en" sz="1300">
                <a:solidFill>
                  <a:schemeClr val="dk2"/>
                </a:solidFill>
              </a:rPr>
              <a:t> increase housing placements over the next 6 months</a:t>
            </a:r>
            <a:endParaRPr sz="1300">
              <a:solidFill>
                <a:schemeClr val="dk2"/>
              </a:solidFill>
            </a:endParaRPr>
          </a:p>
          <a:p>
            <a:pPr indent="0" lvl="0" marL="0" rtl="0" algn="l">
              <a:lnSpc>
                <a:spcPct val="100000"/>
              </a:lnSpc>
              <a:spcBef>
                <a:spcPts val="1400"/>
              </a:spcBef>
              <a:spcAft>
                <a:spcPts val="0"/>
              </a:spcAft>
              <a:buNone/>
            </a:pPr>
            <a:r>
              <a:rPr b="1" lang="en" sz="1300">
                <a:solidFill>
                  <a:srgbClr val="A50A51"/>
                </a:solidFill>
              </a:rPr>
              <a:t>Record 4FC Reflections for the corresponding Action on the Goals &amp; Action Plan worksheets (p. 12-14)</a:t>
            </a:r>
            <a:endParaRPr sz="1300">
              <a:solidFill>
                <a:schemeClr val="dk2"/>
              </a:solidFill>
            </a:endParaRPr>
          </a:p>
          <a:p>
            <a:pPr indent="0" lvl="0" marL="0" rtl="0" algn="l">
              <a:lnSpc>
                <a:spcPct val="100000"/>
              </a:lnSpc>
              <a:spcBef>
                <a:spcPts val="1400"/>
              </a:spcBef>
              <a:spcAft>
                <a:spcPts val="1600"/>
              </a:spcAft>
              <a:buNone/>
            </a:pPr>
            <a:r>
              <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