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5"/>
    <p:sldMasterId id="2147483704" r:id="rId6"/>
    <p:sldMasterId id="2147483705" r:id="rId7"/>
    <p:sldMasterId id="214748370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Lst>
  <p:sldSz cy="5143500" cx="9144000"/>
  <p:notesSz cx="6858000" cy="9144000"/>
  <p:embeddedFontLst>
    <p:embeddedFont>
      <p:font typeface="Raleway"/>
      <p:regular r:id="rId32"/>
      <p:bold r:id="rId33"/>
      <p:italic r:id="rId34"/>
      <p:boldItalic r:id="rId35"/>
    </p:embeddedFont>
    <p:embeddedFont>
      <p:font typeface="Space Mono"/>
      <p:regular r:id="rId36"/>
      <p:bold r:id="rId37"/>
      <p:italic r:id="rId38"/>
      <p:boldItalic r:id="rId39"/>
    </p:embeddedFont>
    <p:embeddedFont>
      <p:font typeface="Proxima Nova"/>
      <p:regular r:id="rId40"/>
      <p:bold r:id="rId41"/>
      <p:italic r:id="rId42"/>
      <p:boldItalic r:id="rId43"/>
    </p:embeddedFont>
    <p:embeddedFont>
      <p:font typeface="Roboto Medium"/>
      <p:regular r:id="rId44"/>
      <p:bold r:id="rId45"/>
      <p:italic r:id="rId46"/>
      <p:boldItalic r:id="rId47"/>
    </p:embeddedFont>
    <p:embeddedFont>
      <p:font typeface="Asap Condensed Medium"/>
      <p:regular r:id="rId48"/>
      <p:bold r:id="rId49"/>
      <p:italic r:id="rId50"/>
      <p:boldItalic r:id="rId51"/>
    </p:embeddedFont>
    <p:embeddedFont>
      <p:font typeface="Roboto Condensed"/>
      <p:regular r:id="rId52"/>
      <p:bold r:id="rId53"/>
      <p:italic r:id="rId54"/>
      <p:boldItalic r:id="rId55"/>
    </p:embeddedFont>
    <p:embeddedFont>
      <p:font typeface="Asap Condensed SemiBold"/>
      <p:regular r:id="rId56"/>
      <p:bold r:id="rId57"/>
      <p:italic r:id="rId58"/>
      <p:boldItalic r:id="rId59"/>
    </p:embeddedFont>
    <p:embeddedFont>
      <p:font typeface="Raleway Medium"/>
      <p:regular r:id="rId60"/>
      <p:bold r:id="rId61"/>
      <p:italic r:id="rId62"/>
      <p:boldItalic r:id="rId63"/>
    </p:embeddedFont>
    <p:embeddedFont>
      <p:font typeface="Asap Condensed ExtraBold"/>
      <p:bold r:id="rId64"/>
      <p:boldItalic r:id="rId65"/>
    </p:embeddedFont>
    <p:embeddedFont>
      <p:font typeface="Archivo Black"/>
      <p:regular r:id="rId66"/>
    </p:embeddedFont>
    <p:embeddedFont>
      <p:font typeface="Asap Condensed"/>
      <p:regular r:id="rId67"/>
      <p:bold r:id="rId68"/>
      <p:italic r:id="rId69"/>
      <p:boldItalic r:id="rId70"/>
    </p:embeddedFont>
    <p:embeddedFont>
      <p:font typeface="Roboto"/>
      <p:regular r:id="rId71"/>
      <p:bold r:id="rId72"/>
      <p:italic r:id="rId73"/>
      <p:boldItalic r:id="rId74"/>
    </p:embeddedFont>
    <p:embeddedFont>
      <p:font typeface="Raleway ExtraBold"/>
      <p:bold r:id="rId75"/>
      <p:boldItalic r:id="rId76"/>
    </p:embeddedFont>
    <p:embeddedFont>
      <p:font typeface="Montserrat"/>
      <p:regular r:id="rId77"/>
      <p:bold r:id="rId78"/>
      <p:italic r:id="rId79"/>
      <p:boldItalic r:id="rId80"/>
    </p:embeddedFont>
    <p:embeddedFont>
      <p:font typeface="Lato"/>
      <p:regular r:id="rId81"/>
      <p:bold r:id="rId82"/>
      <p:italic r:id="rId83"/>
      <p:boldItalic r:id="rId84"/>
    </p:embeddedFont>
    <p:embeddedFont>
      <p:font typeface="Poppins"/>
      <p:regular r:id="rId85"/>
      <p:bold r:id="rId86"/>
      <p:italic r:id="rId87"/>
      <p:boldItalic r:id="rId88"/>
    </p:embeddedFont>
    <p:embeddedFont>
      <p:font typeface="Montserrat Medium"/>
      <p:regular r:id="rId89"/>
      <p:bold r:id="rId90"/>
      <p:italic r:id="rId91"/>
      <p:boldItalic r:id="rId92"/>
    </p:embeddedFont>
    <p:embeddedFont>
      <p:font typeface="Lato Light"/>
      <p:regular r:id="rId93"/>
      <p:bold r:id="rId94"/>
      <p:italic r:id="rId95"/>
      <p:boldItalic r:id="rId96"/>
    </p:embeddedFont>
    <p:embeddedFont>
      <p:font typeface="Asap Condensed Light"/>
      <p:regular r:id="rId97"/>
      <p:bold r:id="rId98"/>
      <p:italic r:id="rId99"/>
      <p:boldItalic r:id="rId100"/>
    </p:embeddedFont>
    <p:embeddedFont>
      <p:font typeface="Poppins SemiBold"/>
      <p:regular r:id="rId101"/>
      <p:bold r:id="rId102"/>
      <p:italic r:id="rId103"/>
      <p:boldItalic r:id="rId1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65">
          <p15:clr>
            <a:srgbClr val="9AA0A6"/>
          </p15:clr>
        </p15:guide>
        <p15:guide id="2" pos="546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22966C-0841-4980-9987-6205342537A8}">
  <a:tblStyle styleId="{0622966C-0841-4980-9987-6205342537A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65"/>
        <p:guide pos="546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regular.fntdata"/><Relationship Id="rId42" Type="http://schemas.openxmlformats.org/officeDocument/2006/relationships/font" Target="fonts/ProximaNova-italic.fntdata"/><Relationship Id="rId41" Type="http://schemas.openxmlformats.org/officeDocument/2006/relationships/font" Target="fonts/ProximaNova-bold.fntdata"/><Relationship Id="rId44" Type="http://schemas.openxmlformats.org/officeDocument/2006/relationships/font" Target="fonts/RobotoMedium-regular.fntdata"/><Relationship Id="rId43" Type="http://schemas.openxmlformats.org/officeDocument/2006/relationships/font" Target="fonts/ProximaNova-boldItalic.fntdata"/><Relationship Id="rId46" Type="http://schemas.openxmlformats.org/officeDocument/2006/relationships/font" Target="fonts/RobotoMedium-italic.fntdata"/><Relationship Id="rId45" Type="http://schemas.openxmlformats.org/officeDocument/2006/relationships/font" Target="fonts/RobotoMedium-bold.fntdata"/><Relationship Id="rId104" Type="http://schemas.openxmlformats.org/officeDocument/2006/relationships/font" Target="fonts/PoppinsSemiBold-boldItalic.fntdata"/><Relationship Id="rId48" Type="http://schemas.openxmlformats.org/officeDocument/2006/relationships/font" Target="fonts/AsapCondensedMedium-regular.fntdata"/><Relationship Id="rId47" Type="http://schemas.openxmlformats.org/officeDocument/2006/relationships/font" Target="fonts/RobotoMedium-boldItalic.fntdata"/><Relationship Id="rId49" Type="http://schemas.openxmlformats.org/officeDocument/2006/relationships/font" Target="fonts/AsapCondensedMedium-bold.fntdata"/><Relationship Id="rId103" Type="http://schemas.openxmlformats.org/officeDocument/2006/relationships/font" Target="fonts/PoppinsSemiBold-italic.fntdata"/><Relationship Id="rId102" Type="http://schemas.openxmlformats.org/officeDocument/2006/relationships/font" Target="fonts/PoppinsSemiBold-bold.fntdata"/><Relationship Id="rId101" Type="http://schemas.openxmlformats.org/officeDocument/2006/relationships/font" Target="fonts/PoppinsSemiBold-regular.fntdata"/><Relationship Id="rId100" Type="http://schemas.openxmlformats.org/officeDocument/2006/relationships/font" Target="fonts/AsapCondensedLight-boldItalic.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font" Target="fonts/Raleway-bold.fntdata"/><Relationship Id="rId32" Type="http://schemas.openxmlformats.org/officeDocument/2006/relationships/font" Target="fonts/Raleway-regular.fntdata"/><Relationship Id="rId35" Type="http://schemas.openxmlformats.org/officeDocument/2006/relationships/font" Target="fonts/Raleway-boldItalic.fntdata"/><Relationship Id="rId34" Type="http://schemas.openxmlformats.org/officeDocument/2006/relationships/font" Target="fonts/Raleway-italic.fntdata"/><Relationship Id="rId37" Type="http://schemas.openxmlformats.org/officeDocument/2006/relationships/font" Target="fonts/SpaceMono-bold.fntdata"/><Relationship Id="rId36" Type="http://schemas.openxmlformats.org/officeDocument/2006/relationships/font" Target="fonts/SpaceMono-regular.fntdata"/><Relationship Id="rId39" Type="http://schemas.openxmlformats.org/officeDocument/2006/relationships/font" Target="fonts/SpaceMono-boldItalic.fntdata"/><Relationship Id="rId38" Type="http://schemas.openxmlformats.org/officeDocument/2006/relationships/font" Target="fonts/SpaceMono-italic.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95" Type="http://schemas.openxmlformats.org/officeDocument/2006/relationships/font" Target="fonts/LatoLight-italic.fntdata"/><Relationship Id="rId94" Type="http://schemas.openxmlformats.org/officeDocument/2006/relationships/font" Target="fonts/LatoLight-bold.fntdata"/><Relationship Id="rId97" Type="http://schemas.openxmlformats.org/officeDocument/2006/relationships/font" Target="fonts/AsapCondensedLight-regular.fntdata"/><Relationship Id="rId96" Type="http://schemas.openxmlformats.org/officeDocument/2006/relationships/font" Target="fonts/LatoLight-boldItalic.fntdata"/><Relationship Id="rId11" Type="http://schemas.openxmlformats.org/officeDocument/2006/relationships/slide" Target="slides/slide2.xml"/><Relationship Id="rId99" Type="http://schemas.openxmlformats.org/officeDocument/2006/relationships/font" Target="fonts/AsapCondensedLight-italic.fntdata"/><Relationship Id="rId10" Type="http://schemas.openxmlformats.org/officeDocument/2006/relationships/slide" Target="slides/slide1.xml"/><Relationship Id="rId98" Type="http://schemas.openxmlformats.org/officeDocument/2006/relationships/font" Target="fonts/AsapCondensedLight-bold.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font" Target="fonts/MontserratMedium-italic.fntdata"/><Relationship Id="rId90" Type="http://schemas.openxmlformats.org/officeDocument/2006/relationships/font" Target="fonts/MontserratMedium-bold.fntdata"/><Relationship Id="rId93" Type="http://schemas.openxmlformats.org/officeDocument/2006/relationships/font" Target="fonts/LatoLight-regular.fntdata"/><Relationship Id="rId92" Type="http://schemas.openxmlformats.org/officeDocument/2006/relationships/font" Target="fonts/MontserratMedium-bold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 Id="rId84" Type="http://schemas.openxmlformats.org/officeDocument/2006/relationships/font" Target="fonts/Lato-boldItalic.fntdata"/><Relationship Id="rId83" Type="http://schemas.openxmlformats.org/officeDocument/2006/relationships/font" Target="fonts/Lato-italic.fntdata"/><Relationship Id="rId86" Type="http://schemas.openxmlformats.org/officeDocument/2006/relationships/font" Target="fonts/Poppins-bold.fntdata"/><Relationship Id="rId85" Type="http://schemas.openxmlformats.org/officeDocument/2006/relationships/font" Target="fonts/Poppins-regular.fntdata"/><Relationship Id="rId88" Type="http://schemas.openxmlformats.org/officeDocument/2006/relationships/font" Target="fonts/Poppins-boldItalic.fntdata"/><Relationship Id="rId87" Type="http://schemas.openxmlformats.org/officeDocument/2006/relationships/font" Target="fonts/Poppins-italic.fntdata"/><Relationship Id="rId89" Type="http://schemas.openxmlformats.org/officeDocument/2006/relationships/font" Target="fonts/MontserratMedium-regular.fntdata"/><Relationship Id="rId80" Type="http://schemas.openxmlformats.org/officeDocument/2006/relationships/font" Target="fonts/Montserrat-boldItalic.fntdata"/><Relationship Id="rId82" Type="http://schemas.openxmlformats.org/officeDocument/2006/relationships/font" Target="fonts/Lato-bold.fntdata"/><Relationship Id="rId81" Type="http://schemas.openxmlformats.org/officeDocument/2006/relationships/font" Target="fonts/Lato-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Roboto-italic.fntdata"/><Relationship Id="rId72" Type="http://schemas.openxmlformats.org/officeDocument/2006/relationships/font" Target="fonts/Roboto-bold.fntdata"/><Relationship Id="rId75" Type="http://schemas.openxmlformats.org/officeDocument/2006/relationships/font" Target="fonts/RalewayExtraBold-bold.fntdata"/><Relationship Id="rId74" Type="http://schemas.openxmlformats.org/officeDocument/2006/relationships/font" Target="fonts/Roboto-boldItalic.fntdata"/><Relationship Id="rId77" Type="http://schemas.openxmlformats.org/officeDocument/2006/relationships/font" Target="fonts/Montserrat-regular.fntdata"/><Relationship Id="rId76" Type="http://schemas.openxmlformats.org/officeDocument/2006/relationships/font" Target="fonts/RalewayExtraBold-boldItalic.fntdata"/><Relationship Id="rId79" Type="http://schemas.openxmlformats.org/officeDocument/2006/relationships/font" Target="fonts/Montserrat-italic.fntdata"/><Relationship Id="rId78" Type="http://schemas.openxmlformats.org/officeDocument/2006/relationships/font" Target="fonts/Montserrat-bold.fntdata"/><Relationship Id="rId71" Type="http://schemas.openxmlformats.org/officeDocument/2006/relationships/font" Target="fonts/Roboto-regular.fntdata"/><Relationship Id="rId70" Type="http://schemas.openxmlformats.org/officeDocument/2006/relationships/font" Target="fonts/AsapCondensed-boldItalic.fntdata"/><Relationship Id="rId62" Type="http://schemas.openxmlformats.org/officeDocument/2006/relationships/font" Target="fonts/RalewayMedium-italic.fntdata"/><Relationship Id="rId61" Type="http://schemas.openxmlformats.org/officeDocument/2006/relationships/font" Target="fonts/RalewayMedium-bold.fntdata"/><Relationship Id="rId64" Type="http://schemas.openxmlformats.org/officeDocument/2006/relationships/font" Target="fonts/AsapCondensedExtraBold-bold.fntdata"/><Relationship Id="rId63" Type="http://schemas.openxmlformats.org/officeDocument/2006/relationships/font" Target="fonts/RalewayMedium-boldItalic.fntdata"/><Relationship Id="rId66" Type="http://schemas.openxmlformats.org/officeDocument/2006/relationships/font" Target="fonts/ArchivoBlack-regular.fntdata"/><Relationship Id="rId65" Type="http://schemas.openxmlformats.org/officeDocument/2006/relationships/font" Target="fonts/AsapCondensedExtraBold-boldItalic.fntdata"/><Relationship Id="rId68" Type="http://schemas.openxmlformats.org/officeDocument/2006/relationships/font" Target="fonts/AsapCondensed-bold.fntdata"/><Relationship Id="rId67" Type="http://schemas.openxmlformats.org/officeDocument/2006/relationships/font" Target="fonts/AsapCondensed-regular.fntdata"/><Relationship Id="rId60" Type="http://schemas.openxmlformats.org/officeDocument/2006/relationships/font" Target="fonts/RalewayMedium-regular.fntdata"/><Relationship Id="rId69" Type="http://schemas.openxmlformats.org/officeDocument/2006/relationships/font" Target="fonts/AsapCondensed-italic.fntdata"/><Relationship Id="rId51" Type="http://schemas.openxmlformats.org/officeDocument/2006/relationships/font" Target="fonts/AsapCondensedMedium-boldItalic.fntdata"/><Relationship Id="rId50" Type="http://schemas.openxmlformats.org/officeDocument/2006/relationships/font" Target="fonts/AsapCondensedMedium-italic.fntdata"/><Relationship Id="rId53" Type="http://schemas.openxmlformats.org/officeDocument/2006/relationships/font" Target="fonts/RobotoCondensed-bold.fntdata"/><Relationship Id="rId52" Type="http://schemas.openxmlformats.org/officeDocument/2006/relationships/font" Target="fonts/RobotoCondensed-regular.fntdata"/><Relationship Id="rId55" Type="http://schemas.openxmlformats.org/officeDocument/2006/relationships/font" Target="fonts/RobotoCondensed-boldItalic.fntdata"/><Relationship Id="rId54" Type="http://schemas.openxmlformats.org/officeDocument/2006/relationships/font" Target="fonts/RobotoCondensed-italic.fntdata"/><Relationship Id="rId57" Type="http://schemas.openxmlformats.org/officeDocument/2006/relationships/font" Target="fonts/AsapCondensedSemiBold-bold.fntdata"/><Relationship Id="rId56" Type="http://schemas.openxmlformats.org/officeDocument/2006/relationships/font" Target="fonts/AsapCondensedSemiBold-regular.fntdata"/><Relationship Id="rId59" Type="http://schemas.openxmlformats.org/officeDocument/2006/relationships/font" Target="fonts/AsapCondensedSemiBold-boldItalic.fntdata"/><Relationship Id="rId58" Type="http://schemas.openxmlformats.org/officeDocument/2006/relationships/font" Target="fonts/AsapCondensedSemi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3d69f1f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3d69f1f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985edd06a6_0_6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985edd06a6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Amber </a:t>
            </a:r>
            <a:endParaRPr>
              <a:solidFill>
                <a:schemeClr val="dk1"/>
              </a:solidFill>
            </a:endParaRPr>
          </a:p>
          <a:p>
            <a:pPr indent="0" lvl="0" marL="0" rtl="0" algn="l">
              <a:lnSpc>
                <a:spcPct val="115000"/>
              </a:lnSpc>
              <a:spcBef>
                <a:spcPts val="0"/>
              </a:spcBef>
              <a:spcAft>
                <a:spcPts val="0"/>
              </a:spcAft>
              <a:buNone/>
            </a:pPr>
            <a:r>
              <a:rPr lang="en">
                <a:solidFill>
                  <a:schemeClr val="dk1"/>
                </a:solidFill>
              </a:rPr>
              <a:t>Data is </a:t>
            </a:r>
            <a:r>
              <a:rPr lang="en" sz="1200">
                <a:solidFill>
                  <a:srgbClr val="001D35"/>
                </a:solidFill>
                <a:latin typeface="Roboto"/>
                <a:ea typeface="Roboto"/>
                <a:cs typeface="Roboto"/>
                <a:sym typeface="Roboto"/>
              </a:rPr>
              <a:t>a collection of facts, numbers, words, or observations that can be used for calculation, analysis, or reference</a:t>
            </a:r>
            <a:endParaRPr sz="1200">
              <a:solidFill>
                <a:srgbClr val="001D35"/>
              </a:solidFill>
              <a:latin typeface="Roboto"/>
              <a:ea typeface="Roboto"/>
              <a:cs typeface="Roboto"/>
              <a:sym typeface="Roboto"/>
            </a:endParaRPr>
          </a:p>
          <a:p>
            <a:pPr indent="0" lvl="0" marL="0" rtl="0" algn="l">
              <a:lnSpc>
                <a:spcPct val="115000"/>
              </a:lnSpc>
              <a:spcBef>
                <a:spcPts val="0"/>
              </a:spcBef>
              <a:spcAft>
                <a:spcPts val="0"/>
              </a:spcAft>
              <a:buNone/>
            </a:pPr>
            <a:r>
              <a:rPr lang="en" sz="1200">
                <a:solidFill>
                  <a:srgbClr val="001D35"/>
                </a:solidFill>
                <a:highlight>
                  <a:srgbClr val="FFFFFF"/>
                </a:highlight>
                <a:latin typeface="Roboto"/>
                <a:ea typeface="Roboto"/>
                <a:cs typeface="Roboto"/>
                <a:sym typeface="Roboto"/>
              </a:rPr>
              <a:t>When processed and analyzed, data provides insights and context, helping to inform decisions. </a:t>
            </a:r>
            <a:endParaRPr sz="1200">
              <a:solidFill>
                <a:srgbClr val="001D35"/>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solidFill>
                <a:srgbClr val="001D35"/>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rPr lang="en" sz="1200">
                <a:solidFill>
                  <a:srgbClr val="001D35"/>
                </a:solidFill>
                <a:highlight>
                  <a:srgbClr val="FFFFFF"/>
                </a:highlight>
                <a:latin typeface="Roboto"/>
                <a:ea typeface="Roboto"/>
                <a:cs typeface="Roboto"/>
                <a:sym typeface="Roboto"/>
              </a:rPr>
              <a:t>Quantitative Data - numerical and measurable </a:t>
            </a:r>
            <a:endParaRPr sz="1200">
              <a:solidFill>
                <a:srgbClr val="001D35"/>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rPr lang="en" sz="1200">
                <a:solidFill>
                  <a:srgbClr val="001D35"/>
                </a:solidFill>
                <a:highlight>
                  <a:srgbClr val="FFFFFF"/>
                </a:highlight>
                <a:latin typeface="Roboto"/>
                <a:ea typeface="Roboto"/>
                <a:cs typeface="Roboto"/>
                <a:sym typeface="Roboto"/>
              </a:rPr>
              <a:t>Qualitative data -  non-numerical </a:t>
            </a:r>
            <a:endParaRPr sz="1200">
              <a:solidFill>
                <a:srgbClr val="001D35"/>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solidFill>
                <a:srgbClr val="001D35"/>
              </a:solidFill>
              <a:highlight>
                <a:srgbClr val="FFFFFF"/>
              </a:highlight>
              <a:latin typeface="Roboto"/>
              <a:ea typeface="Roboto"/>
              <a:cs typeface="Roboto"/>
              <a:sym typeface="Roboto"/>
            </a:endParaRPr>
          </a:p>
          <a:p>
            <a:pPr indent="0" lvl="0" marL="0" rtl="0" algn="ctr">
              <a:spcBef>
                <a:spcPts val="0"/>
              </a:spcBef>
              <a:spcAft>
                <a:spcPts val="0"/>
              </a:spcAft>
              <a:buNone/>
            </a:pPr>
            <a:r>
              <a:rPr lang="en">
                <a:solidFill>
                  <a:schemeClr val="dk1"/>
                </a:solidFill>
              </a:rPr>
              <a:t>Dynamic data refers to </a:t>
            </a:r>
            <a:r>
              <a:rPr b="1" lang="en">
                <a:solidFill>
                  <a:schemeClr val="dk1"/>
                </a:solidFill>
              </a:rPr>
              <a:t>information that changes, updates, or is recalculated in real-time or near real-time.</a:t>
            </a:r>
            <a:r>
              <a:rPr lang="en">
                <a:solidFill>
                  <a:schemeClr val="dk1"/>
                </a:solidFill>
              </a:rPr>
              <a:t> It is not fixed or static; instead, it is fluid, often reflecting the current state of a system, environment, or process.</a:t>
            </a:r>
            <a:endParaRPr>
              <a:solidFill>
                <a:schemeClr val="dk1"/>
              </a:solidFill>
            </a:endParaRPr>
          </a:p>
          <a:p>
            <a:pPr indent="0" lvl="0" marL="0" rtl="0" algn="ctr">
              <a:spcBef>
                <a:spcPts val="0"/>
              </a:spcBef>
              <a:spcAft>
                <a:spcPts val="0"/>
              </a:spcAft>
              <a:buNone/>
            </a:pPr>
            <a:r>
              <a:t/>
            </a:r>
            <a:endParaRPr>
              <a:solidFill>
                <a:schemeClr val="dk1"/>
              </a:solidFill>
            </a:endParaRPr>
          </a:p>
          <a:p>
            <a:pPr indent="0" lvl="0" marL="0" rtl="0" algn="ctr">
              <a:spcBef>
                <a:spcPts val="0"/>
              </a:spcBef>
              <a:spcAft>
                <a:spcPts val="0"/>
              </a:spcAft>
              <a:buNone/>
            </a:pPr>
            <a:r>
              <a:rPr lang="en" sz="1800">
                <a:solidFill>
                  <a:schemeClr val="dk1"/>
                </a:solidFill>
                <a:latin typeface="Asap Condensed Medium"/>
                <a:ea typeface="Asap Condensed Medium"/>
                <a:cs typeface="Asap Condensed Medium"/>
                <a:sym typeface="Asap Condensed Medium"/>
              </a:rPr>
              <a:t>We’re really talking about a </a:t>
            </a:r>
            <a:r>
              <a:rPr b="1" lang="en" sz="1800">
                <a:solidFill>
                  <a:schemeClr val="dk1"/>
                </a:solidFill>
                <a:latin typeface="Asap Condensed"/>
                <a:ea typeface="Asap Condensed"/>
                <a:cs typeface="Asap Condensed"/>
                <a:sym typeface="Asap Condensed"/>
              </a:rPr>
              <a:t>By-Name Dataset </a:t>
            </a:r>
            <a:r>
              <a:rPr lang="en" sz="1800">
                <a:solidFill>
                  <a:schemeClr val="dk1"/>
                </a:solidFill>
                <a:latin typeface="Asap Condensed Medium"/>
                <a:ea typeface="Asap Condensed Medium"/>
                <a:cs typeface="Asap Condensed Medium"/>
                <a:sym typeface="Asap Condensed Medium"/>
              </a:rPr>
              <a:t>which aims to understand the journey of everyone in the system and effectively meet their </a:t>
            </a:r>
            <a:r>
              <a:rPr b="1" lang="en" sz="1800">
                <a:solidFill>
                  <a:schemeClr val="dk1"/>
                </a:solidFill>
                <a:latin typeface="Asap Condensed"/>
                <a:ea typeface="Asap Condensed"/>
                <a:cs typeface="Asap Condensed"/>
                <a:sym typeface="Asap Condensed"/>
              </a:rPr>
              <a:t>self-determined</a:t>
            </a:r>
            <a:r>
              <a:rPr lang="en" sz="1800">
                <a:solidFill>
                  <a:schemeClr val="dk1"/>
                </a:solidFill>
                <a:latin typeface="Asap Condensed Medium"/>
                <a:ea typeface="Asap Condensed Medium"/>
                <a:cs typeface="Asap Condensed Medium"/>
                <a:sym typeface="Asap Condensed Medium"/>
              </a:rPr>
              <a:t> needs.</a:t>
            </a:r>
            <a:endParaRPr sz="1800">
              <a:solidFill>
                <a:schemeClr val="dk1"/>
              </a:solidFill>
              <a:latin typeface="Asap Condensed Medium"/>
              <a:ea typeface="Asap Condensed Medium"/>
              <a:cs typeface="Asap Condensed Medium"/>
              <a:sym typeface="Asap Condensed Medium"/>
            </a:endParaRPr>
          </a:p>
          <a:p>
            <a:pPr indent="0" lvl="0" marL="0" rtl="0" algn="ctr">
              <a:spcBef>
                <a:spcPts val="0"/>
              </a:spcBef>
              <a:spcAft>
                <a:spcPts val="0"/>
              </a:spcAft>
              <a:buNone/>
            </a:pPr>
            <a:r>
              <a:rPr lang="en" sz="1800">
                <a:solidFill>
                  <a:schemeClr val="dk1"/>
                </a:solidFill>
                <a:latin typeface="Asap Condensed Medium"/>
                <a:ea typeface="Asap Condensed Medium"/>
                <a:cs typeface="Asap Condensed Medium"/>
                <a:sym typeface="Asap Condensed Medium"/>
              </a:rPr>
              <a:t>[READ The Left side of the slide]</a:t>
            </a:r>
            <a:endParaRPr sz="1800">
              <a:solidFill>
                <a:schemeClr val="dk1"/>
              </a:solidFill>
              <a:latin typeface="Asap Condensed Medium"/>
              <a:ea typeface="Asap Condensed Medium"/>
              <a:cs typeface="Asap Condensed Medium"/>
              <a:sym typeface="Asap Condensed Medium"/>
            </a:endParaRPr>
          </a:p>
          <a:p>
            <a:pPr indent="0" lvl="0" marL="0" rtl="0" algn="l">
              <a:spcBef>
                <a:spcPts val="0"/>
              </a:spcBef>
              <a:spcAft>
                <a:spcPts val="0"/>
              </a:spcAft>
              <a:buNone/>
            </a:pPr>
            <a:r>
              <a:rPr lang="en" sz="1800">
                <a:solidFill>
                  <a:schemeClr val="dk1"/>
                </a:solidFill>
                <a:latin typeface="Asap Condensed Medium"/>
                <a:ea typeface="Asap Condensed Medium"/>
                <a:cs typeface="Asap Condensed Medium"/>
                <a:sym typeface="Asap Condensed Medium"/>
              </a:rPr>
              <a:t>How to Get There:  First understanding </a:t>
            </a:r>
            <a:endParaRPr sz="1800">
              <a:solidFill>
                <a:schemeClr val="dk1"/>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None/>
            </a:pPr>
            <a:r>
              <a:rPr lang="en">
                <a:solidFill>
                  <a:srgbClr val="070024"/>
                </a:solidFill>
                <a:latin typeface="Raleway Medium"/>
                <a:ea typeface="Raleway Medium"/>
                <a:cs typeface="Raleway Medium"/>
                <a:sym typeface="Raleway Medium"/>
              </a:rPr>
              <a:t>Data is not neutral/ It is not objective  </a:t>
            </a:r>
            <a:endParaRPr sz="1800">
              <a:solidFill>
                <a:schemeClr val="dk1"/>
              </a:solidFill>
              <a:latin typeface="Asap Condensed Medium"/>
              <a:ea typeface="Asap Condensed Medium"/>
              <a:cs typeface="Asap Condensed Medium"/>
              <a:sym typeface="Asap Condensed Medium"/>
            </a:endParaRPr>
          </a:p>
          <a:p>
            <a:pPr indent="0" lvl="0" marL="0" rtl="0" algn="l">
              <a:lnSpc>
                <a:spcPct val="115000"/>
              </a:lnSpc>
              <a:spcBef>
                <a:spcPts val="0"/>
              </a:spcBef>
              <a:spcAft>
                <a:spcPts val="0"/>
              </a:spcAft>
              <a:buNone/>
            </a:pPr>
            <a:r>
              <a:rPr lang="en">
                <a:solidFill>
                  <a:srgbClr val="1C1C1C"/>
                </a:solidFill>
                <a:highlight>
                  <a:srgbClr val="FFFFFF"/>
                </a:highlight>
                <a:latin typeface="Raleway Medium"/>
                <a:ea typeface="Raleway Medium"/>
                <a:cs typeface="Raleway Medium"/>
                <a:sym typeface="Raleway Medium"/>
              </a:rPr>
              <a:t>Data holds immense power to uncover systemic inequalities and drive transformative change within institutions, championing racial justice. It can ignite a movement for systemic reform, foster true equality, and pave the way for a more just and equitable society for all.</a:t>
            </a:r>
            <a:r>
              <a:rPr lang="en">
                <a:solidFill>
                  <a:srgbClr val="070024"/>
                </a:solidFill>
                <a:latin typeface="Raleway Medium"/>
                <a:ea typeface="Raleway Medium"/>
                <a:cs typeface="Raleway Medium"/>
                <a:sym typeface="Raleway Medium"/>
              </a:rPr>
              <a:t> </a:t>
            </a:r>
            <a:endParaRPr>
              <a:solidFill>
                <a:srgbClr val="070024"/>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a:solidFill>
                <a:srgbClr val="070024"/>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rPr lang="en">
                <a:solidFill>
                  <a:srgbClr val="070024"/>
                </a:solidFill>
                <a:latin typeface="Raleway Medium"/>
                <a:ea typeface="Raleway Medium"/>
                <a:cs typeface="Raleway Medium"/>
                <a:sym typeface="Raleway Medium"/>
              </a:rPr>
              <a:t>So must [READ RIGHT SIDE - first bullet]</a:t>
            </a:r>
            <a:endParaRPr>
              <a:solidFill>
                <a:srgbClr val="070024"/>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rPr lang="en">
                <a:solidFill>
                  <a:srgbClr val="070024"/>
                </a:solidFill>
                <a:latin typeface="Raleway Medium"/>
                <a:ea typeface="Raleway Medium"/>
                <a:cs typeface="Raleway Medium"/>
                <a:sym typeface="Raleway Medium"/>
              </a:rPr>
              <a:t>To be inclusive and people-centered you must: </a:t>
            </a:r>
            <a:endParaRPr>
              <a:solidFill>
                <a:srgbClr val="070024"/>
              </a:solidFill>
              <a:latin typeface="Raleway Medium"/>
              <a:ea typeface="Raleway Medium"/>
              <a:cs typeface="Raleway Medium"/>
              <a:sym typeface="Raleway Medium"/>
            </a:endParaRPr>
          </a:p>
          <a:p>
            <a:pPr indent="-298450" lvl="0" marL="457200" rtl="0" algn="l">
              <a:lnSpc>
                <a:spcPct val="115000"/>
              </a:lnSpc>
              <a:spcBef>
                <a:spcPts val="0"/>
              </a:spcBef>
              <a:spcAft>
                <a:spcPts val="0"/>
              </a:spcAft>
              <a:buClr>
                <a:srgbClr val="222222"/>
              </a:buClr>
              <a:buSzPts val="1100"/>
              <a:buFont typeface="Raleway Medium"/>
              <a:buAutoNum type="alphaLcPeriod"/>
            </a:pPr>
            <a:r>
              <a:rPr b="1" i="1" lang="en">
                <a:solidFill>
                  <a:srgbClr val="222222"/>
                </a:solidFill>
                <a:highlight>
                  <a:srgbClr val="FFFFFF"/>
                </a:highlight>
                <a:latin typeface="Raleway"/>
                <a:ea typeface="Raleway"/>
                <a:cs typeface="Raleway"/>
                <a:sym typeface="Raleway"/>
              </a:rPr>
              <a:t>Build data literacy </a:t>
            </a:r>
            <a:r>
              <a:rPr lang="en">
                <a:solidFill>
                  <a:srgbClr val="222222"/>
                </a:solidFill>
                <a:highlight>
                  <a:srgbClr val="FFFFFF"/>
                </a:highlight>
                <a:latin typeface="Raleway Medium"/>
                <a:ea typeface="Raleway Medium"/>
                <a:cs typeface="Raleway Medium"/>
                <a:sym typeface="Raleway Medium"/>
              </a:rPr>
              <a:t>to foster a shared understanding among organizations and community members. Understand that all data is vulnerable to data biases, inaccuracies, and missing information, and/or selection bias (confirmation bias).  </a:t>
            </a:r>
            <a:endParaRPr>
              <a:solidFill>
                <a:srgbClr val="222222"/>
              </a:solidFill>
              <a:highlight>
                <a:srgbClr val="FFFFFF"/>
              </a:highlight>
              <a:latin typeface="Raleway Medium"/>
              <a:ea typeface="Raleway Medium"/>
              <a:cs typeface="Raleway Medium"/>
              <a:sym typeface="Raleway Medium"/>
            </a:endParaRPr>
          </a:p>
          <a:p>
            <a:pPr indent="-298450" lvl="0" marL="457200" rtl="0" algn="l">
              <a:lnSpc>
                <a:spcPct val="115000"/>
              </a:lnSpc>
              <a:spcBef>
                <a:spcPts val="0"/>
              </a:spcBef>
              <a:spcAft>
                <a:spcPts val="0"/>
              </a:spcAft>
              <a:buClr>
                <a:srgbClr val="222222"/>
              </a:buClr>
              <a:buSzPts val="1100"/>
              <a:buFont typeface="Raleway Medium"/>
              <a:buAutoNum type="alphaLcPeriod"/>
            </a:pPr>
            <a:r>
              <a:rPr b="1" i="1" lang="en">
                <a:solidFill>
                  <a:srgbClr val="222222"/>
                </a:solidFill>
                <a:highlight>
                  <a:srgbClr val="FFFFFF"/>
                </a:highlight>
                <a:latin typeface="Raleway"/>
                <a:ea typeface="Raleway"/>
                <a:cs typeface="Raleway"/>
                <a:sym typeface="Raleway"/>
              </a:rPr>
              <a:t>Consult with data equity experts</a:t>
            </a:r>
            <a:r>
              <a:rPr lang="en">
                <a:solidFill>
                  <a:srgbClr val="222222"/>
                </a:solidFill>
                <a:highlight>
                  <a:srgbClr val="FFFFFF"/>
                </a:highlight>
                <a:latin typeface="Raleway Medium"/>
                <a:ea typeface="Raleway Medium"/>
                <a:cs typeface="Raleway Medium"/>
                <a:sym typeface="Raleway Medium"/>
              </a:rPr>
              <a:t> and lived experts to gain a deeper understanding of how outcomes are measured and reported, including collection, analysis, interpretation, and the story you want to tell. Additionally, consider how the findings will be communicated to leadership or the community.. </a:t>
            </a:r>
            <a:endParaRPr>
              <a:solidFill>
                <a:srgbClr val="222222"/>
              </a:solidFill>
              <a:highlight>
                <a:srgbClr val="FFFFFF"/>
              </a:highlight>
              <a:latin typeface="Raleway Medium"/>
              <a:ea typeface="Raleway Medium"/>
              <a:cs typeface="Raleway Medium"/>
              <a:sym typeface="Raleway Medium"/>
            </a:endParaRPr>
          </a:p>
          <a:p>
            <a:pPr indent="-298450" lvl="0" marL="457200" rtl="0" algn="l">
              <a:lnSpc>
                <a:spcPct val="115000"/>
              </a:lnSpc>
              <a:spcBef>
                <a:spcPts val="0"/>
              </a:spcBef>
              <a:spcAft>
                <a:spcPts val="0"/>
              </a:spcAft>
              <a:buClr>
                <a:srgbClr val="222222"/>
              </a:buClr>
              <a:buSzPts val="1100"/>
              <a:buFont typeface="Raleway Medium"/>
              <a:buAutoNum type="alphaLcPeriod"/>
            </a:pPr>
            <a:r>
              <a:rPr b="1" i="1" lang="en">
                <a:solidFill>
                  <a:srgbClr val="222222"/>
                </a:solidFill>
                <a:highlight>
                  <a:srgbClr val="FFFFFF"/>
                </a:highlight>
                <a:latin typeface="Raleway"/>
                <a:ea typeface="Raleway"/>
                <a:cs typeface="Raleway"/>
                <a:sym typeface="Raleway"/>
              </a:rPr>
              <a:t>Actively include voices of lived experienc</a:t>
            </a:r>
            <a:r>
              <a:rPr lang="en">
                <a:solidFill>
                  <a:srgbClr val="222222"/>
                </a:solidFill>
                <a:highlight>
                  <a:srgbClr val="FFFFFF"/>
                </a:highlight>
                <a:latin typeface="Raleway Medium"/>
                <a:ea typeface="Raleway Medium"/>
                <a:cs typeface="Raleway Medium"/>
                <a:sym typeface="Raleway Medium"/>
              </a:rPr>
              <a:t>e/ experts in the data process, and develop impactful interventions.  Utilize the information provided by lived experts to prioritize what issues get addressed. </a:t>
            </a:r>
            <a:endParaRPr>
              <a:solidFill>
                <a:srgbClr val="222222"/>
              </a:solidFill>
              <a:highlight>
                <a:srgbClr val="FFFFFF"/>
              </a:highlight>
              <a:latin typeface="Raleway Medium"/>
              <a:ea typeface="Raleway Medium"/>
              <a:cs typeface="Raleway Medium"/>
              <a:sym typeface="Raleway Medium"/>
            </a:endParaRPr>
          </a:p>
          <a:p>
            <a:pPr indent="-298450" lvl="0" marL="457200" rtl="0" algn="l">
              <a:lnSpc>
                <a:spcPct val="115000"/>
              </a:lnSpc>
              <a:spcBef>
                <a:spcPts val="0"/>
              </a:spcBef>
              <a:spcAft>
                <a:spcPts val="0"/>
              </a:spcAft>
              <a:buClr>
                <a:srgbClr val="222222"/>
              </a:buClr>
              <a:buSzPts val="1100"/>
              <a:buFont typeface="Raleway Medium"/>
              <a:buAutoNum type="alphaLcPeriod"/>
            </a:pPr>
            <a:r>
              <a:rPr b="1" i="1" lang="en">
                <a:solidFill>
                  <a:srgbClr val="222222"/>
                </a:solidFill>
                <a:highlight>
                  <a:srgbClr val="FFFFFF"/>
                </a:highlight>
                <a:latin typeface="Raleway"/>
                <a:ea typeface="Raleway"/>
                <a:cs typeface="Raleway"/>
                <a:sym typeface="Raleway"/>
              </a:rPr>
              <a:t>Allow for a shared commitment </a:t>
            </a:r>
            <a:r>
              <a:rPr lang="en">
                <a:solidFill>
                  <a:srgbClr val="222222"/>
                </a:solidFill>
                <a:highlight>
                  <a:srgbClr val="FFFFFF"/>
                </a:highlight>
                <a:latin typeface="Raleway Medium"/>
                <a:ea typeface="Raleway Medium"/>
                <a:cs typeface="Raleway Medium"/>
                <a:sym typeface="Raleway Medium"/>
              </a:rPr>
              <a:t>to telling the community’s story by engaging with individuals representing the community members to be included in the input of the direction of the goals, which will increase transparency and regain trust.</a:t>
            </a:r>
            <a:endParaRPr>
              <a:solidFill>
                <a:srgbClr val="222222"/>
              </a:solidFill>
              <a:highlight>
                <a:srgbClr val="FFFFFF"/>
              </a:highlight>
              <a:latin typeface="Raleway Medium"/>
              <a:ea typeface="Raleway Medium"/>
              <a:cs typeface="Raleway Medium"/>
              <a:sym typeface="Raleway Medium"/>
            </a:endParaRPr>
          </a:p>
          <a:p>
            <a:pPr indent="-298450" lvl="0" marL="457200" rtl="0" algn="l">
              <a:lnSpc>
                <a:spcPct val="115000"/>
              </a:lnSpc>
              <a:spcBef>
                <a:spcPts val="0"/>
              </a:spcBef>
              <a:spcAft>
                <a:spcPts val="0"/>
              </a:spcAft>
              <a:buClr>
                <a:srgbClr val="222222"/>
              </a:buClr>
              <a:buSzPts val="1100"/>
              <a:buFont typeface="Raleway Medium"/>
              <a:buAutoNum type="alphaLcPeriod"/>
            </a:pPr>
            <a:r>
              <a:rPr lang="en">
                <a:solidFill>
                  <a:srgbClr val="222222"/>
                </a:solidFill>
                <a:highlight>
                  <a:srgbClr val="FFFFFF"/>
                </a:highlight>
                <a:latin typeface="Raleway Medium"/>
                <a:ea typeface="Raleway Medium"/>
                <a:cs typeface="Raleway Medium"/>
                <a:sym typeface="Raleway Medium"/>
              </a:rPr>
              <a:t>Determine who owns the data. Is the data shared on an open-source platform? </a:t>
            </a:r>
            <a:r>
              <a:rPr b="1" i="1" lang="en">
                <a:solidFill>
                  <a:srgbClr val="222222"/>
                </a:solidFill>
                <a:highlight>
                  <a:srgbClr val="FFFFFF"/>
                </a:highlight>
                <a:latin typeface="Raleway"/>
                <a:ea typeface="Raleway"/>
                <a:cs typeface="Raleway"/>
                <a:sym typeface="Raleway"/>
              </a:rPr>
              <a:t>Allow for redistribution of power </a:t>
            </a:r>
            <a:r>
              <a:rPr lang="en">
                <a:solidFill>
                  <a:srgbClr val="222222"/>
                </a:solidFill>
                <a:highlight>
                  <a:srgbClr val="FFFFFF"/>
                </a:highlight>
                <a:latin typeface="Raleway Medium"/>
                <a:ea typeface="Raleway Medium"/>
                <a:cs typeface="Raleway Medium"/>
                <a:sym typeface="Raleway Medium"/>
              </a:rPr>
              <a:t>to the community.  </a:t>
            </a:r>
            <a:endParaRPr>
              <a:solidFill>
                <a:srgbClr val="222222"/>
              </a:solidFill>
              <a:highlight>
                <a:srgbClr val="FFFFFF"/>
              </a:highlight>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a:solidFill>
                <a:srgbClr val="070024"/>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rPr lang="en">
                <a:solidFill>
                  <a:srgbClr val="070024"/>
                </a:solidFill>
                <a:latin typeface="Raleway Medium"/>
                <a:ea typeface="Raleway Medium"/>
                <a:cs typeface="Raleway Medium"/>
                <a:sym typeface="Raleway Medium"/>
              </a:rPr>
              <a:t>When we say Data is not neutral we must understand that data  can be provide misinformation and misleading (PIT count v.  Actual # people experiencing housing instability - due to narrow definition)</a:t>
            </a:r>
            <a:endParaRPr>
              <a:solidFill>
                <a:srgbClr val="070024"/>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rPr lang="en">
                <a:solidFill>
                  <a:srgbClr val="070024"/>
                </a:solidFill>
                <a:latin typeface="Raleway Medium"/>
                <a:ea typeface="Raleway Medium"/>
                <a:cs typeface="Raleway Medium"/>
                <a:sym typeface="Raleway Medium"/>
              </a:rPr>
              <a:t>[READ SLIDE BULLET 2]</a:t>
            </a:r>
            <a:endParaRPr>
              <a:solidFill>
                <a:srgbClr val="070024"/>
              </a:solidFill>
              <a:latin typeface="Raleway Medium"/>
              <a:ea typeface="Raleway Medium"/>
              <a:cs typeface="Raleway Medium"/>
              <a:sym typeface="Raleway Medium"/>
            </a:endParaRPr>
          </a:p>
          <a:p>
            <a:pPr indent="-298450" lvl="0" marL="457200" rtl="0" algn="l">
              <a:lnSpc>
                <a:spcPct val="115000"/>
              </a:lnSpc>
              <a:spcBef>
                <a:spcPts val="0"/>
              </a:spcBef>
              <a:spcAft>
                <a:spcPts val="0"/>
              </a:spcAft>
              <a:buClr>
                <a:srgbClr val="222222"/>
              </a:buClr>
              <a:buSzPts val="1100"/>
              <a:buFont typeface="Raleway Medium"/>
              <a:buAutoNum type="alphaLcPeriod"/>
            </a:pPr>
            <a:r>
              <a:rPr b="1" i="1" lang="en">
                <a:solidFill>
                  <a:srgbClr val="222222"/>
                </a:solidFill>
                <a:highlight>
                  <a:srgbClr val="FFFFFF"/>
                </a:highlight>
                <a:latin typeface="Raleway"/>
                <a:ea typeface="Raleway"/>
                <a:cs typeface="Raleway"/>
                <a:sym typeface="Raleway"/>
              </a:rPr>
              <a:t>Telling the right story with the right data</a:t>
            </a:r>
            <a:r>
              <a:rPr lang="en">
                <a:solidFill>
                  <a:srgbClr val="222222"/>
                </a:solidFill>
                <a:highlight>
                  <a:srgbClr val="FFFFFF"/>
                </a:highlight>
                <a:latin typeface="Raleway Medium"/>
                <a:ea typeface="Raleway Medium"/>
                <a:cs typeface="Raleway Medium"/>
                <a:sym typeface="Raleway Medium"/>
              </a:rPr>
              <a:t>. - What is the story behind the data?-Using a fact-based asset framing approach with a lens toward equity.</a:t>
            </a:r>
            <a:endParaRPr>
              <a:solidFill>
                <a:srgbClr val="222222"/>
              </a:solidFill>
              <a:highlight>
                <a:srgbClr val="FFFFFF"/>
              </a:highlight>
              <a:latin typeface="Raleway Medium"/>
              <a:ea typeface="Raleway Medium"/>
              <a:cs typeface="Raleway Medium"/>
              <a:sym typeface="Raleway Medium"/>
            </a:endParaRPr>
          </a:p>
          <a:p>
            <a:pPr indent="0" lvl="0" marL="0" rtl="0" algn="l">
              <a:lnSpc>
                <a:spcPct val="115000"/>
              </a:lnSpc>
              <a:spcBef>
                <a:spcPts val="0"/>
              </a:spcBef>
              <a:spcAft>
                <a:spcPts val="0"/>
              </a:spcAft>
              <a:buNone/>
            </a:pPr>
            <a:r>
              <a:rPr lang="en">
                <a:solidFill>
                  <a:srgbClr val="070024"/>
                </a:solidFill>
                <a:latin typeface="Raleway Medium"/>
                <a:ea typeface="Raleway Medium"/>
                <a:cs typeface="Raleway Medium"/>
                <a:sym typeface="Raleway Medium"/>
              </a:rPr>
              <a:t>Additionally, we must [READ SLIDE - 3rd Bullet </a:t>
            </a:r>
            <a:endParaRPr>
              <a:solidFill>
                <a:srgbClr val="070024"/>
              </a:solidFill>
              <a:latin typeface="Raleway Medium"/>
              <a:ea typeface="Raleway Medium"/>
              <a:cs typeface="Raleway Medium"/>
              <a:sym typeface="Raleway Medium"/>
            </a:endParaRPr>
          </a:p>
          <a:p>
            <a:pPr indent="-298450" lvl="0" marL="457200" rtl="0" algn="l">
              <a:lnSpc>
                <a:spcPct val="115000"/>
              </a:lnSpc>
              <a:spcBef>
                <a:spcPts val="0"/>
              </a:spcBef>
              <a:spcAft>
                <a:spcPts val="0"/>
              </a:spcAft>
              <a:buClr>
                <a:srgbClr val="222222"/>
              </a:buClr>
              <a:buSzPts val="1100"/>
              <a:buFont typeface="Raleway Medium"/>
              <a:buAutoNum type="alphaLcPeriod"/>
            </a:pPr>
            <a:r>
              <a:rPr b="1" i="1" lang="en">
                <a:solidFill>
                  <a:srgbClr val="222222"/>
                </a:solidFill>
                <a:highlight>
                  <a:srgbClr val="FFFFFF"/>
                </a:highlight>
                <a:latin typeface="Raleway"/>
                <a:ea typeface="Raleway"/>
                <a:cs typeface="Raleway"/>
                <a:sym typeface="Raleway"/>
              </a:rPr>
              <a:t>Disaggregate data and analyze intersectional experiences</a:t>
            </a:r>
            <a:r>
              <a:rPr lang="en">
                <a:solidFill>
                  <a:srgbClr val="222222"/>
                </a:solidFill>
                <a:highlight>
                  <a:srgbClr val="FFFFFF"/>
                </a:highlight>
                <a:latin typeface="Raleway Medium"/>
                <a:ea typeface="Raleway Medium"/>
                <a:cs typeface="Raleway Medium"/>
                <a:sym typeface="Raleway Medium"/>
              </a:rPr>
              <a:t>, including race by gender, disability status, nationality, income, and SES.</a:t>
            </a:r>
            <a:endParaRPr>
              <a:solidFill>
                <a:srgbClr val="222222"/>
              </a:solidFill>
              <a:highlight>
                <a:srgbClr val="FFFFFF"/>
              </a:highlight>
              <a:latin typeface="Raleway Medium"/>
              <a:ea typeface="Raleway Medium"/>
              <a:cs typeface="Raleway Medium"/>
              <a:sym typeface="Raleway Medium"/>
            </a:endParaRPr>
          </a:p>
          <a:p>
            <a:pPr indent="-298450" lvl="0" marL="457200" rtl="0" algn="l">
              <a:lnSpc>
                <a:spcPct val="115000"/>
              </a:lnSpc>
              <a:spcBef>
                <a:spcPts val="0"/>
              </a:spcBef>
              <a:spcAft>
                <a:spcPts val="0"/>
              </a:spcAft>
              <a:buClr>
                <a:srgbClr val="222222"/>
              </a:buClr>
              <a:buSzPts val="1100"/>
              <a:buFont typeface="Raleway Medium"/>
              <a:buAutoNum type="alphaLcPeriod"/>
            </a:pPr>
            <a:r>
              <a:rPr lang="en">
                <a:solidFill>
                  <a:srgbClr val="222222"/>
                </a:solidFill>
                <a:highlight>
                  <a:srgbClr val="FFFFFF"/>
                </a:highlight>
                <a:latin typeface="Raleway Medium"/>
                <a:ea typeface="Raleway Medium"/>
                <a:cs typeface="Raleway Medium"/>
                <a:sym typeface="Raleway Medium"/>
              </a:rPr>
              <a:t>Identify root causes by utilizing a</a:t>
            </a:r>
            <a:r>
              <a:rPr b="1" i="1" lang="en">
                <a:solidFill>
                  <a:srgbClr val="222222"/>
                </a:solidFill>
                <a:highlight>
                  <a:srgbClr val="FFFFFF"/>
                </a:highlight>
                <a:latin typeface="Raleway"/>
                <a:ea typeface="Raleway"/>
                <a:cs typeface="Raleway"/>
                <a:sym typeface="Raleway"/>
              </a:rPr>
              <a:t> factor analysis</a:t>
            </a:r>
            <a:r>
              <a:rPr lang="en">
                <a:solidFill>
                  <a:srgbClr val="222222"/>
                </a:solidFill>
                <a:highlight>
                  <a:srgbClr val="FFFFFF"/>
                </a:highlight>
                <a:latin typeface="Raleway Medium"/>
                <a:ea typeface="Raleway Medium"/>
                <a:cs typeface="Raleway Medium"/>
                <a:sym typeface="Raleway Medium"/>
              </a:rPr>
              <a:t> to uncover the problem. </a:t>
            </a:r>
            <a:endParaRPr>
              <a:solidFill>
                <a:srgbClr val="222222"/>
              </a:solidFill>
              <a:highlight>
                <a:srgbClr val="FFFFFF"/>
              </a:highlight>
              <a:latin typeface="Raleway Medium"/>
              <a:ea typeface="Raleway Medium"/>
              <a:cs typeface="Raleway Medium"/>
              <a:sym typeface="Raleway Medium"/>
            </a:endParaRPr>
          </a:p>
          <a:p>
            <a:pPr indent="-298450" lvl="0" marL="457200" rtl="0" algn="l">
              <a:lnSpc>
                <a:spcPct val="115000"/>
              </a:lnSpc>
              <a:spcBef>
                <a:spcPts val="0"/>
              </a:spcBef>
              <a:spcAft>
                <a:spcPts val="0"/>
              </a:spcAft>
              <a:buClr>
                <a:srgbClr val="222222"/>
              </a:buClr>
              <a:buSzPts val="1100"/>
              <a:buFont typeface="Raleway Medium"/>
              <a:buAutoNum type="alphaLcPeriod"/>
            </a:pPr>
            <a:r>
              <a:rPr lang="en">
                <a:solidFill>
                  <a:srgbClr val="222222"/>
                </a:solidFill>
                <a:highlight>
                  <a:srgbClr val="FFFFFF"/>
                </a:highlight>
                <a:latin typeface="Raleway Medium"/>
                <a:ea typeface="Raleway Medium"/>
                <a:cs typeface="Raleway Medium"/>
                <a:sym typeface="Raleway Medium"/>
              </a:rPr>
              <a:t>Identify issues early on and </a:t>
            </a:r>
            <a:r>
              <a:rPr b="1" i="1" lang="en">
                <a:solidFill>
                  <a:srgbClr val="222222"/>
                </a:solidFill>
                <a:highlight>
                  <a:srgbClr val="FFFFFF"/>
                </a:highlight>
                <a:latin typeface="Raleway"/>
                <a:ea typeface="Raleway"/>
                <a:cs typeface="Raleway"/>
                <a:sym typeface="Raleway"/>
              </a:rPr>
              <a:t>connect with organizations </a:t>
            </a:r>
            <a:r>
              <a:rPr lang="en">
                <a:solidFill>
                  <a:srgbClr val="222222"/>
                </a:solidFill>
                <a:highlight>
                  <a:srgbClr val="FFFFFF"/>
                </a:highlight>
                <a:latin typeface="Raleway Medium"/>
                <a:ea typeface="Raleway Medium"/>
                <a:cs typeface="Raleway Medium"/>
                <a:sym typeface="Raleway Medium"/>
              </a:rPr>
              <a:t>that can address or bridge the gap in services and supportive efforts. </a:t>
            </a:r>
            <a:endParaRPr>
              <a:solidFill>
                <a:srgbClr val="222222"/>
              </a:solidFill>
              <a:highlight>
                <a:srgbClr val="FFFFFF"/>
              </a:highlight>
              <a:latin typeface="Raleway Medium"/>
              <a:ea typeface="Raleway Medium"/>
              <a:cs typeface="Raleway Medium"/>
              <a:sym typeface="Raleway Medium"/>
            </a:endParaRPr>
          </a:p>
          <a:p>
            <a:pPr indent="0" lvl="0" marL="0" rtl="0" algn="l">
              <a:lnSpc>
                <a:spcPct val="115000"/>
              </a:lnSpc>
              <a:spcBef>
                <a:spcPts val="0"/>
              </a:spcBef>
              <a:spcAft>
                <a:spcPts val="0"/>
              </a:spcAft>
              <a:buNone/>
            </a:pPr>
            <a:r>
              <a:rPr lang="en">
                <a:solidFill>
                  <a:srgbClr val="070024"/>
                </a:solidFill>
                <a:latin typeface="Raleway Medium"/>
                <a:ea typeface="Raleway Medium"/>
                <a:cs typeface="Raleway Medium"/>
                <a:sym typeface="Raleway Medium"/>
              </a:rPr>
              <a:t>Finally we need to ensure that we are using Targeted Universalism: </a:t>
            </a:r>
            <a:endParaRPr>
              <a:solidFill>
                <a:srgbClr val="070024"/>
              </a:solidFill>
              <a:latin typeface="Raleway Medium"/>
              <a:ea typeface="Raleway Medium"/>
              <a:cs typeface="Raleway Medium"/>
              <a:sym typeface="Raleway Medium"/>
            </a:endParaRPr>
          </a:p>
          <a:p>
            <a:pPr indent="-317500" lvl="0" marL="457200" rtl="0" algn="l">
              <a:lnSpc>
                <a:spcPct val="115000"/>
              </a:lnSpc>
              <a:spcBef>
                <a:spcPts val="0"/>
              </a:spcBef>
              <a:spcAft>
                <a:spcPts val="0"/>
              </a:spcAft>
              <a:buClr>
                <a:srgbClr val="070024"/>
              </a:buClr>
              <a:buSzPts val="1400"/>
              <a:buFont typeface="Raleway Medium"/>
              <a:buChar char="-"/>
            </a:pPr>
            <a:r>
              <a:rPr lang="en">
                <a:solidFill>
                  <a:srgbClr val="070024"/>
                </a:solidFill>
                <a:latin typeface="Raleway Medium"/>
                <a:ea typeface="Raleway Medium"/>
                <a:cs typeface="Raleway Medium"/>
                <a:sym typeface="Raleway Medium"/>
              </a:rPr>
              <a:t>Tailoring issues to address both the structures and the outcome</a:t>
            </a:r>
            <a:endParaRPr>
              <a:solidFill>
                <a:srgbClr val="070024"/>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a:solidFill>
                <a:srgbClr val="070024"/>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a:solidFill>
                <a:srgbClr val="070024"/>
              </a:solidFill>
              <a:latin typeface="Raleway Medium"/>
              <a:ea typeface="Raleway Medium"/>
              <a:cs typeface="Raleway Medium"/>
              <a:sym typeface="Raleway Medium"/>
            </a:endParaRPr>
          </a:p>
          <a:p>
            <a:pPr indent="0" lvl="0" marL="0" rtl="0" algn="l">
              <a:lnSpc>
                <a:spcPct val="115000"/>
              </a:lnSpc>
              <a:spcBef>
                <a:spcPts val="0"/>
              </a:spcBef>
              <a:spcAft>
                <a:spcPts val="0"/>
              </a:spcAft>
              <a:buNone/>
            </a:pPr>
            <a:r>
              <a:t/>
            </a:r>
            <a:endParaRPr sz="1200">
              <a:solidFill>
                <a:srgbClr val="001D35"/>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rgbClr val="001D35"/>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rgbClr val="001D35"/>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solidFill>
                <a:srgbClr val="001D35"/>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solidFill>
                <a:srgbClr val="001D35"/>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Asap Condensed Medium"/>
              <a:ea typeface="Asap Condensed Medium"/>
              <a:cs typeface="Asap Condensed Medium"/>
              <a:sym typeface="Asap Condensed Medium"/>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985edd06a6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985edd06a6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Amber </a:t>
            </a:r>
            <a:endParaRPr/>
          </a:p>
          <a:p>
            <a:pPr indent="-317500" lvl="0" marL="457200" rtl="0" algn="l">
              <a:spcBef>
                <a:spcPts val="0"/>
              </a:spcBef>
              <a:spcAft>
                <a:spcPts val="0"/>
              </a:spcAft>
              <a:buSzPts val="1400"/>
              <a:buChar char="●"/>
            </a:pPr>
            <a:r>
              <a:rPr lang="en"/>
              <a:t>No single agency or system can solve it alone </a:t>
            </a:r>
            <a:endParaRPr/>
          </a:p>
          <a:p>
            <a:pPr indent="-317500" lvl="0" marL="457200" rtl="0" algn="l">
              <a:spcBef>
                <a:spcPts val="0"/>
              </a:spcBef>
              <a:spcAft>
                <a:spcPts val="0"/>
              </a:spcAft>
              <a:buSzPts val="1400"/>
              <a:buChar char="●"/>
            </a:pPr>
            <a:r>
              <a:rPr lang="en"/>
              <a:t>Partnerships/Collaboration creates stronger safety nets, reduces duplication while building dignity for those experiencing crisis and moving through the system </a:t>
            </a:r>
            <a:endParaRPr/>
          </a:p>
          <a:p>
            <a:pPr indent="-317500" lvl="0" marL="457200" rtl="0" algn="l">
              <a:spcBef>
                <a:spcPts val="0"/>
              </a:spcBef>
              <a:spcAft>
                <a:spcPts val="0"/>
              </a:spcAft>
              <a:buSzPts val="1400"/>
              <a:buChar char="●"/>
            </a:pPr>
            <a:r>
              <a:rPr lang="en"/>
              <a:t>Partnerships such as:</a:t>
            </a:r>
            <a:endParaRPr/>
          </a:p>
          <a:p>
            <a:pPr indent="-317500" lvl="1" marL="914400" rtl="0" algn="l">
              <a:spcBef>
                <a:spcPts val="0"/>
              </a:spcBef>
              <a:spcAft>
                <a:spcPts val="0"/>
              </a:spcAft>
              <a:buSzPts val="1400"/>
              <a:buChar char="○"/>
            </a:pPr>
            <a:r>
              <a:rPr lang="en"/>
              <a:t>Housing and Hospitals </a:t>
            </a:r>
            <a:endParaRPr/>
          </a:p>
          <a:p>
            <a:pPr indent="-317500" lvl="1" marL="914400" rtl="0" algn="l">
              <a:spcBef>
                <a:spcPts val="0"/>
              </a:spcBef>
              <a:spcAft>
                <a:spcPts val="0"/>
              </a:spcAft>
              <a:buSzPts val="1400"/>
              <a:buChar char="○"/>
            </a:pPr>
            <a:r>
              <a:rPr lang="en"/>
              <a:t>Court Systems (inclusive of civil courts) and homelessness response system </a:t>
            </a:r>
            <a:endParaRPr/>
          </a:p>
          <a:p>
            <a:pPr indent="-317500" lvl="2" marL="1371600" rtl="0" algn="l">
              <a:spcBef>
                <a:spcPts val="0"/>
              </a:spcBef>
              <a:spcAft>
                <a:spcPts val="0"/>
              </a:spcAft>
              <a:buSzPts val="1400"/>
              <a:buChar char="■"/>
            </a:pPr>
            <a:r>
              <a:rPr lang="en"/>
              <a:t>Include justice based programs/organizations (carceral system) </a:t>
            </a:r>
            <a:endParaRPr/>
          </a:p>
          <a:p>
            <a:pPr indent="-317500" lvl="1" marL="914400" rtl="0" algn="l">
              <a:spcBef>
                <a:spcPts val="0"/>
              </a:spcBef>
              <a:spcAft>
                <a:spcPts val="0"/>
              </a:spcAft>
              <a:buSzPts val="1400"/>
              <a:buChar char="○"/>
            </a:pPr>
            <a:r>
              <a:rPr lang="en"/>
              <a:t>Health Systems and Hospitals along with Homelessness Response Systems </a:t>
            </a:r>
            <a:endParaRPr/>
          </a:p>
          <a:p>
            <a:pPr indent="0" lvl="0" marL="457200" rtl="0" algn="l">
              <a:spcBef>
                <a:spcPts val="0"/>
              </a:spcBef>
              <a:spcAft>
                <a:spcPts val="0"/>
              </a:spcAft>
              <a:buNone/>
            </a:pPr>
            <a:r>
              <a:rPr lang="en"/>
              <a:t>*Amber  &amp; Tanesha to give examples </a:t>
            </a:r>
            <a:endParaRPr/>
          </a:p>
          <a:p>
            <a:pPr indent="0" lvl="0" marL="0" rtl="0" algn="l">
              <a:spcBef>
                <a:spcPts val="0"/>
              </a:spcBef>
              <a:spcAft>
                <a:spcPts val="0"/>
              </a:spcAft>
              <a:buNone/>
            </a:pPr>
            <a:r>
              <a:rPr lang="en"/>
              <a:t>These partnerships are not only </a:t>
            </a:r>
            <a:r>
              <a:rPr lang="en"/>
              <a:t>integral</a:t>
            </a:r>
            <a:r>
              <a:rPr lang="en"/>
              <a:t> for ensuring people are either don’t experience crisis or have only a short stint in the crisis but can also open up funding that can ensure sustainable program/partnership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funding we have the traditional funding sources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985edd06a6_0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985edd06a6_0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Amber </a:t>
            </a:r>
            <a:endParaRPr/>
          </a:p>
          <a:p>
            <a:pPr indent="0" lvl="0" marL="0" rtl="0" algn="l">
              <a:spcBef>
                <a:spcPts val="0"/>
              </a:spcBef>
              <a:spcAft>
                <a:spcPts val="0"/>
              </a:spcAft>
              <a:buNone/>
            </a:pPr>
            <a:r>
              <a:rPr lang="en"/>
              <a:t>Utilizing </a:t>
            </a:r>
            <a:r>
              <a:rPr lang="en"/>
              <a:t>multiple</a:t>
            </a:r>
            <a:r>
              <a:rPr lang="en"/>
              <a:t> funding sources to support your work -  allowing </a:t>
            </a:r>
            <a:r>
              <a:rPr lang="en" sz="1200">
                <a:solidFill>
                  <a:srgbClr val="001D35"/>
                </a:solidFill>
                <a:highlight>
                  <a:srgbClr val="FFFFFF"/>
                </a:highlight>
                <a:latin typeface="Roboto"/>
                <a:ea typeface="Roboto"/>
                <a:cs typeface="Roboto"/>
                <a:sym typeface="Roboto"/>
              </a:rPr>
              <a:t>organizations to combine different funds for a unified purpose, such as a non-profit using a mix of federal, state, and philanthropic money to provide comprehensive services, without requiring a common fund or shared costs that lose their distinct identities</a:t>
            </a:r>
            <a:endParaRPr sz="1200">
              <a:solidFill>
                <a:srgbClr val="001D35"/>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rPr lang="en">
                <a:solidFill>
                  <a:srgbClr val="595959"/>
                </a:solidFill>
                <a:latin typeface="Asap Condensed"/>
                <a:ea typeface="Asap Condensed"/>
                <a:cs typeface="Asap Condensed"/>
                <a:sym typeface="Asap Condensed"/>
              </a:rPr>
              <a:t>State Funding - appropriations from the state - direct to organizations or grants through </a:t>
            </a:r>
            <a:r>
              <a:rPr lang="en">
                <a:solidFill>
                  <a:srgbClr val="595959"/>
                </a:solidFill>
                <a:latin typeface="Asap Condensed"/>
                <a:ea typeface="Asap Condensed"/>
                <a:cs typeface="Asap Condensed"/>
                <a:sym typeface="Asap Condensed"/>
              </a:rPr>
              <a:t>specific</a:t>
            </a:r>
            <a:r>
              <a:rPr lang="en">
                <a:solidFill>
                  <a:srgbClr val="595959"/>
                </a:solidFill>
                <a:latin typeface="Asap Condensed"/>
                <a:ea typeface="Asap Condensed"/>
                <a:cs typeface="Asap Condensed"/>
                <a:sym typeface="Asap Condensed"/>
              </a:rPr>
              <a:t> state departments</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rPr lang="en">
                <a:solidFill>
                  <a:srgbClr val="595959"/>
                </a:solidFill>
                <a:latin typeface="Asap Condensed"/>
                <a:ea typeface="Asap Condensed"/>
                <a:cs typeface="Asap Condensed"/>
                <a:sym typeface="Asap Condensed"/>
              </a:rPr>
              <a:t>Local Funding - CDBG (HUD) - appropriated through your city council or local government</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rPr lang="en">
                <a:solidFill>
                  <a:srgbClr val="595959"/>
                </a:solidFill>
                <a:latin typeface="Asap Condensed"/>
                <a:ea typeface="Asap Condensed"/>
                <a:cs typeface="Asap Condensed"/>
                <a:sym typeface="Asap Condensed"/>
              </a:rPr>
              <a:t>Federal Funding - NOFA (HUD) (federal grants for specific purposes ie workforce development grants)</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rPr lang="en">
                <a:solidFill>
                  <a:srgbClr val="595959"/>
                </a:solidFill>
                <a:latin typeface="Asap Condensed"/>
                <a:ea typeface="Asap Condensed"/>
                <a:cs typeface="Asap Condensed"/>
                <a:sym typeface="Asap Condensed"/>
              </a:rPr>
              <a:t>We are not only talking about braiding by utilizing sources but through </a:t>
            </a:r>
            <a:r>
              <a:rPr lang="en">
                <a:solidFill>
                  <a:srgbClr val="595959"/>
                </a:solidFill>
                <a:latin typeface="Asap Condensed"/>
                <a:ea typeface="Asap Condensed"/>
                <a:cs typeface="Asap Condensed"/>
                <a:sym typeface="Asap Condensed"/>
              </a:rPr>
              <a:t>multiple</a:t>
            </a:r>
            <a:r>
              <a:rPr lang="en">
                <a:solidFill>
                  <a:srgbClr val="595959"/>
                </a:solidFill>
                <a:latin typeface="Asap Condensed"/>
                <a:ea typeface="Asap Condensed"/>
                <a:cs typeface="Asap Condensed"/>
                <a:sym typeface="Asap Condensed"/>
              </a:rPr>
              <a:t> jurisdictions (especially if your COC has overlapping geography) - where collaboration is key </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rPr lang="en">
                <a:solidFill>
                  <a:srgbClr val="595959"/>
                </a:solidFill>
                <a:latin typeface="Asap Condensed"/>
                <a:ea typeface="Asap Condensed"/>
                <a:cs typeface="Asap Condensed"/>
                <a:sym typeface="Asap Condensed"/>
              </a:rPr>
              <a:t>Finally </a:t>
            </a:r>
            <a:r>
              <a:rPr lang="en">
                <a:solidFill>
                  <a:srgbClr val="595959"/>
                </a:solidFill>
                <a:latin typeface="Asap Condensed"/>
                <a:ea typeface="Asap Condensed"/>
                <a:cs typeface="Asap Condensed"/>
                <a:sym typeface="Asap Condensed"/>
              </a:rPr>
              <a:t>utilization</a:t>
            </a:r>
            <a:r>
              <a:rPr lang="en">
                <a:solidFill>
                  <a:srgbClr val="595959"/>
                </a:solidFill>
                <a:latin typeface="Asap Condensed"/>
                <a:ea typeface="Asap Condensed"/>
                <a:cs typeface="Asap Condensed"/>
                <a:sym typeface="Asap Condensed"/>
              </a:rPr>
              <a:t> of the private sector or philanthropic sector </a:t>
            </a:r>
            <a:endParaRPr>
              <a:solidFill>
                <a:srgbClr val="595959"/>
              </a:solidFill>
              <a:latin typeface="Asap Condensed"/>
              <a:ea typeface="Asap Condensed"/>
              <a:cs typeface="Asap Condensed"/>
              <a:sym typeface="Asap Condensed"/>
            </a:endParaRPr>
          </a:p>
          <a:p>
            <a:pPr indent="-317500" lvl="0" marL="457200" rtl="0" algn="l">
              <a:spcBef>
                <a:spcPts val="0"/>
              </a:spcBef>
              <a:spcAft>
                <a:spcPts val="0"/>
              </a:spcAft>
              <a:buClr>
                <a:srgbClr val="595959"/>
              </a:buClr>
              <a:buSzPts val="1400"/>
              <a:buFont typeface="Asap Condensed"/>
              <a:buChar char="-"/>
            </a:pPr>
            <a:r>
              <a:rPr lang="en">
                <a:solidFill>
                  <a:srgbClr val="595959"/>
                </a:solidFill>
                <a:latin typeface="Asap Condensed"/>
                <a:ea typeface="Asap Condensed"/>
                <a:cs typeface="Asap Condensed"/>
                <a:sym typeface="Asap Condensed"/>
              </a:rPr>
              <a:t>Government relations (companies within your jurisdiction)</a:t>
            </a:r>
            <a:endParaRPr>
              <a:solidFill>
                <a:srgbClr val="595959"/>
              </a:solidFill>
              <a:latin typeface="Asap Condensed"/>
              <a:ea typeface="Asap Condensed"/>
              <a:cs typeface="Asap Condensed"/>
              <a:sym typeface="Asap Condensed"/>
            </a:endParaRPr>
          </a:p>
          <a:p>
            <a:pPr indent="-317500" lvl="0" marL="457200" rtl="0" algn="l">
              <a:spcBef>
                <a:spcPts val="0"/>
              </a:spcBef>
              <a:spcAft>
                <a:spcPts val="0"/>
              </a:spcAft>
              <a:buClr>
                <a:srgbClr val="595959"/>
              </a:buClr>
              <a:buSzPts val="1400"/>
              <a:buFont typeface="Asap Condensed"/>
              <a:buChar char="-"/>
            </a:pPr>
            <a:r>
              <a:rPr lang="en">
                <a:solidFill>
                  <a:srgbClr val="595959"/>
                </a:solidFill>
                <a:latin typeface="Asap Condensed"/>
                <a:ea typeface="Asap Condensed"/>
                <a:cs typeface="Asap Condensed"/>
                <a:sym typeface="Asap Condensed"/>
              </a:rPr>
              <a:t>Family Foundations </a:t>
            </a:r>
            <a:endParaRPr>
              <a:solidFill>
                <a:srgbClr val="595959"/>
              </a:solidFill>
              <a:latin typeface="Asap Condensed"/>
              <a:ea typeface="Asap Condensed"/>
              <a:cs typeface="Asap Condensed"/>
              <a:sym typeface="Asap Condensed"/>
            </a:endParaRPr>
          </a:p>
          <a:p>
            <a:pPr indent="-317500" lvl="0" marL="457200" rtl="0" algn="l">
              <a:spcBef>
                <a:spcPts val="0"/>
              </a:spcBef>
              <a:spcAft>
                <a:spcPts val="0"/>
              </a:spcAft>
              <a:buClr>
                <a:srgbClr val="595959"/>
              </a:buClr>
              <a:buSzPts val="1400"/>
              <a:buFont typeface="Asap Condensed"/>
              <a:buChar char="-"/>
            </a:pPr>
            <a:r>
              <a:rPr lang="en">
                <a:solidFill>
                  <a:srgbClr val="595959"/>
                </a:solidFill>
                <a:latin typeface="Asap Condensed"/>
                <a:ea typeface="Asap Condensed"/>
                <a:cs typeface="Asap Condensed"/>
                <a:sym typeface="Asap Condensed"/>
              </a:rPr>
              <a:t>Community Foundations </a:t>
            </a:r>
            <a:endParaRPr>
              <a:solidFill>
                <a:srgbClr val="595959"/>
              </a:solidFill>
              <a:latin typeface="Asap Condensed"/>
              <a:ea typeface="Asap Condensed"/>
              <a:cs typeface="Asap Condensed"/>
              <a:sym typeface="Asap Condensed"/>
            </a:endParaRPr>
          </a:p>
          <a:p>
            <a:pPr indent="-317500" lvl="0" marL="457200" rtl="0" algn="l">
              <a:spcBef>
                <a:spcPts val="0"/>
              </a:spcBef>
              <a:spcAft>
                <a:spcPts val="0"/>
              </a:spcAft>
              <a:buClr>
                <a:srgbClr val="595959"/>
              </a:buClr>
              <a:buSzPts val="1400"/>
              <a:buFont typeface="Asap Condensed"/>
              <a:buChar char="-"/>
            </a:pPr>
            <a:r>
              <a:rPr lang="en">
                <a:solidFill>
                  <a:srgbClr val="595959"/>
                </a:solidFill>
                <a:latin typeface="Asap Condensed"/>
                <a:ea typeface="Asap Condensed"/>
                <a:cs typeface="Asap Condensed"/>
                <a:sym typeface="Asap Condensed"/>
              </a:rPr>
              <a:t>Corporate Foundations </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rPr lang="en">
                <a:solidFill>
                  <a:srgbClr val="595959"/>
                </a:solidFill>
                <a:latin typeface="Asap Condensed"/>
                <a:ea typeface="Asap Condensed"/>
                <a:cs typeface="Asap Condensed"/>
                <a:sym typeface="Asap Condensed"/>
              </a:rPr>
              <a:t>At times even private businesses/ small to medium sized or chamber of commerce </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rPr lang="en">
                <a:solidFill>
                  <a:srgbClr val="595959"/>
                </a:solidFill>
                <a:latin typeface="Asap Condensed"/>
                <a:ea typeface="Asap Condensed"/>
                <a:cs typeface="Asap Condensed"/>
                <a:sym typeface="Asap Condensed"/>
              </a:rPr>
              <a:t>Determine if can expand by matching funds </a:t>
            </a:r>
            <a:endParaRPr>
              <a:solidFill>
                <a:srgbClr val="595959"/>
              </a:solidFill>
              <a:latin typeface="Asap Condensed"/>
              <a:ea typeface="Asap Condensed"/>
              <a:cs typeface="Asap Condensed"/>
              <a:sym typeface="Asap Condensed"/>
            </a:endParaRPr>
          </a:p>
          <a:p>
            <a:pPr indent="0" lvl="0" marL="0" rtl="0" algn="l">
              <a:spcBef>
                <a:spcPts val="0"/>
              </a:spcBef>
              <a:spcAft>
                <a:spcPts val="0"/>
              </a:spcAft>
              <a:buNone/>
            </a:pPr>
            <a:r>
              <a:t/>
            </a:r>
            <a:endParaRPr sz="2400">
              <a:solidFill>
                <a:srgbClr val="38761D"/>
              </a:solidFill>
              <a:latin typeface="Asap Condensed SemiBold"/>
              <a:ea typeface="Asap Condensed SemiBold"/>
              <a:cs typeface="Asap Condensed SemiBold"/>
              <a:sym typeface="Asap Condensed SemiBold"/>
            </a:endParaRPr>
          </a:p>
          <a:p>
            <a:pPr indent="0" lvl="0" marL="0" rtl="0" algn="l">
              <a:spcBef>
                <a:spcPts val="0"/>
              </a:spcBef>
              <a:spcAft>
                <a:spcPts val="0"/>
              </a:spcAft>
              <a:buNone/>
            </a:pPr>
            <a:r>
              <a:t/>
            </a:r>
            <a:endParaRPr sz="1200">
              <a:solidFill>
                <a:srgbClr val="001D35"/>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985edd06a6_0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985edd06a6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
                <a:solidFill>
                  <a:schemeClr val="dk1"/>
                </a:solidFill>
                <a:latin typeface="Asap Condensed"/>
                <a:ea typeface="Asap Condensed"/>
                <a:cs typeface="Asap Condensed"/>
                <a:sym typeface="Asap Condensed"/>
              </a:rPr>
              <a:t>Tanesha </a:t>
            </a:r>
            <a:endParaRPr b="1">
              <a:solidFill>
                <a:schemeClr val="dk1"/>
              </a:solidFill>
              <a:latin typeface="Asap Condensed"/>
              <a:ea typeface="Asap Condensed"/>
              <a:cs typeface="Asap Condensed"/>
              <a:sym typeface="Asap Condensed"/>
            </a:endParaRPr>
          </a:p>
          <a:p>
            <a:pPr indent="-298450" lvl="0" marL="457200" rtl="0" algn="just">
              <a:lnSpc>
                <a:spcPct val="115000"/>
              </a:lnSpc>
              <a:spcBef>
                <a:spcPts val="0"/>
              </a:spcBef>
              <a:spcAft>
                <a:spcPts val="0"/>
              </a:spcAft>
              <a:buClr>
                <a:srgbClr val="02B5EA"/>
              </a:buClr>
              <a:buSzPts val="1100"/>
              <a:buFont typeface="Asap Condensed"/>
              <a:buChar char="●"/>
            </a:pPr>
            <a:r>
              <a:rPr b="1" lang="en">
                <a:solidFill>
                  <a:schemeClr val="dk1"/>
                </a:solidFill>
                <a:latin typeface="Asap Condensed"/>
                <a:ea typeface="Asap Condensed"/>
                <a:cs typeface="Asap Condensed"/>
                <a:sym typeface="Asap Condensed"/>
              </a:rPr>
              <a:t>To be trauma and culturally informed means to approach and provide structures and supports that acknowledge a person, taking into account the extreme stress caused by events or circumstances and their response to the stress and events in their life that have threatened their physical or emotional health.  Additionally, this approach  respects and integrates cultural values, beliefs and practices.</a:t>
            </a:r>
            <a:endParaRPr b="1">
              <a:solidFill>
                <a:schemeClr val="dk1"/>
              </a:solidFill>
              <a:latin typeface="Asap Condensed"/>
              <a:ea typeface="Asap Condensed"/>
              <a:cs typeface="Asap Condensed"/>
              <a:sym typeface="Asap Condensed"/>
            </a:endParaRPr>
          </a:p>
          <a:p>
            <a:pPr indent="0" lvl="0" marL="457200" rtl="0" algn="just">
              <a:lnSpc>
                <a:spcPct val="115000"/>
              </a:lnSpc>
              <a:spcBef>
                <a:spcPts val="0"/>
              </a:spcBef>
              <a:spcAft>
                <a:spcPts val="0"/>
              </a:spcAft>
              <a:buNone/>
            </a:pPr>
            <a:r>
              <a:t/>
            </a:r>
            <a:endParaRPr b="1">
              <a:solidFill>
                <a:schemeClr val="dk1"/>
              </a:solidFill>
              <a:latin typeface="Asap Condensed"/>
              <a:ea typeface="Asap Condensed"/>
              <a:cs typeface="Asap Condensed"/>
              <a:sym typeface="Asap Condensed"/>
            </a:endParaRPr>
          </a:p>
          <a:p>
            <a:pPr indent="0" lvl="0" marL="0" rtl="0" algn="just">
              <a:lnSpc>
                <a:spcPct val="115000"/>
              </a:lnSpc>
              <a:spcBef>
                <a:spcPts val="0"/>
              </a:spcBef>
              <a:spcAft>
                <a:spcPts val="0"/>
              </a:spcAft>
              <a:buNone/>
            </a:pPr>
            <a:r>
              <a:rPr b="1" lang="en">
                <a:solidFill>
                  <a:schemeClr val="dk1"/>
                </a:solidFill>
                <a:latin typeface="Asap Condensed"/>
                <a:ea typeface="Asap Condensed"/>
                <a:cs typeface="Asap Condensed"/>
                <a:sym typeface="Asap Condensed"/>
              </a:rPr>
              <a:t>Trauma Informed means understanding what happening / why it is occurring - the experiences or reactions that are taking place from a client </a:t>
            </a:r>
            <a:endParaRPr b="1">
              <a:solidFill>
                <a:schemeClr val="dk1"/>
              </a:solidFill>
              <a:latin typeface="Asap Condensed"/>
              <a:ea typeface="Asap Condensed"/>
              <a:cs typeface="Asap Condensed"/>
              <a:sym typeface="Asap Condensed"/>
            </a:endParaRPr>
          </a:p>
          <a:p>
            <a:pPr indent="0" lvl="0" marL="0" rtl="0" algn="just">
              <a:lnSpc>
                <a:spcPct val="115000"/>
              </a:lnSpc>
              <a:spcBef>
                <a:spcPts val="0"/>
              </a:spcBef>
              <a:spcAft>
                <a:spcPts val="0"/>
              </a:spcAft>
              <a:buNone/>
            </a:pPr>
            <a:r>
              <a:t/>
            </a:r>
            <a:endParaRPr b="1">
              <a:solidFill>
                <a:schemeClr val="dk1"/>
              </a:solidFill>
              <a:latin typeface="Asap Condensed"/>
              <a:ea typeface="Asap Condensed"/>
              <a:cs typeface="Asap Condensed"/>
              <a:sym typeface="Asap Condensed"/>
            </a:endParaRPr>
          </a:p>
          <a:p>
            <a:pPr indent="0" lvl="0" marL="0" rtl="0" algn="just">
              <a:lnSpc>
                <a:spcPct val="115000"/>
              </a:lnSpc>
              <a:spcBef>
                <a:spcPts val="0"/>
              </a:spcBef>
              <a:spcAft>
                <a:spcPts val="0"/>
              </a:spcAft>
              <a:buNone/>
            </a:pPr>
            <a:r>
              <a:rPr b="1" lang="en">
                <a:solidFill>
                  <a:schemeClr val="dk1"/>
                </a:solidFill>
                <a:latin typeface="Asap Condensed"/>
                <a:ea typeface="Asap Condensed"/>
                <a:cs typeface="Asap Condensed"/>
                <a:sym typeface="Asap Condensed"/>
              </a:rPr>
              <a:t>Trauma- Responsive - we also are regulated and understand our own nervous system while engaging with those we serve and or those we work with - we can be connected and calm and ensure our spaces are psychologically safe</a:t>
            </a:r>
            <a:endParaRPr b="1">
              <a:solidFill>
                <a:schemeClr val="dk1"/>
              </a:solidFill>
              <a:latin typeface="Asap Condensed"/>
              <a:ea typeface="Asap Condensed"/>
              <a:cs typeface="Asap Condensed"/>
              <a:sym typeface="Asap Condensed"/>
            </a:endParaRPr>
          </a:p>
          <a:p>
            <a:pPr indent="0" lvl="0" marL="0" rtl="0" algn="just">
              <a:lnSpc>
                <a:spcPct val="115000"/>
              </a:lnSpc>
              <a:spcBef>
                <a:spcPts val="0"/>
              </a:spcBef>
              <a:spcAft>
                <a:spcPts val="0"/>
              </a:spcAft>
              <a:buNone/>
            </a:pPr>
            <a:r>
              <a:t/>
            </a:r>
            <a:endParaRPr b="1">
              <a:solidFill>
                <a:schemeClr val="dk1"/>
              </a:solidFill>
              <a:latin typeface="Asap Condensed"/>
              <a:ea typeface="Asap Condensed"/>
              <a:cs typeface="Asap Condensed"/>
              <a:sym typeface="Asap Condensed"/>
            </a:endParaRPr>
          </a:p>
          <a:p>
            <a:pPr indent="0" lvl="0" marL="0" rtl="0" algn="just">
              <a:lnSpc>
                <a:spcPct val="115000"/>
              </a:lnSpc>
              <a:spcBef>
                <a:spcPts val="0"/>
              </a:spcBef>
              <a:spcAft>
                <a:spcPts val="0"/>
              </a:spcAft>
              <a:buNone/>
            </a:pPr>
            <a:r>
              <a:rPr b="1" lang="en">
                <a:solidFill>
                  <a:schemeClr val="dk1"/>
                </a:solidFill>
                <a:latin typeface="Asap Condensed"/>
                <a:ea typeface="Asap Condensed"/>
                <a:cs typeface="Asap Condensed"/>
                <a:sym typeface="Asap Condensed"/>
              </a:rPr>
              <a:t>Designing systems that make </a:t>
            </a:r>
            <a:r>
              <a:rPr b="1" lang="en">
                <a:solidFill>
                  <a:schemeClr val="dk1"/>
                </a:solidFill>
                <a:latin typeface="Asap Condensed"/>
                <a:ea typeface="Asap Condensed"/>
                <a:cs typeface="Asap Condensed"/>
                <a:sym typeface="Asap Condensed"/>
              </a:rPr>
              <a:t>emphatic</a:t>
            </a:r>
            <a:r>
              <a:rPr b="1" lang="en">
                <a:solidFill>
                  <a:schemeClr val="dk1"/>
                </a:solidFill>
                <a:latin typeface="Asap Condensed"/>
                <a:ea typeface="Asap Condensed"/>
                <a:cs typeface="Asap Condensed"/>
                <a:sym typeface="Asap Condensed"/>
              </a:rPr>
              <a:t>  practice biological sustainable - it is all of us together and ending the idea of only caring for those experiencing homelessness - understanding we all have encountered trauma and we all need care </a:t>
            </a:r>
            <a:endParaRPr b="1">
              <a:solidFill>
                <a:schemeClr val="dk1"/>
              </a:solidFill>
              <a:latin typeface="Asap Condensed"/>
              <a:ea typeface="Asap Condensed"/>
              <a:cs typeface="Asap Condensed"/>
              <a:sym typeface="Asap Condensed"/>
            </a:endParaRPr>
          </a:p>
          <a:p>
            <a:pPr indent="0" lvl="0" marL="0" rtl="0" algn="just">
              <a:lnSpc>
                <a:spcPct val="115000"/>
              </a:lnSpc>
              <a:spcBef>
                <a:spcPts val="0"/>
              </a:spcBef>
              <a:spcAft>
                <a:spcPts val="0"/>
              </a:spcAft>
              <a:buNone/>
            </a:pPr>
            <a:r>
              <a:t/>
            </a:r>
            <a:endParaRPr b="1">
              <a:solidFill>
                <a:schemeClr val="dk1"/>
              </a:solidFill>
              <a:latin typeface="Asap Condensed"/>
              <a:ea typeface="Asap Condensed"/>
              <a:cs typeface="Asap Condensed"/>
              <a:sym typeface="Asap Condensed"/>
            </a:endParaRPr>
          </a:p>
          <a:p>
            <a:pPr indent="0" lvl="0" marL="0" rtl="0" algn="just">
              <a:lnSpc>
                <a:spcPct val="115000"/>
              </a:lnSpc>
              <a:spcBef>
                <a:spcPts val="0"/>
              </a:spcBef>
              <a:spcAft>
                <a:spcPts val="0"/>
              </a:spcAft>
              <a:buNone/>
            </a:pPr>
            <a:r>
              <a:t/>
            </a:r>
            <a:endParaRPr b="1">
              <a:solidFill>
                <a:schemeClr val="dk1"/>
              </a:solidFill>
              <a:latin typeface="Asap Condensed"/>
              <a:ea typeface="Asap Condensed"/>
              <a:cs typeface="Asap Condensed"/>
              <a:sym typeface="Asap Condense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985edd06a6_0_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Tanesha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Insert: The only trauma I would add to this comprehensive list is combat trauma, which is unique in its experience because one have to experience war or be within war zones and it is exclusive to military personnel.  It is an acute reaction during or shortly after participating in military conflicts. </a:t>
            </a:r>
            <a:endParaRPr/>
          </a:p>
        </p:txBody>
      </p:sp>
      <p:sp>
        <p:nvSpPr>
          <p:cNvPr id="449" name="Google Shape;449;g3985edd06a6_0_817: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985edd06a6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985edd06a6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595959"/>
                </a:solidFill>
                <a:latin typeface="Asap Condensed"/>
                <a:ea typeface="Asap Condensed"/>
                <a:cs typeface="Asap Condensed"/>
                <a:sym typeface="Asap Condensed"/>
              </a:rPr>
              <a:t>Tanesha </a:t>
            </a:r>
            <a:endParaRPr b="1" sz="1000">
              <a:solidFill>
                <a:srgbClr val="595959"/>
              </a:solidFill>
              <a:latin typeface="Asap Condensed"/>
              <a:ea typeface="Asap Condensed"/>
              <a:cs typeface="Asap Condensed"/>
              <a:sym typeface="Asap Condensed"/>
            </a:endParaRPr>
          </a:p>
          <a:p>
            <a:pPr indent="-292100" lvl="0" marL="457200" rtl="0" algn="l">
              <a:spcBef>
                <a:spcPts val="1600"/>
              </a:spcBef>
              <a:spcAft>
                <a:spcPts val="0"/>
              </a:spcAft>
              <a:buClr>
                <a:srgbClr val="595959"/>
              </a:buClr>
              <a:buSzPts val="1000"/>
              <a:buFont typeface="Asap Condensed"/>
              <a:buChar char="-"/>
            </a:pPr>
            <a:r>
              <a:t/>
            </a:r>
            <a:endParaRPr sz="1000">
              <a:solidFill>
                <a:srgbClr val="595959"/>
              </a:solidFill>
              <a:latin typeface="Asap Condensed"/>
              <a:ea typeface="Asap Condensed"/>
              <a:cs typeface="Asap Condensed"/>
              <a:sym typeface="Asap Condensed"/>
            </a:endParaRPr>
          </a:p>
          <a:p>
            <a:pPr indent="-292100" lvl="0" marL="457200" rtl="0" algn="l">
              <a:spcBef>
                <a:spcPts val="0"/>
              </a:spcBef>
              <a:spcAft>
                <a:spcPts val="0"/>
              </a:spcAft>
              <a:buClr>
                <a:srgbClr val="595959"/>
              </a:buClr>
              <a:buSzPts val="1000"/>
              <a:buFont typeface="Asap Condensed"/>
              <a:buChar char="-"/>
            </a:pPr>
            <a:r>
              <a:rPr lang="en" sz="1000">
                <a:solidFill>
                  <a:srgbClr val="595959"/>
                </a:solidFill>
                <a:latin typeface="Asap Condensed"/>
                <a:ea typeface="Asap Condensed"/>
                <a:cs typeface="Asap Condensed"/>
                <a:sym typeface="Asap Condensed"/>
              </a:rPr>
              <a:t>Understand  trauma’s effects and listen, being careful of language used ensuring that you are seeing the person experiencing the crisis and not the impact  [ read slide first and sub bullet] - understanding that for those who have experienced trauma will take longer to regulate and calm </a:t>
            </a:r>
            <a:endParaRPr sz="1000">
              <a:solidFill>
                <a:srgbClr val="595959"/>
              </a:solidFill>
              <a:latin typeface="Asap Condensed"/>
              <a:ea typeface="Asap Condensed"/>
              <a:cs typeface="Asap Condensed"/>
              <a:sym typeface="Asap Condensed"/>
            </a:endParaRPr>
          </a:p>
          <a:p>
            <a:pPr indent="-292100" lvl="0" marL="457200" rtl="0" algn="l">
              <a:spcBef>
                <a:spcPts val="0"/>
              </a:spcBef>
              <a:spcAft>
                <a:spcPts val="0"/>
              </a:spcAft>
              <a:buClr>
                <a:srgbClr val="595959"/>
              </a:buClr>
              <a:buSzPts val="1000"/>
              <a:buFont typeface="Asap Condensed"/>
              <a:buChar char="-"/>
            </a:pPr>
            <a:r>
              <a:rPr b="1" lang="en" sz="1200">
                <a:solidFill>
                  <a:schemeClr val="dk1"/>
                </a:solidFill>
                <a:latin typeface="Asap Condensed"/>
                <a:ea typeface="Asap Condensed"/>
                <a:cs typeface="Asap Condensed"/>
                <a:sym typeface="Asap Condensed"/>
              </a:rPr>
              <a:t> </a:t>
            </a:r>
            <a:r>
              <a:rPr lang="en" sz="1000">
                <a:solidFill>
                  <a:srgbClr val="595959"/>
                </a:solidFill>
                <a:latin typeface="Asap Condensed"/>
                <a:ea typeface="Asap Condensed"/>
                <a:cs typeface="Asap Condensed"/>
                <a:sym typeface="Asap Condensed"/>
              </a:rPr>
              <a:t>Build trust, be vulnerable and be transparent. Active listening,respect and patience assist relationships to thrive [Read Slide bullet two and sub bullet] - provide support/ treat them as you would want to be treated no matter their status </a:t>
            </a:r>
            <a:endParaRPr sz="1000">
              <a:solidFill>
                <a:srgbClr val="595959"/>
              </a:solidFill>
              <a:latin typeface="Asap Condensed"/>
              <a:ea typeface="Asap Condensed"/>
              <a:cs typeface="Asap Condensed"/>
              <a:sym typeface="Asap Condensed"/>
            </a:endParaRPr>
          </a:p>
          <a:p>
            <a:pPr indent="-292100" lvl="0" marL="457200" rtl="0" algn="l">
              <a:lnSpc>
                <a:spcPct val="115000"/>
              </a:lnSpc>
              <a:spcBef>
                <a:spcPts val="0"/>
              </a:spcBef>
              <a:spcAft>
                <a:spcPts val="0"/>
              </a:spcAft>
              <a:buClr>
                <a:srgbClr val="595959"/>
              </a:buClr>
              <a:buSzPts val="1000"/>
              <a:buFont typeface="Asap Condensed"/>
              <a:buChar char="-"/>
            </a:pPr>
            <a:r>
              <a:rPr lang="en" sz="1000">
                <a:solidFill>
                  <a:srgbClr val="666666"/>
                </a:solidFill>
                <a:latin typeface="Asap Condensed"/>
                <a:ea typeface="Asap Condensed"/>
                <a:cs typeface="Asap Condensed"/>
                <a:sym typeface="Asap Condensed"/>
              </a:rPr>
              <a:t>Asset focused language and narrative. Ask, “How can I support?”, Withhold judgement about behaviors and focus on how the behavior may be traumatic response</a:t>
            </a:r>
            <a:endParaRPr sz="1000">
              <a:solidFill>
                <a:srgbClr val="595959"/>
              </a:solidFill>
              <a:latin typeface="Asap Condensed"/>
              <a:ea typeface="Asap Condensed"/>
              <a:cs typeface="Asap Condensed"/>
              <a:sym typeface="Asap Condensed"/>
            </a:endParaRPr>
          </a:p>
          <a:p>
            <a:pPr indent="-292100" lvl="0" marL="457200" rtl="0" algn="l">
              <a:spcBef>
                <a:spcPts val="0"/>
              </a:spcBef>
              <a:spcAft>
                <a:spcPts val="0"/>
              </a:spcAft>
              <a:buClr>
                <a:srgbClr val="595959"/>
              </a:buClr>
              <a:buSzPts val="1000"/>
              <a:buFont typeface="Asap Condensed"/>
              <a:buChar char="-"/>
            </a:pPr>
            <a:r>
              <a:rPr lang="en" sz="1000">
                <a:solidFill>
                  <a:srgbClr val="595959"/>
                </a:solidFill>
                <a:latin typeface="Asap Condensed"/>
                <a:ea typeface="Asap Condensed"/>
                <a:cs typeface="Asap Condensed"/>
                <a:sym typeface="Asap Condensed"/>
              </a:rPr>
              <a:t>Through all this we should be identifying triggers and doing best to provide brave spaces that are psychologically safe to ensure that we are able to do our best not to traumatize </a:t>
            </a:r>
            <a:endParaRPr sz="1000">
              <a:solidFill>
                <a:srgbClr val="595959"/>
              </a:solidFill>
              <a:latin typeface="Asap Condensed"/>
              <a:ea typeface="Asap Condensed"/>
              <a:cs typeface="Asap Condensed"/>
              <a:sym typeface="Asap Condense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985edd06a6_0_1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985edd06a6_0_10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152">
                <a:solidFill>
                  <a:schemeClr val="dk1"/>
                </a:solidFill>
                <a:latin typeface="Asap Condensed"/>
                <a:ea typeface="Asap Condensed"/>
                <a:cs typeface="Asap Condensed"/>
                <a:sym typeface="Asap Condensed"/>
              </a:rPr>
              <a:t>Jianna </a:t>
            </a:r>
            <a:endParaRPr sz="2152">
              <a:solidFill>
                <a:schemeClr val="dk1"/>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2152">
                <a:solidFill>
                  <a:schemeClr val="dk1"/>
                </a:solidFill>
                <a:latin typeface="Asap Condensed"/>
                <a:ea typeface="Asap Condensed"/>
                <a:cs typeface="Asap Condensed"/>
                <a:sym typeface="Asap Condensed"/>
              </a:rPr>
              <a:t>Communities that have meaningfully engaged people with lived experience of homelessness create an environment where people with lived experience of homelessness are able to share their truth about what is working and what is not working in the system, without fear of retaliation. </a:t>
            </a:r>
            <a:endParaRPr sz="2152">
              <a:solidFill>
                <a:schemeClr val="dk1"/>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t/>
            </a:r>
            <a:endParaRPr sz="2152">
              <a:solidFill>
                <a:schemeClr val="dk1"/>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2152">
                <a:solidFill>
                  <a:schemeClr val="dk1"/>
                </a:solidFill>
                <a:latin typeface="Asap Condensed"/>
                <a:ea typeface="Asap Condensed"/>
                <a:cs typeface="Asap Condensed"/>
                <a:sym typeface="Asap Condensed"/>
              </a:rPr>
              <a:t>In these communities the homeless response system leaders and governing bodies have included those disproportionately represented within the system and historically underserved and excluded, particularly Black, Brown, and Indigenous people and those who have lived experience of homelessness. </a:t>
            </a:r>
            <a:endParaRPr sz="2152">
              <a:solidFill>
                <a:schemeClr val="dk1"/>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t/>
            </a:r>
            <a:endParaRPr sz="2152">
              <a:solidFill>
                <a:schemeClr val="dk1"/>
              </a:solidFill>
              <a:latin typeface="Asap Condensed"/>
              <a:ea typeface="Asap Condensed"/>
              <a:cs typeface="Asap Condensed"/>
              <a:sym typeface="Asap Condensed"/>
            </a:endParaRPr>
          </a:p>
          <a:p>
            <a:pPr indent="0" lvl="0" marL="0" rtl="0" algn="l">
              <a:lnSpc>
                <a:spcPct val="115000"/>
              </a:lnSpc>
              <a:spcBef>
                <a:spcPts val="0"/>
              </a:spcBef>
              <a:spcAft>
                <a:spcPts val="0"/>
              </a:spcAft>
              <a:buClr>
                <a:schemeClr val="dk1"/>
              </a:buClr>
              <a:buSzPts val="1100"/>
              <a:buFont typeface="Arial"/>
              <a:buNone/>
            </a:pPr>
            <a:r>
              <a:rPr lang="en" sz="2152">
                <a:solidFill>
                  <a:schemeClr val="dk1"/>
                </a:solidFill>
                <a:latin typeface="Asap Condensed"/>
                <a:ea typeface="Asap Condensed"/>
                <a:cs typeface="Asap Condensed"/>
                <a:sym typeface="Asap Condensed"/>
              </a:rPr>
              <a:t>People with lived experience are paid for their time and expertise and lead on decisions affecting the community. Through this meaningful engagement of people with lived experience of homelessness a community develops and sustains interventions to end homelessness.</a:t>
            </a:r>
            <a:endParaRPr sz="2152">
              <a:solidFill>
                <a:schemeClr val="dk1"/>
              </a:solidFill>
              <a:latin typeface="Asap Condensed"/>
              <a:ea typeface="Asap Condensed"/>
              <a:cs typeface="Asap Condensed"/>
              <a:sym typeface="Asap Condensed"/>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985edd06a6_0_1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3985edd06a6_0_10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Raleway Medium"/>
                <a:ea typeface="Raleway Medium"/>
                <a:cs typeface="Raleway Medium"/>
                <a:sym typeface="Raleway Medium"/>
              </a:rPr>
              <a:t>Jianna/Tanesha</a:t>
            </a:r>
            <a:endParaRPr>
              <a:solidFill>
                <a:schemeClr val="dk1"/>
              </a:solidFill>
              <a:latin typeface="Raleway Medium"/>
              <a:ea typeface="Raleway Medium"/>
              <a:cs typeface="Raleway Medium"/>
              <a:sym typeface="Raleway Medium"/>
            </a:endParaRPr>
          </a:p>
          <a:p>
            <a:pPr indent="0" lvl="0" marL="0" rtl="0" algn="l">
              <a:spcBef>
                <a:spcPts val="0"/>
              </a:spcBef>
              <a:spcAft>
                <a:spcPts val="0"/>
              </a:spcAft>
              <a:buNone/>
            </a:pPr>
            <a:r>
              <a:t/>
            </a:r>
            <a:endParaRPr>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a:solidFill>
                  <a:schemeClr val="dk1"/>
                </a:solidFill>
                <a:latin typeface="Raleway Medium"/>
                <a:ea typeface="Raleway Medium"/>
                <a:cs typeface="Raleway Medium"/>
                <a:sym typeface="Raleway Medium"/>
              </a:rPr>
              <a:t>Our goal in this work is to move from transactional to transformational.  Move from relationships and work that are task oriented which usually removes the person from the situation.  We want us to grow through this work and in turn have a community which is stable and supportive. </a:t>
            </a:r>
            <a:endParaRPr>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a:solidFill>
                  <a:schemeClr val="dk1"/>
                </a:solidFill>
                <a:latin typeface="Raleway Medium"/>
                <a:ea typeface="Raleway Medium"/>
                <a:cs typeface="Raleway Medium"/>
                <a:sym typeface="Raleway Medium"/>
              </a:rPr>
              <a:t>Tanesha </a:t>
            </a:r>
            <a:endParaRPr>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a:solidFill>
                  <a:schemeClr val="dk1"/>
                </a:solidFill>
                <a:latin typeface="Raleway Medium"/>
                <a:ea typeface="Raleway Medium"/>
                <a:cs typeface="Raleway Medium"/>
                <a:sym typeface="Raleway Medium"/>
              </a:rPr>
              <a:t>Adapted from the Spectrum of Community Engagement to Ownership from Facilitating Power </a:t>
            </a:r>
            <a:endParaRPr>
              <a:solidFill>
                <a:schemeClr val="dk1"/>
              </a:solidFill>
              <a:latin typeface="Raleway Medium"/>
              <a:ea typeface="Raleway Medium"/>
              <a:cs typeface="Raleway Medium"/>
              <a:sym typeface="Raleway Medium"/>
            </a:endParaRPr>
          </a:p>
          <a:p>
            <a:pPr indent="0" lvl="0" marL="0" rtl="0" algn="l">
              <a:lnSpc>
                <a:spcPct val="150000"/>
              </a:lnSpc>
              <a:spcBef>
                <a:spcPts val="100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The concept of a "spectrum of community engagement to ownership" typically refers to a range of strategies or levels at which communities can be involved in decision-making, planning, and actions, starting from ignore to passive involvement (like consultation) and moving towards down the spectrum to active participation (like involve) and eventual community ownership (community-driven planning or leadership of projects and initiatives).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b="1" lang="en" sz="1200">
                <a:solidFill>
                  <a:schemeClr val="dk1"/>
                </a:solidFill>
                <a:latin typeface="Raleway"/>
                <a:ea typeface="Raleway"/>
                <a:cs typeface="Raleway"/>
                <a:sym typeface="Raleway"/>
              </a:rPr>
              <a:t>Phase</a:t>
            </a:r>
            <a:r>
              <a:rPr lang="en" sz="1000">
                <a:solidFill>
                  <a:schemeClr val="dk1"/>
                </a:solidFill>
                <a:latin typeface="Raleway Medium"/>
                <a:ea typeface="Raleway Medium"/>
                <a:cs typeface="Raleway Medium"/>
                <a:sym typeface="Raleway Medium"/>
              </a:rPr>
              <a:t>:  [Read out the road/phases]</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Ignore</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(Marginalization)</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Providing the community with relevant information. Breaking down existing barriers to participation. Excluding marginalized populations.</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Inform</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(Placation)</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One way is information sharing. Gather input from the community</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Involve</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Consult</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(Tokenization)</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Offering input into already constructed plans. Ensure community news and assets are integrated into the process and inform planning</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Involve (Voice &amp; Power  Shift)</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Power building. Addressing uneven power imbalance. </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Collaborate</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(Delegated Power)</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Play a lead role in implementation and decisions</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Defer to</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(Ownership)</a:t>
            </a:r>
            <a:endParaRPr sz="1000">
              <a:solidFill>
                <a:schemeClr val="dk1"/>
              </a:solidFill>
              <a:latin typeface="Raleway Medium"/>
              <a:ea typeface="Raleway Medium"/>
              <a:cs typeface="Raleway Medium"/>
              <a:sym typeface="Raleway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Raleway Medium"/>
                <a:ea typeface="Raleway Medium"/>
                <a:cs typeface="Raleway Medium"/>
                <a:sym typeface="Raleway Medium"/>
              </a:rPr>
              <a:t>Community driven decision making</a:t>
            </a:r>
            <a:endParaRPr sz="1000">
              <a:solidFill>
                <a:schemeClr val="dk1"/>
              </a:solidFill>
              <a:latin typeface="Raleway Medium"/>
              <a:ea typeface="Raleway Medium"/>
              <a:cs typeface="Raleway Medium"/>
              <a:sym typeface="Raleway Medium"/>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985edd06a6_0_1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985edd06a6_0_1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Tyra </a:t>
            </a:r>
            <a:endParaRPr/>
          </a:p>
          <a:p>
            <a:pPr indent="0" lvl="0" marL="0" rtl="0" algn="l">
              <a:spcBef>
                <a:spcPts val="0"/>
              </a:spcBef>
              <a:spcAft>
                <a:spcPts val="0"/>
              </a:spcAft>
              <a:buNone/>
            </a:pPr>
            <a:r>
              <a:rPr lang="en"/>
              <a:t>Goal is to get those </a:t>
            </a:r>
            <a:r>
              <a:rPr lang="en"/>
              <a:t>experiencing</a:t>
            </a:r>
            <a:r>
              <a:rPr lang="en"/>
              <a:t> homelessness or housing insecurity to become safe and stable in housing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we know stable housing is a part of health - one of the social </a:t>
            </a:r>
            <a:r>
              <a:rPr lang="en"/>
              <a:t>determinants</a:t>
            </a:r>
            <a:r>
              <a:rPr lang="en"/>
              <a:t> of health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how do we get there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important because --- add in a </a:t>
            </a:r>
            <a:r>
              <a:rPr lang="en"/>
              <a:t>anecdote</a:t>
            </a:r>
            <a:r>
              <a:rPr lang="en"/>
              <a:t>/story that underscores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985edd06a6_0_1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985edd06a6_0_1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we can’t do everything but we can do something </a:t>
            </a:r>
            <a:endParaRPr/>
          </a:p>
          <a:p>
            <a:pPr indent="0" lvl="0" marL="0" rtl="0" algn="l">
              <a:spcBef>
                <a:spcPts val="0"/>
              </a:spcBef>
              <a:spcAft>
                <a:spcPts val="0"/>
              </a:spcAft>
              <a:buNone/>
            </a:pPr>
            <a:r>
              <a:rPr lang="en"/>
              <a:t>We don’t want to be prescriptive because every community has its nuances however we want you to begin thinking about taking Meaningful Actionable steps - even if you consider them small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8d8e543f12_0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8d8e543f12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Amber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985edd06a6_0_1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985edd06a6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98b9f7797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98b9f779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8c14c06af2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8c14c06af2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8d8e543f12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8d8e543f12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Amber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8d8e543f12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Amber </a:t>
            </a:r>
            <a:endParaRPr/>
          </a:p>
        </p:txBody>
      </p:sp>
      <p:sp>
        <p:nvSpPr>
          <p:cNvPr id="276" name="Google Shape;276;g38d8e543f12_0_268: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985edd06a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985edd06a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Anderson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9e39f2fa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9e39f2fa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Rachael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985edd06a6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985edd06a6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Raleway Medium"/>
                <a:ea typeface="Raleway Medium"/>
                <a:cs typeface="Raleway Medium"/>
                <a:sym typeface="Raleway Medium"/>
              </a:rPr>
              <a:t>Amber </a:t>
            </a:r>
            <a:endParaRPr>
              <a:solidFill>
                <a:schemeClr val="dk1"/>
              </a:solidFill>
              <a:latin typeface="Raleway Medium"/>
              <a:ea typeface="Raleway Medium"/>
              <a:cs typeface="Raleway Medium"/>
              <a:sym typeface="Raleway Medium"/>
            </a:endParaRPr>
          </a:p>
          <a:p>
            <a:pPr indent="0" lvl="0" marL="0" rtl="0" algn="ctr">
              <a:spcBef>
                <a:spcPts val="0"/>
              </a:spcBef>
              <a:spcAft>
                <a:spcPts val="0"/>
              </a:spcAft>
              <a:buNone/>
            </a:pPr>
            <a:r>
              <a:t/>
            </a:r>
            <a:endParaRPr>
              <a:solidFill>
                <a:schemeClr val="dk1"/>
              </a:solidFill>
              <a:latin typeface="Raleway Medium"/>
              <a:ea typeface="Raleway Medium"/>
              <a:cs typeface="Raleway Medium"/>
              <a:sym typeface="Raleway Medium"/>
            </a:endParaRPr>
          </a:p>
          <a:p>
            <a:pPr indent="0" lvl="0" marL="0" rtl="0" algn="ctr">
              <a:spcBef>
                <a:spcPts val="0"/>
              </a:spcBef>
              <a:spcAft>
                <a:spcPts val="0"/>
              </a:spcAft>
              <a:buNone/>
            </a:pPr>
            <a:r>
              <a:rPr lang="en">
                <a:solidFill>
                  <a:schemeClr val="dk1"/>
                </a:solidFill>
                <a:latin typeface="Raleway Medium"/>
                <a:ea typeface="Raleway Medium"/>
                <a:cs typeface="Raleway Medium"/>
                <a:sym typeface="Raleway Medium"/>
              </a:rPr>
              <a:t> Designing a </a:t>
            </a:r>
            <a:r>
              <a:rPr b="1" lang="en">
                <a:solidFill>
                  <a:schemeClr val="dk1"/>
                </a:solidFill>
                <a:latin typeface="Raleway Medium"/>
                <a:ea typeface="Raleway Medium"/>
                <a:cs typeface="Raleway Medium"/>
                <a:sym typeface="Raleway Medium"/>
              </a:rPr>
              <a:t>“system for all” in homelessness</a:t>
            </a:r>
            <a:r>
              <a:rPr lang="en">
                <a:solidFill>
                  <a:schemeClr val="dk1"/>
                </a:solidFill>
                <a:latin typeface="Raleway Medium"/>
                <a:ea typeface="Raleway Medium"/>
                <a:cs typeface="Raleway Medium"/>
                <a:sym typeface="Raleway Medium"/>
              </a:rPr>
              <a:t> means creating a coordinated response that works equitably and effectively for </a:t>
            </a:r>
            <a:r>
              <a:rPr i="1" lang="en">
                <a:solidFill>
                  <a:schemeClr val="dk1"/>
                </a:solidFill>
                <a:latin typeface="Raleway Medium"/>
                <a:ea typeface="Raleway Medium"/>
                <a:cs typeface="Raleway Medium"/>
                <a:sym typeface="Raleway Medium"/>
              </a:rPr>
              <a:t>every</a:t>
            </a:r>
            <a:r>
              <a:rPr lang="en">
                <a:solidFill>
                  <a:schemeClr val="dk1"/>
                </a:solidFill>
                <a:latin typeface="Raleway Medium"/>
                <a:ea typeface="Raleway Medium"/>
                <a:cs typeface="Raleway Medium"/>
                <a:sym typeface="Raleway Medium"/>
              </a:rPr>
              <a:t> population — centering those most marginalized while ensuring that no one is left behind. This requires blending </a:t>
            </a:r>
            <a:r>
              <a:rPr b="1" lang="en">
                <a:solidFill>
                  <a:schemeClr val="dk1"/>
                </a:solidFill>
                <a:latin typeface="Raleway Medium"/>
                <a:ea typeface="Raleway Medium"/>
                <a:cs typeface="Raleway Medium"/>
                <a:sym typeface="Raleway Medium"/>
              </a:rPr>
              <a:t>systems thinking, equity principles, and human-centered design</a:t>
            </a:r>
            <a:r>
              <a:rPr lang="en">
                <a:solidFill>
                  <a:schemeClr val="dk1"/>
                </a:solidFill>
                <a:latin typeface="Raleway Medium"/>
                <a:ea typeface="Raleway Medium"/>
                <a:cs typeface="Raleway Medium"/>
                <a:sym typeface="Raleway Medium"/>
              </a:rPr>
              <a:t>.</a:t>
            </a:r>
            <a:endParaRPr>
              <a:solidFill>
                <a:schemeClr val="dk1"/>
              </a:solidFill>
              <a:latin typeface="Raleway Medium"/>
              <a:ea typeface="Raleway Medium"/>
              <a:cs typeface="Raleway Medium"/>
              <a:sym typeface="Raleway Medium"/>
            </a:endParaRPr>
          </a:p>
          <a:p>
            <a:pPr indent="0" lvl="0" marL="0" rtl="0" algn="ctr">
              <a:spcBef>
                <a:spcPts val="0"/>
              </a:spcBef>
              <a:spcAft>
                <a:spcPts val="0"/>
              </a:spcAft>
              <a:buNone/>
            </a:pPr>
            <a:r>
              <a:t/>
            </a:r>
            <a:endParaRPr>
              <a:solidFill>
                <a:schemeClr val="dk1"/>
              </a:solidFill>
              <a:latin typeface="Raleway Medium"/>
              <a:ea typeface="Raleway Medium"/>
              <a:cs typeface="Raleway Medium"/>
              <a:sym typeface="Raleway Medium"/>
            </a:endParaRPr>
          </a:p>
          <a:p>
            <a:pPr indent="0" lvl="0" marL="0" rtl="0" algn="ctr">
              <a:spcBef>
                <a:spcPts val="0"/>
              </a:spcBef>
              <a:spcAft>
                <a:spcPts val="0"/>
              </a:spcAft>
              <a:buClr>
                <a:schemeClr val="dk1"/>
              </a:buClr>
              <a:buSzPts val="1100"/>
              <a:buFont typeface="Arial"/>
              <a:buNone/>
            </a:pPr>
            <a:r>
              <a:rPr lang="en">
                <a:solidFill>
                  <a:schemeClr val="dk1"/>
                </a:solidFill>
                <a:latin typeface="Raleway Medium"/>
                <a:ea typeface="Raleway Medium"/>
                <a:cs typeface="Raleway Medium"/>
                <a:sym typeface="Raleway Medium"/>
              </a:rPr>
              <a:t>READ THE SLIDE </a:t>
            </a:r>
            <a:endParaRPr>
              <a:solidFill>
                <a:schemeClr val="dk1"/>
              </a:solidFill>
              <a:latin typeface="Raleway Medium"/>
              <a:ea typeface="Raleway Medium"/>
              <a:cs typeface="Raleway Medium"/>
              <a:sym typeface="Raleway Medium"/>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985edd06a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985edd06a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rPr>
              <a:t>James/ Amber </a:t>
            </a:r>
            <a:endParaRPr b="1">
              <a:solidFill>
                <a:schemeClr val="dk1"/>
              </a:solidFill>
            </a:endParaRPr>
          </a:p>
          <a:p>
            <a:pPr indent="0" lvl="0" marL="0" rtl="0" algn="l">
              <a:lnSpc>
                <a:spcPct val="115000"/>
              </a:lnSpc>
              <a:spcBef>
                <a:spcPts val="1200"/>
              </a:spcBef>
              <a:spcAft>
                <a:spcPts val="0"/>
              </a:spcAft>
              <a:buNone/>
            </a:pPr>
            <a:r>
              <a:rPr b="1" lang="en">
                <a:solidFill>
                  <a:schemeClr val="dk1"/>
                </a:solidFill>
              </a:rPr>
              <a:t>Need (2 Possible Entry Points); 1 person to be the screener; 2 outreach orgs; 3 shelters; 2 programs </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Coordinated Entry System (CES) Access:</a:t>
            </a:r>
            <a:r>
              <a:rPr lang="en">
                <a:solidFill>
                  <a:schemeClr val="dk1"/>
                </a:solidFill>
              </a:rPr>
              <a:t> The individual must first locate and access a designated CES "Access Point" (shelter, drop-in center, outreach team). Access is </a:t>
            </a:r>
            <a:r>
              <a:rPr b="1" lang="en">
                <a:solidFill>
                  <a:schemeClr val="dk1"/>
                </a:solidFill>
              </a:rPr>
              <a:t>not instantaneous</a:t>
            </a:r>
            <a:r>
              <a:rPr lang="en">
                <a:solidFill>
                  <a:schemeClr val="dk1"/>
                </a:solidFill>
              </a:rPr>
              <a:t>; it often requires waiting, traveling, or being present when staff are available.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Initial Screening/Assessment:</a:t>
            </a:r>
            <a:r>
              <a:rPr lang="en">
                <a:solidFill>
                  <a:schemeClr val="dk1"/>
                </a:solidFill>
              </a:rPr>
              <a:t> They are subjected to an initial screening to verify homelessness and gather basic demographic data. They must then consent to have their personal information entered into the </a:t>
            </a:r>
            <a:r>
              <a:rPr b="1" lang="en">
                <a:solidFill>
                  <a:schemeClr val="dk1"/>
                </a:solidFill>
              </a:rPr>
              <a:t>Homeless Management Information System (HMIS)</a:t>
            </a:r>
            <a:r>
              <a:rPr lang="en">
                <a:solidFill>
                  <a:schemeClr val="dk1"/>
                </a:solidFill>
              </a:rPr>
              <a: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Vulnerability Assessment:</a:t>
            </a:r>
            <a:r>
              <a:rPr lang="en">
                <a:solidFill>
                  <a:schemeClr val="dk1"/>
                </a:solidFill>
              </a:rPr>
              <a:t> The client undergoes a formal assessment (often the VI-SPDAT) to gauge their vulnerability, service needs, and likelihood of remaining homeless. The system is often set up to prioritize the </a:t>
            </a:r>
            <a:r>
              <a:rPr b="1" lang="en">
                <a:solidFill>
                  <a:schemeClr val="dk1"/>
                </a:solidFill>
              </a:rPr>
              <a:t>most vulnerable</a:t>
            </a:r>
            <a:r>
              <a:rPr lang="en">
                <a:solidFill>
                  <a:schemeClr val="dk1"/>
                </a:solidFill>
              </a:rPr>
              <a:t> (e.g., chronically homeless, high service users), meaning less vulnerable individuals may be effectively placed on a </a:t>
            </a:r>
            <a:r>
              <a:rPr b="1" lang="en">
                <a:solidFill>
                  <a:schemeClr val="dk1"/>
                </a:solidFill>
              </a:rPr>
              <a:t>"soft exclusion" list</a:t>
            </a:r>
            <a:r>
              <a:rPr lang="en">
                <a:solidFill>
                  <a:schemeClr val="dk1"/>
                </a:solidFill>
              </a:rPr>
              <a:t> or redirected to non-system resources.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rPr b="1" lang="en" sz="1700">
                <a:solidFill>
                  <a:schemeClr val="dk1"/>
                </a:solidFill>
              </a:rPr>
              <a:t>2. The Waitlist and Prioritization Maze 🚦</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Once assessed, the individual enters the most confusing phase: waiting for a match.</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Dynamic Prioritization:</a:t>
            </a:r>
            <a:r>
              <a:rPr lang="en">
                <a:solidFill>
                  <a:schemeClr val="dk1"/>
                </a:solidFill>
              </a:rPr>
              <a:t> The system doesn't have a single, first-come, first-served line. Instead, the individual's name is placed on a </a:t>
            </a:r>
            <a:r>
              <a:rPr b="1" lang="en">
                <a:solidFill>
                  <a:schemeClr val="dk1"/>
                </a:solidFill>
              </a:rPr>
              <a:t>prioritized list</a:t>
            </a:r>
            <a:r>
              <a:rPr lang="en">
                <a:solidFill>
                  <a:schemeClr val="dk1"/>
                </a:solidFill>
              </a:rPr>
              <a:t> (or several lists, depending on their needs). Their priority score changes constantly based 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Their vulnerability score.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How long they've been homeless.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 </a:t>
            </a:r>
            <a:r>
              <a:rPr b="1" lang="en">
                <a:solidFill>
                  <a:schemeClr val="dk1"/>
                </a:solidFill>
              </a:rPr>
              <a:t>Racial Equity Multiplier</a:t>
            </a:r>
            <a:r>
              <a:rPr lang="en">
                <a:solidFill>
                  <a:schemeClr val="dk1"/>
                </a:solidFill>
              </a:rPr>
              <a:t> (in equity-focused systems, their score may be adjusted up if they are a member of an over-represented group).</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
                <a:solidFill>
                  <a:schemeClr val="dk1"/>
                </a:solidFill>
              </a:rPr>
              <a:t>Specific Program Eligibility:</a:t>
            </a:r>
            <a:r>
              <a:rPr lang="en">
                <a:solidFill>
                  <a:schemeClr val="dk1"/>
                </a:solidFill>
              </a:rPr>
              <a:t> Their placement is constrained by </a:t>
            </a:r>
            <a:r>
              <a:rPr b="1" lang="en">
                <a:solidFill>
                  <a:schemeClr val="dk1"/>
                </a:solidFill>
              </a:rPr>
              <a:t>funding stream requirements</a:t>
            </a:r>
            <a:r>
              <a:rPr lang="en">
                <a:solidFill>
                  <a:schemeClr val="dk1"/>
                </a:solidFill>
              </a:rPr>
              <a:t> (e.g., they might be high priority, but only for Permanent Supportive Housing, which has few openings).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The "Waitlist Cliff":</a:t>
            </a:r>
            <a:r>
              <a:rPr lang="en">
                <a:solidFill>
                  <a:schemeClr val="dk1"/>
                </a:solidFill>
              </a:rPr>
              <a:t> Individuals with low vulnerability scores may never receive a housing match because the system prioritizes those who are medically fragile or chronically homeless. They remain documented as homeless but are perpetually stuck at the bottom of the list.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Document Retrieval:</a:t>
            </a:r>
            <a:r>
              <a:rPr lang="en">
                <a:solidFill>
                  <a:schemeClr val="dk1"/>
                </a:solidFill>
              </a:rPr>
              <a:t> The individual must spend this waiting time gathering highly sensitive and difficult-to-obtain documents (birth certificates, social security cards, IDs, documentation of disability/chronic homelessness) that are mandatory for the eventual housing application.</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 "match" is not a placement; it's an invitation to apply.</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Housing Unit Offer:</a:t>
            </a:r>
            <a:r>
              <a:rPr lang="en">
                <a:solidFill>
                  <a:schemeClr val="dk1"/>
                </a:solidFill>
              </a:rPr>
              <a:t> The client's name is pulled from the prioritization list and </a:t>
            </a:r>
            <a:r>
              <a:rPr b="1" lang="en">
                <a:solidFill>
                  <a:schemeClr val="dk1"/>
                </a:solidFill>
              </a:rPr>
              <a:t>matched to a specific housing program</a:t>
            </a:r>
            <a:r>
              <a:rPr lang="en">
                <a:solidFill>
                  <a:schemeClr val="dk1"/>
                </a:solidFill>
              </a:rPr>
              <a:t> (e.g., Rapid Re-Housing, HUD-VASH, PSH). The client has limited options and must accept the match to move forward.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Secondary Screening (Program Veto):</a:t>
            </a:r>
            <a:r>
              <a:rPr lang="en">
                <a:solidFill>
                  <a:schemeClr val="dk1"/>
                </a:solidFill>
              </a:rPr>
              <a:t> The matched program conducts its own, often rigorous, secondary eligibility screening. This is where people are frequently rejected due to:</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
                <a:solidFill>
                  <a:schemeClr val="dk1"/>
                </a:solidFill>
              </a:rPr>
              <a:t>Program Rules:</a:t>
            </a:r>
            <a:r>
              <a:rPr lang="en">
                <a:solidFill>
                  <a:schemeClr val="dk1"/>
                </a:solidFill>
              </a:rPr>
              <a:t> A program might have prohibitions on certain felony convictions, outstanding debts, or credit issues, even if the primary CES assessment did not.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lang="en">
                <a:solidFill>
                  <a:schemeClr val="dk1"/>
                </a:solidFill>
              </a:rPr>
              <a:t>"Lack of Fit":</a:t>
            </a:r>
            <a:r>
              <a:rPr lang="en">
                <a:solidFill>
                  <a:schemeClr val="dk1"/>
                </a:solidFill>
              </a:rPr>
              <a:t> Program staff may determine the individual is not "ready" for housing or requires a level of support the specific program cannot offer, leading to a </a:t>
            </a:r>
            <a:r>
              <a:rPr b="1" lang="en">
                <a:solidFill>
                  <a:schemeClr val="dk1"/>
                </a:solidFill>
              </a:rPr>
              <a:t>rejection back to the bottom of the prioritization list.</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Service Requirement Enrollment:</a:t>
            </a:r>
            <a:r>
              <a:rPr lang="en">
                <a:solidFill>
                  <a:schemeClr val="dk1"/>
                </a:solidFill>
              </a:rPr>
              <a:t> For Supportive Housing programs, the client must agree to, and often begin, enrolling in required supportive services (case management, behavioral health, employment services) before the housing voucher is finalized.</a:t>
            </a:r>
            <a:endParaRPr>
              <a:solidFill>
                <a:schemeClr val="dk1"/>
              </a:solidFill>
            </a:endParaRPr>
          </a:p>
          <a:p>
            <a:pPr indent="0" lvl="0" marL="0" rtl="0" algn="l">
              <a:lnSpc>
                <a:spcPct val="115000"/>
              </a:lnSpc>
              <a:spcBef>
                <a:spcPts val="1800"/>
              </a:spcBef>
              <a:spcAft>
                <a:spcPts val="0"/>
              </a:spcAft>
              <a:buClr>
                <a:schemeClr val="dk1"/>
              </a:buClr>
              <a:buSzPts val="1100"/>
              <a:buFont typeface="Arial"/>
              <a:buNone/>
            </a:pPr>
            <a:r>
              <a:t/>
            </a:r>
            <a:endParaRPr b="1" sz="17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final stage involves dealing with a landlord or property manager, which introduces external complexities.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Documentation Deadline:</a:t>
            </a:r>
            <a:r>
              <a:rPr lang="en">
                <a:solidFill>
                  <a:schemeClr val="dk1"/>
                </a:solidFill>
              </a:rPr>
              <a:t> The client must now produce all previously gathered documents </a:t>
            </a:r>
            <a:r>
              <a:rPr b="1" lang="en">
                <a:solidFill>
                  <a:schemeClr val="dk1"/>
                </a:solidFill>
              </a:rPr>
              <a:t>immediately</a:t>
            </a:r>
            <a:r>
              <a:rPr lang="en">
                <a:solidFill>
                  <a:schemeClr val="dk1"/>
                </a:solidFill>
              </a:rPr>
              <a:t> for the formal lease application, often facing strict deadlines that are impossible to meet without intensive case management support.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Tenant Screening:</a:t>
            </a:r>
            <a:r>
              <a:rPr lang="en">
                <a:solidFill>
                  <a:schemeClr val="dk1"/>
                </a:solidFill>
              </a:rPr>
              <a:t> The property management company or landlord conducts its final screening, often checking:</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Credit history (even if subsidized rent is guaranteed).</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Rental history (often leading to rejection due to previous eviction history tied to homelessness).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Criminal background checks (leading to rejection based on old or non-violent offenses).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Lease Signing and Move-In:</a:t>
            </a:r>
            <a:r>
              <a:rPr lang="en">
                <a:solidFill>
                  <a:schemeClr val="dk1"/>
                </a:solidFill>
              </a:rPr>
              <a:t> After all screenings, fees, and inspections are cleared, the client finally signs a lease. The delay between the initial assessment and the move-in can easily span </a:t>
            </a:r>
            <a:r>
              <a:rPr b="1" lang="en">
                <a:solidFill>
                  <a:schemeClr val="dk1"/>
                </a:solidFill>
              </a:rPr>
              <a:t>6 to 18 months</a:t>
            </a:r>
            <a:r>
              <a:rPr lang="en">
                <a:solidFill>
                  <a:schemeClr val="dk1"/>
                </a:solidFill>
              </a:rPr>
              <a:t>, during which the client remains highly vulnerable.</a:t>
            </a:r>
            <a:endParaRPr>
              <a:solidFill>
                <a:schemeClr val="dk1"/>
              </a:solidFill>
            </a:endParaRPr>
          </a:p>
          <a:p>
            <a:pPr indent="0" lvl="0" marL="0" rtl="0" algn="l">
              <a:spcBef>
                <a:spcPts val="1200"/>
              </a:spcBef>
              <a:spcAft>
                <a:spcPts val="0"/>
              </a:spcAft>
              <a:buNone/>
            </a:pPr>
            <a:r>
              <a:t/>
            </a:r>
            <a:endParaRPr/>
          </a:p>
          <a:p>
            <a:pPr indent="0" lvl="0" marL="0" rtl="0" algn="l">
              <a:spcBef>
                <a:spcPts val="0"/>
              </a:spcBef>
              <a:spcAft>
                <a:spcPts val="0"/>
              </a:spcAft>
              <a:buNone/>
            </a:pPr>
            <a:r>
              <a:rPr lang="en"/>
              <a:t>All the while you have people working to identify landlords; questioning themselves; not to mention the politics, community input and just life as a worker within the system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985edd06a6_0_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985edd06a6_0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599">
                <a:solidFill>
                  <a:srgbClr val="595959"/>
                </a:solidFill>
                <a:latin typeface="Space Mono"/>
                <a:ea typeface="Space Mono"/>
                <a:cs typeface="Space Mono"/>
                <a:sym typeface="Space Mono"/>
              </a:rPr>
              <a:t>Amber</a:t>
            </a:r>
            <a:endParaRPr sz="1599">
              <a:solidFill>
                <a:srgbClr val="595959"/>
              </a:solidFill>
              <a:latin typeface="Space Mono"/>
              <a:ea typeface="Space Mono"/>
              <a:cs typeface="Space Mono"/>
              <a:sym typeface="Space Mono"/>
            </a:endParaRPr>
          </a:p>
          <a:p>
            <a:pPr indent="0" lvl="0" marL="0" rtl="0" algn="l">
              <a:lnSpc>
                <a:spcPct val="115000"/>
              </a:lnSpc>
              <a:spcBef>
                <a:spcPts val="1600"/>
              </a:spcBef>
              <a:spcAft>
                <a:spcPts val="1600"/>
              </a:spcAft>
              <a:buClr>
                <a:schemeClr val="dk1"/>
              </a:buClr>
              <a:buSzPts val="1100"/>
              <a:buFont typeface="Arial"/>
              <a:buNone/>
            </a:pPr>
            <a:r>
              <a:rPr lang="en" sz="1599">
                <a:solidFill>
                  <a:srgbClr val="595959"/>
                </a:solidFill>
                <a:latin typeface="Space Mono"/>
                <a:ea typeface="Space Mono"/>
                <a:cs typeface="Space Mono"/>
                <a:sym typeface="Space Mono"/>
              </a:rPr>
              <a:t>What does it mean to be inclusive [read slide] The remarkable adaptability of Lived Experts, having navigated systems and adapted to diverse situations, underscores the importance of understanding how we can learn from these adaptations to gain profound insights.</a:t>
            </a:r>
            <a:r>
              <a:rPr lang="en" sz="100">
                <a:solidFill>
                  <a:srgbClr val="595959"/>
                </a:solidFill>
                <a:latin typeface="Space Mono"/>
                <a:ea typeface="Space Mono"/>
                <a:cs typeface="Space Mono"/>
                <a:sym typeface="Space Mono"/>
              </a:rPr>
              <a:t> </a:t>
            </a:r>
            <a:endParaRPr sz="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photo" type="title">
  <p:cSld name="TITLE">
    <p:bg>
      <p:bgPr>
        <a:blipFill>
          <a:blip r:embed="rId2">
            <a:alphaModFix/>
          </a:blip>
          <a:stretch>
            <a:fillRect/>
          </a:stretch>
        </a:blipFill>
      </p:bgPr>
    </p:bg>
    <p:spTree>
      <p:nvGrpSpPr>
        <p:cNvPr id="7" name="Shape 7"/>
        <p:cNvGrpSpPr/>
        <p:nvPr/>
      </p:nvGrpSpPr>
      <p:grpSpPr>
        <a:xfrm>
          <a:off x="0" y="0"/>
          <a:ext cx="0" cy="0"/>
          <a:chOff x="0" y="0"/>
          <a:chExt cx="0" cy="0"/>
        </a:xfrm>
      </p:grpSpPr>
      <p:sp>
        <p:nvSpPr>
          <p:cNvPr id="8" name="Google Shape;8;p2"/>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4400">
              <a:solidFill>
                <a:srgbClr val="12B5EA"/>
              </a:solidFill>
              <a:highlight>
                <a:srgbClr val="12B5EA"/>
              </a:highlight>
              <a:latin typeface="Asap Condensed"/>
              <a:ea typeface="Asap Condensed"/>
              <a:cs typeface="Asap Condensed"/>
              <a:sym typeface="Asap Condensed"/>
            </a:endParaRPr>
          </a:p>
        </p:txBody>
      </p:sp>
      <p:sp>
        <p:nvSpPr>
          <p:cNvPr id="9" name="Google Shape;9;p2"/>
          <p:cNvSpPr txBox="1"/>
          <p:nvPr>
            <p:ph type="title"/>
          </p:nvPr>
        </p:nvSpPr>
        <p:spPr>
          <a:xfrm>
            <a:off x="371475" y="2411750"/>
            <a:ext cx="6486000" cy="8046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4400"/>
              <a:buFont typeface="Asap Condensed"/>
              <a:buNone/>
              <a:defRPr b="1" sz="44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 name="Google Shape;10;p2"/>
          <p:cNvSpPr txBox="1"/>
          <p:nvPr>
            <p:ph idx="1" type="subTitle"/>
          </p:nvPr>
        </p:nvSpPr>
        <p:spPr>
          <a:xfrm>
            <a:off x="464250" y="3216350"/>
            <a:ext cx="5673000" cy="438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400"/>
              <a:buFont typeface="Raleway Medium"/>
              <a:buNone/>
              <a:defRPr>
                <a:solidFill>
                  <a:schemeClr val="lt1"/>
                </a:solidFill>
                <a:latin typeface="Raleway Medium"/>
                <a:ea typeface="Raleway Medium"/>
                <a:cs typeface="Raleway Medium"/>
                <a:sym typeface="Ralew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shboard">
  <p:cSld name="TITLE_AND_BODY_2_1_1_1">
    <p:bg>
      <p:bgPr>
        <a:solidFill>
          <a:srgbClr val="FFFFFF"/>
        </a:solidFill>
      </p:bgPr>
    </p:bg>
    <p:spTree>
      <p:nvGrpSpPr>
        <p:cNvPr id="45" name="Shape 45"/>
        <p:cNvGrpSpPr/>
        <p:nvPr/>
      </p:nvGrpSpPr>
      <p:grpSpPr>
        <a:xfrm>
          <a:off x="0" y="0"/>
          <a:ext cx="0" cy="0"/>
          <a:chOff x="0" y="0"/>
          <a:chExt cx="0" cy="0"/>
        </a:xfrm>
      </p:grpSpPr>
      <p:sp>
        <p:nvSpPr>
          <p:cNvPr id="46" name="Google Shape;46;p11"/>
          <p:cNvSpPr txBox="1"/>
          <p:nvPr>
            <p:ph type="title"/>
          </p:nvPr>
        </p:nvSpPr>
        <p:spPr>
          <a:xfrm>
            <a:off x="-1038750" y="372075"/>
            <a:ext cx="978000" cy="1265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300"/>
              <a:buFont typeface="Asap Condensed"/>
              <a:buNone/>
              <a:defRPr b="1" sz="4300">
                <a:solidFill>
                  <a:schemeClr val="lt1"/>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7" name="Google Shape;47;p11"/>
          <p:cNvPicPr preferRelativeResize="0"/>
          <p:nvPr/>
        </p:nvPicPr>
        <p:blipFill>
          <a:blip r:embed="rId2">
            <a:alphaModFix/>
          </a:blip>
          <a:stretch>
            <a:fillRect/>
          </a:stretch>
        </p:blipFill>
        <p:spPr>
          <a:xfrm>
            <a:off x="0" y="0"/>
            <a:ext cx="9144001" cy="536315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mission">
  <p:cSld name="TITLE_AND_BODY_1">
    <p:spTree>
      <p:nvGrpSpPr>
        <p:cNvPr id="48" name="Shape 48"/>
        <p:cNvGrpSpPr/>
        <p:nvPr/>
      </p:nvGrpSpPr>
      <p:grpSpPr>
        <a:xfrm>
          <a:off x="0" y="0"/>
          <a:ext cx="0" cy="0"/>
          <a:chOff x="0" y="0"/>
          <a:chExt cx="0" cy="0"/>
        </a:xfrm>
      </p:grpSpPr>
      <p:pic>
        <p:nvPicPr>
          <p:cNvPr id="49" name="Google Shape;49;p12"/>
          <p:cNvPicPr preferRelativeResize="0"/>
          <p:nvPr/>
        </p:nvPicPr>
        <p:blipFill>
          <a:blip r:embed="rId2">
            <a:alphaModFix/>
          </a:blip>
          <a:stretch>
            <a:fillRect/>
          </a:stretch>
        </p:blipFill>
        <p:spPr>
          <a:xfrm>
            <a:off x="0" y="0"/>
            <a:ext cx="9144000" cy="5143484"/>
          </a:xfrm>
          <a:prstGeom prst="rect">
            <a:avLst/>
          </a:prstGeom>
          <a:noFill/>
          <a:ln>
            <a:noFill/>
          </a:ln>
        </p:spPr>
      </p:pic>
      <p:sp>
        <p:nvSpPr>
          <p:cNvPr id="50" name="Google Shape;50;p12"/>
          <p:cNvSpPr/>
          <p:nvPr/>
        </p:nvSpPr>
        <p:spPr>
          <a:xfrm>
            <a:off x="0" y="3742575"/>
            <a:ext cx="9144000" cy="14010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94CB"/>
              </a:solidFill>
            </a:endParaRPr>
          </a:p>
        </p:txBody>
      </p:sp>
      <p:sp>
        <p:nvSpPr>
          <p:cNvPr id="51" name="Google Shape;51;p12"/>
          <p:cNvSpPr/>
          <p:nvPr/>
        </p:nvSpPr>
        <p:spPr>
          <a:xfrm>
            <a:off x="0" y="3261075"/>
            <a:ext cx="2055300" cy="676800"/>
          </a:xfrm>
          <a:prstGeom prst="rect">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 name="Google Shape;52;p12"/>
          <p:cNvPicPr preferRelativeResize="0"/>
          <p:nvPr/>
        </p:nvPicPr>
        <p:blipFill>
          <a:blip r:embed="rId3">
            <a:alphaModFix/>
          </a:blip>
          <a:stretch>
            <a:fillRect/>
          </a:stretch>
        </p:blipFill>
        <p:spPr>
          <a:xfrm>
            <a:off x="516550" y="3400300"/>
            <a:ext cx="1426074" cy="425425"/>
          </a:xfrm>
          <a:prstGeom prst="rect">
            <a:avLst/>
          </a:prstGeom>
          <a:noFill/>
          <a:ln>
            <a:noFill/>
          </a:ln>
        </p:spPr>
      </p:pic>
      <p:sp>
        <p:nvSpPr>
          <p:cNvPr id="53" name="Google Shape;53;p12"/>
          <p:cNvSpPr txBox="1"/>
          <p:nvPr>
            <p:ph idx="1" type="subTitle"/>
          </p:nvPr>
        </p:nvSpPr>
        <p:spPr>
          <a:xfrm>
            <a:off x="426900" y="4120175"/>
            <a:ext cx="8290200" cy="893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800"/>
              <a:buFont typeface="Asap Condensed"/>
              <a:buNone/>
              <a:defRPr b="1" sz="1800">
                <a:solidFill>
                  <a:schemeClr val="lt1"/>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 maroon">
  <p:cSld name="TITLE_AND_TWO_COLUMNS_1">
    <p:bg>
      <p:bgPr>
        <a:solidFill>
          <a:srgbClr val="A50A51"/>
        </a:solidFill>
      </p:bgPr>
    </p:bg>
    <p:spTree>
      <p:nvGrpSpPr>
        <p:cNvPr id="54" name="Shape 54"/>
        <p:cNvGrpSpPr/>
        <p:nvPr/>
      </p:nvGrpSpPr>
      <p:grpSpPr>
        <a:xfrm>
          <a:off x="0" y="0"/>
          <a:ext cx="0" cy="0"/>
          <a:chOff x="0" y="0"/>
          <a:chExt cx="0" cy="0"/>
        </a:xfrm>
      </p:grpSpPr>
      <p:sp>
        <p:nvSpPr>
          <p:cNvPr id="55" name="Google Shape;55;p13"/>
          <p:cNvSpPr txBox="1"/>
          <p:nvPr>
            <p:ph type="title"/>
          </p:nvPr>
        </p:nvSpPr>
        <p:spPr>
          <a:xfrm>
            <a:off x="1825350" y="1362900"/>
            <a:ext cx="4603800" cy="2417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86AF15"/>
              </a:buClr>
              <a:buSzPts val="2800"/>
              <a:buFont typeface="Asap Condensed"/>
              <a:buNone/>
              <a:defRPr b="1" sz="2800">
                <a:solidFill>
                  <a:srgbClr val="86AF15"/>
                </a:solidFill>
                <a:highlight>
                  <a:srgbClr val="FFFFFF"/>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nger paragraphs">
  <p:cSld name="TITLE_AND_TWO_COLUMNS_1_1">
    <p:bg>
      <p:bgPr>
        <a:solidFill>
          <a:srgbClr val="FFFFFF"/>
        </a:solidFill>
      </p:bgPr>
    </p:bg>
    <p:spTree>
      <p:nvGrpSpPr>
        <p:cNvPr id="56" name="Shape 56"/>
        <p:cNvGrpSpPr/>
        <p:nvPr/>
      </p:nvGrpSpPr>
      <p:grpSpPr>
        <a:xfrm>
          <a:off x="0" y="0"/>
          <a:ext cx="0" cy="0"/>
          <a:chOff x="0" y="0"/>
          <a:chExt cx="0" cy="0"/>
        </a:xfrm>
      </p:grpSpPr>
      <p:sp>
        <p:nvSpPr>
          <p:cNvPr id="57" name="Google Shape;57;p14"/>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txBox="1"/>
          <p:nvPr>
            <p:ph type="title"/>
          </p:nvPr>
        </p:nvSpPr>
        <p:spPr>
          <a:xfrm>
            <a:off x="329250" y="130925"/>
            <a:ext cx="6750300" cy="80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4"/>
          <p:cNvSpPr txBox="1"/>
          <p:nvPr>
            <p:ph idx="1" type="subTitle"/>
          </p:nvPr>
        </p:nvSpPr>
        <p:spPr>
          <a:xfrm>
            <a:off x="414900" y="1169325"/>
            <a:ext cx="6838200" cy="3662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0494CB"/>
              </a:buClr>
              <a:buSzPts val="1800"/>
              <a:buFont typeface="Asap Condensed"/>
              <a:buNone/>
              <a:defRPr sz="1800">
                <a:solidFill>
                  <a:srgbClr val="0494CB"/>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s" type="titleOnly">
  <p:cSld name="TITLE_ONLY">
    <p:bg>
      <p:bgPr>
        <a:solidFill>
          <a:schemeClr val="lt1"/>
        </a:solidFill>
      </p:bgPr>
    </p:bg>
    <p:spTree>
      <p:nvGrpSpPr>
        <p:cNvPr id="60" name="Shape 60"/>
        <p:cNvGrpSpPr/>
        <p:nvPr/>
      </p:nvGrpSpPr>
      <p:grpSpPr>
        <a:xfrm>
          <a:off x="0" y="0"/>
          <a:ext cx="0" cy="0"/>
          <a:chOff x="0" y="0"/>
          <a:chExt cx="0" cy="0"/>
        </a:xfrm>
      </p:grpSpPr>
      <p:sp>
        <p:nvSpPr>
          <p:cNvPr id="61" name="Google Shape;61;p15"/>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txBox="1"/>
          <p:nvPr>
            <p:ph type="title"/>
          </p:nvPr>
        </p:nvSpPr>
        <p:spPr>
          <a:xfrm>
            <a:off x="329250" y="136200"/>
            <a:ext cx="8433900" cy="11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5"/>
          <p:cNvSpPr txBox="1"/>
          <p:nvPr>
            <p:ph idx="1" type="body"/>
          </p:nvPr>
        </p:nvSpPr>
        <p:spPr>
          <a:xfrm>
            <a:off x="417050" y="1100075"/>
            <a:ext cx="6825000" cy="3231600"/>
          </a:xfrm>
          <a:prstGeom prst="rect">
            <a:avLst/>
          </a:prstGeom>
          <a:noFill/>
          <a:ln>
            <a:noFill/>
          </a:ln>
        </p:spPr>
        <p:txBody>
          <a:bodyPr anchorCtr="0" anchor="t" bIns="91425" lIns="91425" spcFirstLastPara="1" rIns="91425" wrap="square" tIns="91425">
            <a:noAutofit/>
          </a:bodyPr>
          <a:lstStyle>
            <a:lvl1pPr indent="-342900" lvl="0" marL="457200">
              <a:spcBef>
                <a:spcPts val="0"/>
              </a:spcBef>
              <a:spcAft>
                <a:spcPts val="0"/>
              </a:spcAft>
              <a:buClr>
                <a:srgbClr val="888888"/>
              </a:buClr>
              <a:buSzPts val="1800"/>
              <a:buFont typeface="Asap Condensed"/>
              <a:buChar char="●"/>
              <a:defRPr sz="1800">
                <a:solidFill>
                  <a:srgbClr val="888888"/>
                </a:solidFill>
                <a:latin typeface="Asap Condensed"/>
                <a:ea typeface="Asap Condensed"/>
                <a:cs typeface="Asap Condensed"/>
                <a:sym typeface="Asap Condensed"/>
              </a:defRPr>
            </a:lvl1pPr>
            <a:lvl2pPr indent="-342900" lvl="1" marL="914400">
              <a:spcBef>
                <a:spcPts val="0"/>
              </a:spcBef>
              <a:spcAft>
                <a:spcPts val="0"/>
              </a:spcAft>
              <a:buClr>
                <a:srgbClr val="888888"/>
              </a:buClr>
              <a:buSzPts val="1800"/>
              <a:buFont typeface="Asap Condensed"/>
              <a:buChar char="○"/>
              <a:defRPr sz="1800">
                <a:solidFill>
                  <a:srgbClr val="888888"/>
                </a:solidFill>
                <a:latin typeface="Asap Condensed"/>
                <a:ea typeface="Asap Condensed"/>
                <a:cs typeface="Asap Condensed"/>
                <a:sym typeface="Asap Condensed"/>
              </a:defRPr>
            </a:lvl2pPr>
            <a:lvl3pPr indent="-342900" lvl="2" marL="1371600">
              <a:spcBef>
                <a:spcPts val="0"/>
              </a:spcBef>
              <a:spcAft>
                <a:spcPts val="0"/>
              </a:spcAft>
              <a:buClr>
                <a:srgbClr val="888888"/>
              </a:buClr>
              <a:buSzPts val="1800"/>
              <a:buFont typeface="Asap Condensed"/>
              <a:buChar char="■"/>
              <a:defRPr sz="1800">
                <a:solidFill>
                  <a:srgbClr val="888888"/>
                </a:solidFill>
                <a:latin typeface="Asap Condensed"/>
                <a:ea typeface="Asap Condensed"/>
                <a:cs typeface="Asap Condensed"/>
                <a:sym typeface="Asap Condensed"/>
              </a:defRPr>
            </a:lvl3pPr>
            <a:lvl4pPr indent="-342900" lvl="3" marL="1828800">
              <a:spcBef>
                <a:spcPts val="0"/>
              </a:spcBef>
              <a:spcAft>
                <a:spcPts val="0"/>
              </a:spcAft>
              <a:buClr>
                <a:srgbClr val="888888"/>
              </a:buClr>
              <a:buSzPts val="1800"/>
              <a:buFont typeface="Asap Condensed"/>
              <a:buChar char="●"/>
              <a:defRPr sz="1800">
                <a:solidFill>
                  <a:srgbClr val="888888"/>
                </a:solidFill>
                <a:latin typeface="Asap Condensed"/>
                <a:ea typeface="Asap Condensed"/>
                <a:cs typeface="Asap Condensed"/>
                <a:sym typeface="Asap Condensed"/>
              </a:defRPr>
            </a:lvl4pPr>
            <a:lvl5pPr indent="-342900" lvl="4" marL="2286000">
              <a:spcBef>
                <a:spcPts val="0"/>
              </a:spcBef>
              <a:spcAft>
                <a:spcPts val="0"/>
              </a:spcAft>
              <a:buClr>
                <a:srgbClr val="888888"/>
              </a:buClr>
              <a:buSzPts val="1800"/>
              <a:buFont typeface="Asap Condensed"/>
              <a:buChar char="○"/>
              <a:defRPr sz="1800">
                <a:solidFill>
                  <a:srgbClr val="888888"/>
                </a:solidFill>
                <a:latin typeface="Asap Condensed"/>
                <a:ea typeface="Asap Condensed"/>
                <a:cs typeface="Asap Condensed"/>
                <a:sym typeface="Asap Condensed"/>
              </a:defRPr>
            </a:lvl5pPr>
            <a:lvl6pPr indent="-342900" lvl="5" marL="2743200">
              <a:spcBef>
                <a:spcPts val="0"/>
              </a:spcBef>
              <a:spcAft>
                <a:spcPts val="0"/>
              </a:spcAft>
              <a:buClr>
                <a:srgbClr val="888888"/>
              </a:buClr>
              <a:buSzPts val="1800"/>
              <a:buFont typeface="Asap Condensed"/>
              <a:buChar char="■"/>
              <a:defRPr sz="1800">
                <a:solidFill>
                  <a:srgbClr val="888888"/>
                </a:solidFill>
                <a:latin typeface="Asap Condensed"/>
                <a:ea typeface="Asap Condensed"/>
                <a:cs typeface="Asap Condensed"/>
                <a:sym typeface="Asap Condensed"/>
              </a:defRPr>
            </a:lvl6pPr>
            <a:lvl7pPr indent="-342900" lvl="6" marL="3200400">
              <a:spcBef>
                <a:spcPts val="0"/>
              </a:spcBef>
              <a:spcAft>
                <a:spcPts val="0"/>
              </a:spcAft>
              <a:buClr>
                <a:srgbClr val="888888"/>
              </a:buClr>
              <a:buSzPts val="1800"/>
              <a:buFont typeface="Asap Condensed"/>
              <a:buChar char="●"/>
              <a:defRPr sz="1800">
                <a:solidFill>
                  <a:srgbClr val="888888"/>
                </a:solidFill>
                <a:latin typeface="Asap Condensed"/>
                <a:ea typeface="Asap Condensed"/>
                <a:cs typeface="Asap Condensed"/>
                <a:sym typeface="Asap Condensed"/>
              </a:defRPr>
            </a:lvl7pPr>
            <a:lvl8pPr indent="-342900" lvl="7" marL="3657600">
              <a:spcBef>
                <a:spcPts val="0"/>
              </a:spcBef>
              <a:spcAft>
                <a:spcPts val="0"/>
              </a:spcAft>
              <a:buClr>
                <a:srgbClr val="888888"/>
              </a:buClr>
              <a:buSzPts val="1800"/>
              <a:buFont typeface="Asap Condensed"/>
              <a:buChar char="○"/>
              <a:defRPr sz="1800">
                <a:solidFill>
                  <a:srgbClr val="888888"/>
                </a:solidFill>
                <a:latin typeface="Asap Condensed"/>
                <a:ea typeface="Asap Condensed"/>
                <a:cs typeface="Asap Condensed"/>
                <a:sym typeface="Asap Condensed"/>
              </a:defRPr>
            </a:lvl8pPr>
            <a:lvl9pPr indent="-342900" lvl="8" marL="4114800">
              <a:spcBef>
                <a:spcPts val="0"/>
              </a:spcBef>
              <a:spcAft>
                <a:spcPts val="0"/>
              </a:spcAft>
              <a:buClr>
                <a:srgbClr val="888888"/>
              </a:buClr>
              <a:buSzPts val="1800"/>
              <a:buFont typeface="Asap Condensed"/>
              <a:buChar char="■"/>
              <a:defRPr sz="1800">
                <a:solidFill>
                  <a:srgbClr val="888888"/>
                </a:solidFill>
                <a:latin typeface="Asap Condensed"/>
                <a:ea typeface="Asap Condensed"/>
                <a:cs typeface="Asap Condensed"/>
                <a:sym typeface="Asap Condense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SECTION_TITLE_AND_DESCRIPTION">
    <p:bg>
      <p:bgPr>
        <a:solidFill>
          <a:schemeClr val="lt1"/>
        </a:solidFill>
      </p:bgPr>
    </p:bg>
    <p:spTree>
      <p:nvGrpSpPr>
        <p:cNvPr id="64" name="Shape 64"/>
        <p:cNvGrpSpPr/>
        <p:nvPr/>
      </p:nvGrpSpPr>
      <p:grpSpPr>
        <a:xfrm>
          <a:off x="0" y="0"/>
          <a:ext cx="0" cy="0"/>
          <a:chOff x="0" y="0"/>
          <a:chExt cx="0" cy="0"/>
        </a:xfrm>
      </p:grpSpPr>
      <p:sp>
        <p:nvSpPr>
          <p:cNvPr id="65" name="Google Shape;65;p16"/>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txBox="1"/>
          <p:nvPr>
            <p:ph type="title"/>
          </p:nvPr>
        </p:nvSpPr>
        <p:spPr>
          <a:xfrm>
            <a:off x="329250" y="122825"/>
            <a:ext cx="6175800" cy="822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6"/>
          <p:cNvSpPr txBox="1"/>
          <p:nvPr>
            <p:ph idx="2" type="title"/>
          </p:nvPr>
        </p:nvSpPr>
        <p:spPr>
          <a:xfrm>
            <a:off x="858025" y="1330175"/>
            <a:ext cx="3676200" cy="72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 name="Google Shape;68;p16"/>
          <p:cNvSpPr txBox="1"/>
          <p:nvPr>
            <p:ph idx="3" type="title"/>
          </p:nvPr>
        </p:nvSpPr>
        <p:spPr>
          <a:xfrm>
            <a:off x="858025" y="2111900"/>
            <a:ext cx="3676200" cy="72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p16"/>
          <p:cNvSpPr txBox="1"/>
          <p:nvPr>
            <p:ph idx="4" type="title"/>
          </p:nvPr>
        </p:nvSpPr>
        <p:spPr>
          <a:xfrm>
            <a:off x="858025" y="2893625"/>
            <a:ext cx="3676200" cy="72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 name="Google Shape;70;p16"/>
          <p:cNvSpPr txBox="1"/>
          <p:nvPr>
            <p:ph idx="5" type="title"/>
          </p:nvPr>
        </p:nvSpPr>
        <p:spPr>
          <a:xfrm>
            <a:off x="858025" y="3675350"/>
            <a:ext cx="3676200" cy="72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1" name="Google Shape;71;p16"/>
          <p:cNvSpPr txBox="1"/>
          <p:nvPr>
            <p:ph idx="6" type="title"/>
          </p:nvPr>
        </p:nvSpPr>
        <p:spPr>
          <a:xfrm>
            <a:off x="4723650" y="1367463"/>
            <a:ext cx="3486900" cy="72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12B5EA"/>
              </a:buClr>
              <a:buSzPts val="1500"/>
              <a:buFont typeface="Asap Condensed Medium"/>
              <a:buNone/>
              <a:defRPr sz="1500">
                <a:solidFill>
                  <a:srgbClr val="12B5EA"/>
                </a:solidFill>
                <a:latin typeface="Asap Condensed Medium"/>
                <a:ea typeface="Asap Condensed Medium"/>
                <a:cs typeface="Asap Condensed Medium"/>
                <a:sym typeface="Asap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 name="Google Shape;72;p16"/>
          <p:cNvSpPr txBox="1"/>
          <p:nvPr>
            <p:ph idx="7" type="title"/>
          </p:nvPr>
        </p:nvSpPr>
        <p:spPr>
          <a:xfrm>
            <a:off x="4723650" y="2167625"/>
            <a:ext cx="3486900" cy="72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12B5EA"/>
              </a:buClr>
              <a:buSzPts val="1500"/>
              <a:buFont typeface="Asap Condensed Medium"/>
              <a:buNone/>
              <a:defRPr sz="1500">
                <a:solidFill>
                  <a:srgbClr val="12B5EA"/>
                </a:solidFill>
                <a:latin typeface="Asap Condensed Medium"/>
                <a:ea typeface="Asap Condensed Medium"/>
                <a:cs typeface="Asap Condensed Medium"/>
                <a:sym typeface="Asap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3" name="Google Shape;73;p16"/>
          <p:cNvSpPr txBox="1"/>
          <p:nvPr>
            <p:ph idx="8" type="title"/>
          </p:nvPr>
        </p:nvSpPr>
        <p:spPr>
          <a:xfrm>
            <a:off x="4723650" y="3720825"/>
            <a:ext cx="3486900" cy="72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12B5EA"/>
              </a:buClr>
              <a:buSzPts val="1500"/>
              <a:buFont typeface="Asap Condensed Medium"/>
              <a:buNone/>
              <a:defRPr sz="1500">
                <a:solidFill>
                  <a:srgbClr val="12B5EA"/>
                </a:solidFill>
                <a:latin typeface="Asap Condensed Medium"/>
                <a:ea typeface="Asap Condensed Medium"/>
                <a:cs typeface="Asap Condensed Medium"/>
                <a:sym typeface="Asap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4" name="Google Shape;74;p16"/>
          <p:cNvSpPr txBox="1"/>
          <p:nvPr>
            <p:ph idx="9" type="title"/>
          </p:nvPr>
        </p:nvSpPr>
        <p:spPr>
          <a:xfrm>
            <a:off x="4723650" y="2921475"/>
            <a:ext cx="3486900" cy="726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12B5EA"/>
              </a:buClr>
              <a:buSzPts val="1500"/>
              <a:buFont typeface="Asap Condensed Medium"/>
              <a:buNone/>
              <a:defRPr sz="1500">
                <a:solidFill>
                  <a:srgbClr val="12B5EA"/>
                </a:solidFill>
                <a:latin typeface="Asap Condensed Medium"/>
                <a:ea typeface="Asap Condensed Medium"/>
                <a:cs typeface="Asap Condensed Medium"/>
                <a:sym typeface="Asap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extLst>
    <p:ext uri="{DCECCB84-F9BA-43D5-87BE-67443E8EF086}">
      <p15:sldGuideLst>
        <p15:guide id="1" orient="horz" pos="1032">
          <p15:clr>
            <a:srgbClr val="FA7B17"/>
          </p15:clr>
        </p15:guide>
        <p15:guide id="2" orient="horz" pos="1533">
          <p15:clr>
            <a:srgbClr val="FA7B17"/>
          </p15:clr>
        </p15:guide>
        <p15:guide id="3" orient="horz" pos="2016">
          <p15:clr>
            <a:srgbClr val="FA7B17"/>
          </p15:clr>
        </p15:guide>
        <p15:guide id="4" orient="horz" pos="2499">
          <p15:clr>
            <a:srgbClr val="FA7B17"/>
          </p15:clr>
        </p15:guide>
        <p15:guide id="5" pos="3024">
          <p15:clr>
            <a:srgbClr val="FA7B17"/>
          </p15:clr>
        </p15:guide>
        <p15:guide id="6" pos="602">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
    <p:bg>
      <p:bgPr>
        <a:solidFill>
          <a:schemeClr val="lt1"/>
        </a:solidFill>
      </p:bgPr>
    </p:bg>
    <p:spTree>
      <p:nvGrpSpPr>
        <p:cNvPr id="75" name="Shape 75"/>
        <p:cNvGrpSpPr/>
        <p:nvPr/>
      </p:nvGrpSpPr>
      <p:grpSpPr>
        <a:xfrm>
          <a:off x="0" y="0"/>
          <a:ext cx="0" cy="0"/>
          <a:chOff x="0" y="0"/>
          <a:chExt cx="0" cy="0"/>
        </a:xfrm>
      </p:grpSpPr>
      <p:sp>
        <p:nvSpPr>
          <p:cNvPr id="76" name="Google Shape;76;p17"/>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77" name="Shape 77"/>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bg>
      <p:bgPr>
        <a:solidFill>
          <a:schemeClr val="lt1"/>
        </a:solidFill>
      </p:bgPr>
    </p:bg>
    <p:spTree>
      <p:nvGrpSpPr>
        <p:cNvPr id="78" name="Shape 78"/>
        <p:cNvGrpSpPr/>
        <p:nvPr/>
      </p:nvGrpSpPr>
      <p:grpSpPr>
        <a:xfrm>
          <a:off x="0" y="0"/>
          <a:ext cx="0" cy="0"/>
          <a:chOff x="0" y="0"/>
          <a:chExt cx="0" cy="0"/>
        </a:xfrm>
      </p:grpSpPr>
      <p:sp>
        <p:nvSpPr>
          <p:cNvPr id="79" name="Google Shape;79;p1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9"/>
          <p:cNvSpPr txBox="1"/>
          <p:nvPr>
            <p:ph type="title"/>
          </p:nvPr>
        </p:nvSpPr>
        <p:spPr>
          <a:xfrm>
            <a:off x="329250" y="119775"/>
            <a:ext cx="5745000" cy="622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CUSTOM_1">
    <p:bg>
      <p:bgPr>
        <a:solidFill>
          <a:schemeClr val="lt1"/>
        </a:solidFill>
      </p:bgPr>
    </p:bg>
    <p:spTree>
      <p:nvGrpSpPr>
        <p:cNvPr id="81" name="Shape 81"/>
        <p:cNvGrpSpPr/>
        <p:nvPr/>
      </p:nvGrpSpPr>
      <p:grpSpPr>
        <a:xfrm>
          <a:off x="0" y="0"/>
          <a:ext cx="0" cy="0"/>
          <a:chOff x="0" y="0"/>
          <a:chExt cx="0" cy="0"/>
        </a:xfrm>
      </p:grpSpPr>
      <p:sp>
        <p:nvSpPr>
          <p:cNvPr id="82" name="Google Shape;82;p2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0"/>
          <p:cNvSpPr/>
          <p:nvPr/>
        </p:nvSpPr>
        <p:spPr>
          <a:xfrm>
            <a:off x="5984900"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0"/>
          <p:cNvSpPr/>
          <p:nvPr/>
        </p:nvSpPr>
        <p:spPr>
          <a:xfrm>
            <a:off x="3203088"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0"/>
          <p:cNvSpPr/>
          <p:nvPr/>
        </p:nvSpPr>
        <p:spPr>
          <a:xfrm>
            <a:off x="421275" y="1249500"/>
            <a:ext cx="2689200" cy="345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6" name="Google Shape;86;p20"/>
          <p:cNvGraphicFramePr/>
          <p:nvPr/>
        </p:nvGraphicFramePr>
        <p:xfrm>
          <a:off x="192675" y="1111038"/>
          <a:ext cx="3000000" cy="3000000"/>
        </p:xfrm>
        <a:graphic>
          <a:graphicData uri="http://schemas.openxmlformats.org/drawingml/2006/table">
            <a:tbl>
              <a:tblPr>
                <a:noFill/>
                <a:tableStyleId>{0622966C-0841-4980-9987-6205342537A8}</a:tableStyleId>
              </a:tblPr>
              <a:tblGrid>
                <a:gridCol w="2756525"/>
                <a:gridCol w="2756525"/>
                <a:gridCol w="2756525"/>
              </a:tblGrid>
              <a:tr h="633925">
                <a:tc>
                  <a:txBody>
                    <a:bodyPr/>
                    <a:lstStyle/>
                    <a:p>
                      <a:pPr indent="0" lvl="0" marL="0" rtl="0" algn="l">
                        <a:lnSpc>
                          <a:spcPct val="125000"/>
                        </a:lnSpc>
                        <a:spcBef>
                          <a:spcPts val="0"/>
                        </a:spcBef>
                        <a:spcAft>
                          <a:spcPts val="0"/>
                        </a:spcAft>
                        <a:buNone/>
                      </a:pPr>
                      <a:r>
                        <a:rPr b="1" lang="en" sz="1900">
                          <a:solidFill>
                            <a:srgbClr val="A50A51"/>
                          </a:solidFill>
                          <a:latin typeface="Asap Condensed"/>
                          <a:ea typeface="Asap Condensed"/>
                          <a:cs typeface="Asap Condensed"/>
                          <a:sym typeface="Asap Condensed"/>
                        </a:rPr>
                        <a:t>  </a:t>
                      </a:r>
                      <a:r>
                        <a:rPr b="1" lang="en" sz="1800">
                          <a:solidFill>
                            <a:srgbClr val="A50A51"/>
                          </a:solidFill>
                          <a:latin typeface="Asap Condensed"/>
                          <a:ea typeface="Asap Condensed"/>
                          <a:cs typeface="Asap Condensed"/>
                          <a:sym typeface="Asap Condensed"/>
                        </a:rPr>
                        <a:t> </a:t>
                      </a:r>
                      <a:endParaRPr b="1" sz="1800">
                        <a:solidFill>
                          <a:srgbClr val="A50A51"/>
                        </a:solidFill>
                        <a:latin typeface="Asap Condensed"/>
                        <a:ea typeface="Asap Condensed"/>
                        <a:cs typeface="Asap Condensed"/>
                        <a:sym typeface="Asap Condensed"/>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0" marB="0" marR="91425" marL="45720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2402200">
                <a:tc>
                  <a:txBody>
                    <a:bodyPr/>
                    <a:lstStyle/>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200">
                        <a:solidFill>
                          <a:srgbClr val="9E9E9E"/>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200">
                        <a:solidFill>
                          <a:srgbClr val="9E9E9E"/>
                        </a:solidFill>
                        <a:latin typeface="Raleway Medium"/>
                        <a:ea typeface="Raleway Medium"/>
                        <a:cs typeface="Raleway Medium"/>
                        <a:sym typeface="Raleway Medium"/>
                      </a:endParaRPr>
                    </a:p>
                    <a:p>
                      <a:pPr indent="0" lvl="0" marL="0" rtl="0" algn="l">
                        <a:lnSpc>
                          <a:spcPct val="100000"/>
                        </a:lnSpc>
                        <a:spcBef>
                          <a:spcPts val="0"/>
                        </a:spcBef>
                        <a:spcAft>
                          <a:spcPts val="0"/>
                        </a:spcAft>
                        <a:buNone/>
                      </a:pPr>
                      <a:r>
                        <a:t/>
                      </a:r>
                      <a:endParaRPr sz="1500">
                        <a:solidFill>
                          <a:srgbClr val="0494CB"/>
                        </a:solidFill>
                        <a:latin typeface="Asap Condensed"/>
                        <a:ea typeface="Asap Condensed"/>
                        <a:cs typeface="Asap Condensed"/>
                        <a:sym typeface="Asap Condensed"/>
                      </a:endParaRPr>
                    </a:p>
                  </a:txBody>
                  <a:tcPr marT="0" marB="0" marR="91425" marL="4572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87" name="Google Shape;87;p20"/>
          <p:cNvSpPr txBox="1"/>
          <p:nvPr>
            <p:ph type="title"/>
          </p:nvPr>
        </p:nvSpPr>
        <p:spPr>
          <a:xfrm>
            <a:off x="327150" y="217750"/>
            <a:ext cx="8489700" cy="86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20"/>
          <p:cNvSpPr txBox="1"/>
          <p:nvPr>
            <p:ph idx="2" type="title"/>
          </p:nvPr>
        </p:nvSpPr>
        <p:spPr>
          <a:xfrm>
            <a:off x="576250" y="1282368"/>
            <a:ext cx="2689200" cy="4626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A50A51"/>
              </a:buClr>
              <a:buSzPts val="1800"/>
              <a:buFont typeface="Asap Condensed"/>
              <a:buNone/>
              <a:defRPr b="1" sz="1800">
                <a:solidFill>
                  <a:srgbClr val="A50A51"/>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20"/>
          <p:cNvSpPr txBox="1"/>
          <p:nvPr>
            <p:ph idx="3" type="title"/>
          </p:nvPr>
        </p:nvSpPr>
        <p:spPr>
          <a:xfrm>
            <a:off x="3330150" y="1282368"/>
            <a:ext cx="2689200" cy="46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A50A51"/>
              </a:buClr>
              <a:buSzPts val="1800"/>
              <a:buFont typeface="Asap Condensed"/>
              <a:buNone/>
              <a:defRPr b="1" sz="1800">
                <a:solidFill>
                  <a:srgbClr val="A50A51"/>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0" name="Google Shape;90;p20"/>
          <p:cNvSpPr txBox="1"/>
          <p:nvPr>
            <p:ph idx="4" type="title"/>
          </p:nvPr>
        </p:nvSpPr>
        <p:spPr>
          <a:xfrm>
            <a:off x="6084050" y="1282368"/>
            <a:ext cx="2689200" cy="462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A50A51"/>
              </a:buClr>
              <a:buSzPts val="1800"/>
              <a:buFont typeface="Asap Condensed"/>
              <a:buNone/>
              <a:defRPr b="1" sz="1800">
                <a:solidFill>
                  <a:srgbClr val="A50A51"/>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 name="Google Shape;91;p20"/>
          <p:cNvSpPr txBox="1"/>
          <p:nvPr>
            <p:ph idx="1" type="subTitle"/>
          </p:nvPr>
        </p:nvSpPr>
        <p:spPr>
          <a:xfrm>
            <a:off x="576250" y="1650750"/>
            <a:ext cx="2274600" cy="1289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0494CB"/>
              </a:buClr>
              <a:buSzPts val="1500"/>
              <a:buFont typeface="Asap Condensed Medium"/>
              <a:buNone/>
              <a:defRPr sz="1500">
                <a:solidFill>
                  <a:srgbClr val="0494CB"/>
                </a:solidFill>
                <a:latin typeface="Asap Condensed Medium"/>
                <a:ea typeface="Asap Condensed Medium"/>
                <a:cs typeface="Asap Condensed Medium"/>
                <a:sym typeface="Asap Condensed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20"/>
          <p:cNvSpPr txBox="1"/>
          <p:nvPr>
            <p:ph idx="5" type="subTitle"/>
          </p:nvPr>
        </p:nvSpPr>
        <p:spPr>
          <a:xfrm>
            <a:off x="628575" y="3116250"/>
            <a:ext cx="2274600" cy="1341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888888"/>
              </a:buClr>
              <a:buSzPts val="1200"/>
              <a:buFont typeface="Raleway"/>
              <a:buNone/>
              <a:defRPr sz="1200">
                <a:solidFill>
                  <a:srgbClr val="888888"/>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20"/>
          <p:cNvSpPr txBox="1"/>
          <p:nvPr>
            <p:ph idx="6" type="subTitle"/>
          </p:nvPr>
        </p:nvSpPr>
        <p:spPr>
          <a:xfrm>
            <a:off x="3330150" y="1650750"/>
            <a:ext cx="2274600" cy="128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494CB"/>
              </a:buClr>
              <a:buSzPts val="1500"/>
              <a:buFont typeface="Asap Condensed Medium"/>
              <a:buNone/>
              <a:defRPr sz="1500">
                <a:solidFill>
                  <a:srgbClr val="0494CB"/>
                </a:solidFill>
                <a:latin typeface="Asap Condensed Medium"/>
                <a:ea typeface="Asap Condensed Medium"/>
                <a:cs typeface="Asap Condensed Medium"/>
                <a:sym typeface="Asap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4" name="Google Shape;94;p20"/>
          <p:cNvSpPr txBox="1"/>
          <p:nvPr>
            <p:ph idx="7" type="subTitle"/>
          </p:nvPr>
        </p:nvSpPr>
        <p:spPr>
          <a:xfrm>
            <a:off x="3382475" y="3116250"/>
            <a:ext cx="2274600" cy="1341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888888"/>
              </a:buClr>
              <a:buSzPts val="1200"/>
              <a:buFont typeface="Raleway"/>
              <a:buNone/>
              <a:defRPr sz="1200">
                <a:solidFill>
                  <a:srgbClr val="888888"/>
                </a:solidFill>
                <a:latin typeface="Raleway"/>
                <a:ea typeface="Raleway"/>
                <a:cs typeface="Raleway"/>
                <a:sym typeface="Ralew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5" name="Google Shape;95;p20"/>
          <p:cNvSpPr txBox="1"/>
          <p:nvPr>
            <p:ph idx="8" type="subTitle"/>
          </p:nvPr>
        </p:nvSpPr>
        <p:spPr>
          <a:xfrm>
            <a:off x="6084050" y="1650750"/>
            <a:ext cx="2274600" cy="1289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494CB"/>
              </a:buClr>
              <a:buSzPts val="1500"/>
              <a:buFont typeface="Asap Condensed Medium"/>
              <a:buNone/>
              <a:defRPr sz="1500">
                <a:solidFill>
                  <a:srgbClr val="0494CB"/>
                </a:solidFill>
                <a:latin typeface="Asap Condensed Medium"/>
                <a:ea typeface="Asap Condensed Medium"/>
                <a:cs typeface="Asap Condensed Medium"/>
                <a:sym typeface="Asap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6" name="Google Shape;96;p20"/>
          <p:cNvSpPr txBox="1"/>
          <p:nvPr>
            <p:ph idx="9" type="subTitle"/>
          </p:nvPr>
        </p:nvSpPr>
        <p:spPr>
          <a:xfrm>
            <a:off x="6136375" y="3116250"/>
            <a:ext cx="2274600" cy="1341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888888"/>
              </a:buClr>
              <a:buSzPts val="1200"/>
              <a:buFont typeface="Raleway"/>
              <a:buNone/>
              <a:defRPr sz="1200">
                <a:solidFill>
                  <a:srgbClr val="888888"/>
                </a:solidFill>
                <a:latin typeface="Raleway"/>
                <a:ea typeface="Raleway"/>
                <a:cs typeface="Raleway"/>
                <a:sym typeface="Ralewa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lue">
  <p:cSld name="TITLE_4">
    <p:bg>
      <p:bgPr>
        <a:solidFill>
          <a:srgbClr val="12B5EA"/>
        </a:solid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371475" y="2361275"/>
            <a:ext cx="6710400" cy="662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12B5EA"/>
              </a:buClr>
              <a:buSzPts val="4400"/>
              <a:buFont typeface="Asap Condensed"/>
              <a:buNone/>
              <a:defRPr b="1" sz="4400">
                <a:solidFill>
                  <a:srgbClr val="12B5EA"/>
                </a:solidFill>
                <a:highlight>
                  <a:schemeClr val="lt1"/>
                </a:highlight>
                <a:latin typeface="Asap Condensed"/>
                <a:ea typeface="Asap Condensed"/>
                <a:cs typeface="Asap Condensed"/>
                <a:sym typeface="Asap Condensed"/>
              </a:defRPr>
            </a:lvl1pPr>
            <a:lvl2pPr lvl="1">
              <a:spcBef>
                <a:spcPts val="0"/>
              </a:spcBef>
              <a:spcAft>
                <a:spcPts val="0"/>
              </a:spcAft>
              <a:buSzPts val="1400"/>
              <a:buNone/>
              <a:defRPr>
                <a:highlight>
                  <a:schemeClr val="dk1"/>
                </a:highlight>
              </a:defRPr>
            </a:lvl2pPr>
            <a:lvl3pPr lvl="2">
              <a:spcBef>
                <a:spcPts val="0"/>
              </a:spcBef>
              <a:spcAft>
                <a:spcPts val="0"/>
              </a:spcAft>
              <a:buSzPts val="1400"/>
              <a:buNone/>
              <a:defRPr>
                <a:highlight>
                  <a:schemeClr val="dk1"/>
                </a:highlight>
              </a:defRPr>
            </a:lvl3pPr>
            <a:lvl4pPr lvl="3">
              <a:spcBef>
                <a:spcPts val="0"/>
              </a:spcBef>
              <a:spcAft>
                <a:spcPts val="0"/>
              </a:spcAft>
              <a:buSzPts val="1400"/>
              <a:buNone/>
              <a:defRPr>
                <a:highlight>
                  <a:schemeClr val="dk1"/>
                </a:highlight>
              </a:defRPr>
            </a:lvl4pPr>
            <a:lvl5pPr lvl="4">
              <a:spcBef>
                <a:spcPts val="0"/>
              </a:spcBef>
              <a:spcAft>
                <a:spcPts val="0"/>
              </a:spcAft>
              <a:buSzPts val="1400"/>
              <a:buNone/>
              <a:defRPr>
                <a:highlight>
                  <a:schemeClr val="dk1"/>
                </a:highlight>
              </a:defRPr>
            </a:lvl5pPr>
            <a:lvl6pPr lvl="5">
              <a:spcBef>
                <a:spcPts val="0"/>
              </a:spcBef>
              <a:spcAft>
                <a:spcPts val="0"/>
              </a:spcAft>
              <a:buSzPts val="1400"/>
              <a:buNone/>
              <a:defRPr>
                <a:highlight>
                  <a:schemeClr val="dk1"/>
                </a:highlight>
              </a:defRPr>
            </a:lvl6pPr>
            <a:lvl7pPr lvl="6">
              <a:spcBef>
                <a:spcPts val="0"/>
              </a:spcBef>
              <a:spcAft>
                <a:spcPts val="0"/>
              </a:spcAft>
              <a:buSzPts val="1400"/>
              <a:buNone/>
              <a:defRPr>
                <a:highlight>
                  <a:schemeClr val="dk1"/>
                </a:highlight>
              </a:defRPr>
            </a:lvl7pPr>
            <a:lvl8pPr lvl="7">
              <a:spcBef>
                <a:spcPts val="0"/>
              </a:spcBef>
              <a:spcAft>
                <a:spcPts val="0"/>
              </a:spcAft>
              <a:buSzPts val="1400"/>
              <a:buNone/>
              <a:defRPr>
                <a:highlight>
                  <a:schemeClr val="dk1"/>
                </a:highlight>
              </a:defRPr>
            </a:lvl8pPr>
            <a:lvl9pPr lvl="8">
              <a:spcBef>
                <a:spcPts val="0"/>
              </a:spcBef>
              <a:spcAft>
                <a:spcPts val="0"/>
              </a:spcAft>
              <a:buSzPts val="1400"/>
              <a:buNone/>
              <a:defRPr>
                <a:highlight>
                  <a:schemeClr val="dk1"/>
                </a:highlight>
              </a:defRPr>
            </a:lvl9pPr>
          </a:lstStyle>
          <a:p/>
        </p:txBody>
      </p:sp>
      <p:sp>
        <p:nvSpPr>
          <p:cNvPr id="13" name="Google Shape;13;p3"/>
          <p:cNvSpPr txBox="1"/>
          <p:nvPr>
            <p:ph idx="1" type="subTitle"/>
          </p:nvPr>
        </p:nvSpPr>
        <p:spPr>
          <a:xfrm>
            <a:off x="464250" y="3216350"/>
            <a:ext cx="5665200" cy="3936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400"/>
              <a:buFont typeface="Raleway Medium"/>
              <a:buNone/>
              <a:defRPr>
                <a:solidFill>
                  <a:schemeClr val="lt1"/>
                </a:solidFill>
                <a:latin typeface="Raleway Medium"/>
                <a:ea typeface="Raleway Medium"/>
                <a:cs typeface="Raleway Medium"/>
                <a:sym typeface="Ralew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p:cSld name="BIG_NUMBER">
    <p:bg>
      <p:bgPr>
        <a:solidFill>
          <a:schemeClr val="lt1"/>
        </a:solidFill>
      </p:bgPr>
    </p:bg>
    <p:spTree>
      <p:nvGrpSpPr>
        <p:cNvPr id="97" name="Shape 97"/>
        <p:cNvGrpSpPr/>
        <p:nvPr/>
      </p:nvGrpSpPr>
      <p:grpSpPr>
        <a:xfrm>
          <a:off x="0" y="0"/>
          <a:ext cx="0" cy="0"/>
          <a:chOff x="0" y="0"/>
          <a:chExt cx="0" cy="0"/>
        </a:xfrm>
      </p:grpSpPr>
      <p:sp>
        <p:nvSpPr>
          <p:cNvPr id="98" name="Google Shape;98;p2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1"/>
          <p:cNvSpPr/>
          <p:nvPr/>
        </p:nvSpPr>
        <p:spPr>
          <a:xfrm>
            <a:off x="439827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1"/>
          <p:cNvSpPr/>
          <p:nvPr/>
        </p:nvSpPr>
        <p:spPr>
          <a:xfrm>
            <a:off x="420625" y="1216150"/>
            <a:ext cx="3803100" cy="363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1"/>
          <p:cNvSpPr txBox="1"/>
          <p:nvPr/>
        </p:nvSpPr>
        <p:spPr>
          <a:xfrm>
            <a:off x="4609000" y="13017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4</a:t>
            </a:r>
            <a:endParaRPr b="1" sz="2400">
              <a:solidFill>
                <a:srgbClr val="86AF15"/>
              </a:solidFill>
              <a:latin typeface="Roboto Condensed"/>
              <a:ea typeface="Roboto Condensed"/>
              <a:cs typeface="Roboto Condensed"/>
              <a:sym typeface="Roboto Condensed"/>
            </a:endParaRPr>
          </a:p>
        </p:txBody>
      </p:sp>
      <p:sp>
        <p:nvSpPr>
          <p:cNvPr id="102" name="Google Shape;102;p21"/>
          <p:cNvSpPr txBox="1"/>
          <p:nvPr/>
        </p:nvSpPr>
        <p:spPr>
          <a:xfrm>
            <a:off x="460900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5</a:t>
            </a:r>
            <a:endParaRPr b="1" sz="2400">
              <a:solidFill>
                <a:srgbClr val="86AF15"/>
              </a:solidFill>
              <a:latin typeface="Roboto Condensed"/>
              <a:ea typeface="Roboto Condensed"/>
              <a:cs typeface="Roboto Condensed"/>
              <a:sym typeface="Roboto Condensed"/>
            </a:endParaRPr>
          </a:p>
        </p:txBody>
      </p:sp>
      <p:sp>
        <p:nvSpPr>
          <p:cNvPr id="103" name="Google Shape;103;p21"/>
          <p:cNvSpPr txBox="1"/>
          <p:nvPr/>
        </p:nvSpPr>
        <p:spPr>
          <a:xfrm>
            <a:off x="4609000" y="3540825"/>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Roboto Condensed"/>
                <a:ea typeface="Roboto Condensed"/>
                <a:cs typeface="Roboto Condensed"/>
                <a:sym typeface="Roboto Condensed"/>
              </a:rPr>
              <a:t>6</a:t>
            </a:r>
            <a:endParaRPr b="1" sz="2400">
              <a:solidFill>
                <a:srgbClr val="86AF15"/>
              </a:solidFill>
              <a:latin typeface="Roboto Condensed"/>
              <a:ea typeface="Roboto Condensed"/>
              <a:cs typeface="Roboto Condensed"/>
              <a:sym typeface="Roboto Condensed"/>
            </a:endParaRPr>
          </a:p>
        </p:txBody>
      </p:sp>
      <p:sp>
        <p:nvSpPr>
          <p:cNvPr id="104" name="Google Shape;104;p21"/>
          <p:cNvSpPr txBox="1"/>
          <p:nvPr/>
        </p:nvSpPr>
        <p:spPr>
          <a:xfrm>
            <a:off x="561550" y="13017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1</a:t>
            </a:r>
            <a:endParaRPr b="1" sz="2400">
              <a:solidFill>
                <a:srgbClr val="86AF15"/>
              </a:solidFill>
              <a:latin typeface="Asap Condensed"/>
              <a:ea typeface="Asap Condensed"/>
              <a:cs typeface="Asap Condensed"/>
              <a:sym typeface="Asap Condensed"/>
            </a:endParaRPr>
          </a:p>
        </p:txBody>
      </p:sp>
      <p:sp>
        <p:nvSpPr>
          <p:cNvPr id="105" name="Google Shape;105;p21"/>
          <p:cNvSpPr txBox="1"/>
          <p:nvPr/>
        </p:nvSpPr>
        <p:spPr>
          <a:xfrm>
            <a:off x="561550" y="242126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2</a:t>
            </a:r>
            <a:endParaRPr b="1" sz="2400">
              <a:solidFill>
                <a:srgbClr val="86AF15"/>
              </a:solidFill>
              <a:latin typeface="Roboto Condensed"/>
              <a:ea typeface="Roboto Condensed"/>
              <a:cs typeface="Roboto Condensed"/>
              <a:sym typeface="Roboto Condensed"/>
            </a:endParaRPr>
          </a:p>
        </p:txBody>
      </p:sp>
      <p:sp>
        <p:nvSpPr>
          <p:cNvPr id="106" name="Google Shape;106;p21"/>
          <p:cNvSpPr txBox="1"/>
          <p:nvPr/>
        </p:nvSpPr>
        <p:spPr>
          <a:xfrm>
            <a:off x="561550" y="3540813"/>
            <a:ext cx="346800" cy="56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86AF15"/>
                </a:solidFill>
                <a:latin typeface="Asap Condensed"/>
                <a:ea typeface="Asap Condensed"/>
                <a:cs typeface="Asap Condensed"/>
                <a:sym typeface="Asap Condensed"/>
              </a:rPr>
              <a:t>3</a:t>
            </a:r>
            <a:endParaRPr b="1" sz="2400">
              <a:solidFill>
                <a:srgbClr val="86AF15"/>
              </a:solidFill>
              <a:latin typeface="Roboto Condensed"/>
              <a:ea typeface="Roboto Condensed"/>
              <a:cs typeface="Roboto Condensed"/>
              <a:sym typeface="Roboto Condensed"/>
            </a:endParaRPr>
          </a:p>
        </p:txBody>
      </p:sp>
      <p:sp>
        <p:nvSpPr>
          <p:cNvPr id="107" name="Google Shape;107;p21"/>
          <p:cNvSpPr txBox="1"/>
          <p:nvPr>
            <p:ph type="title"/>
          </p:nvPr>
        </p:nvSpPr>
        <p:spPr>
          <a:xfrm>
            <a:off x="329250" y="119775"/>
            <a:ext cx="5745000" cy="622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21"/>
          <p:cNvSpPr txBox="1"/>
          <p:nvPr>
            <p:ph idx="2" type="title"/>
          </p:nvPr>
        </p:nvSpPr>
        <p:spPr>
          <a:xfrm>
            <a:off x="858025" y="1337775"/>
            <a:ext cx="2816700" cy="726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21"/>
          <p:cNvSpPr txBox="1"/>
          <p:nvPr>
            <p:ph idx="3" type="title"/>
          </p:nvPr>
        </p:nvSpPr>
        <p:spPr>
          <a:xfrm>
            <a:off x="913825" y="2439875"/>
            <a:ext cx="2816700" cy="56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21"/>
          <p:cNvSpPr txBox="1"/>
          <p:nvPr>
            <p:ph idx="4" type="title"/>
          </p:nvPr>
        </p:nvSpPr>
        <p:spPr>
          <a:xfrm>
            <a:off x="913825" y="3578025"/>
            <a:ext cx="2816700" cy="56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p21"/>
          <p:cNvSpPr txBox="1"/>
          <p:nvPr>
            <p:ph idx="5" type="title"/>
          </p:nvPr>
        </p:nvSpPr>
        <p:spPr>
          <a:xfrm>
            <a:off x="4955800" y="1337775"/>
            <a:ext cx="2816700" cy="56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21"/>
          <p:cNvSpPr txBox="1"/>
          <p:nvPr>
            <p:ph idx="6" type="title"/>
          </p:nvPr>
        </p:nvSpPr>
        <p:spPr>
          <a:xfrm>
            <a:off x="4955800" y="2439300"/>
            <a:ext cx="2816700" cy="56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3" name="Google Shape;113;p21"/>
          <p:cNvSpPr txBox="1"/>
          <p:nvPr>
            <p:ph idx="7" type="title"/>
          </p:nvPr>
        </p:nvSpPr>
        <p:spPr>
          <a:xfrm>
            <a:off x="4955800" y="3576875"/>
            <a:ext cx="2816700" cy="560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952056"/>
              </a:buClr>
              <a:buSzPts val="1800"/>
              <a:buFont typeface="Asap Condensed"/>
              <a:buNone/>
              <a:defRPr b="1" sz="1800">
                <a:solidFill>
                  <a:srgbClr val="952056"/>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oon">
  <p:cSld name="TITLE_AND_BODY_1_1">
    <p:bg>
      <p:bgPr>
        <a:solidFill>
          <a:srgbClr val="A50A51"/>
        </a:solidFill>
      </p:bgPr>
    </p:bg>
    <p:spTree>
      <p:nvGrpSpPr>
        <p:cNvPr id="114" name="Shape 114"/>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cSld name="TITLE_2">
    <p:bg>
      <p:bgPr>
        <a:solidFill>
          <a:srgbClr val="FF6F0C"/>
        </a:solidFill>
      </p:bgPr>
    </p:bg>
    <p:spTree>
      <p:nvGrpSpPr>
        <p:cNvPr id="115" name="Shape 11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cSld name="TITLE_3">
    <p:bg>
      <p:bgPr>
        <a:solidFill>
          <a:srgbClr val="86AF15"/>
        </a:solidFill>
      </p:bgPr>
    </p:bg>
    <p:spTree>
      <p:nvGrpSpPr>
        <p:cNvPr id="116" name="Shape 11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CUSTOM_2">
    <p:bg>
      <p:bgPr>
        <a:solidFill>
          <a:schemeClr val="lt1"/>
        </a:solidFill>
      </p:bgPr>
    </p:bg>
    <p:spTree>
      <p:nvGrpSpPr>
        <p:cNvPr id="117" name="Shape 11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end">
  <p:cSld name="TITLE_AND_BODY_3">
    <p:spTree>
      <p:nvGrpSpPr>
        <p:cNvPr id="118" name="Shape 118"/>
        <p:cNvGrpSpPr/>
        <p:nvPr/>
      </p:nvGrpSpPr>
      <p:grpSpPr>
        <a:xfrm>
          <a:off x="0" y="0"/>
          <a:ext cx="0" cy="0"/>
          <a:chOff x="0" y="0"/>
          <a:chExt cx="0" cy="0"/>
        </a:xfrm>
      </p:grpSpPr>
      <p:pic>
        <p:nvPicPr>
          <p:cNvPr id="119" name="Google Shape;119;p26"/>
          <p:cNvPicPr preferRelativeResize="0"/>
          <p:nvPr/>
        </p:nvPicPr>
        <p:blipFill>
          <a:blip r:embed="rId2">
            <a:alphaModFix/>
          </a:blip>
          <a:stretch>
            <a:fillRect/>
          </a:stretch>
        </p:blipFill>
        <p:spPr>
          <a:xfrm>
            <a:off x="0" y="0"/>
            <a:ext cx="9144000" cy="5143497"/>
          </a:xfrm>
          <a:prstGeom prst="rect">
            <a:avLst/>
          </a:prstGeom>
          <a:noFill/>
          <a:ln>
            <a:noFill/>
          </a:ln>
        </p:spPr>
      </p:pic>
      <p:sp>
        <p:nvSpPr>
          <p:cNvPr id="120" name="Google Shape;120;p26"/>
          <p:cNvSpPr/>
          <p:nvPr/>
        </p:nvSpPr>
        <p:spPr>
          <a:xfrm>
            <a:off x="0" y="4399200"/>
            <a:ext cx="1748100" cy="7443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 name="Google Shape;121;p26"/>
          <p:cNvPicPr preferRelativeResize="0"/>
          <p:nvPr/>
        </p:nvPicPr>
        <p:blipFill>
          <a:blip r:embed="rId3">
            <a:alphaModFix/>
          </a:blip>
          <a:stretch>
            <a:fillRect/>
          </a:stretch>
        </p:blipFill>
        <p:spPr>
          <a:xfrm>
            <a:off x="164025" y="4558637"/>
            <a:ext cx="1426074" cy="425425"/>
          </a:xfrm>
          <a:prstGeom prst="rect">
            <a:avLst/>
          </a:prstGeom>
          <a:noFill/>
          <a:ln>
            <a:noFill/>
          </a:ln>
        </p:spPr>
      </p:pic>
      <p:sp>
        <p:nvSpPr>
          <p:cNvPr id="122" name="Google Shape;122;p26"/>
          <p:cNvSpPr txBox="1"/>
          <p:nvPr>
            <p:ph type="title"/>
          </p:nvPr>
        </p:nvSpPr>
        <p:spPr>
          <a:xfrm>
            <a:off x="-17175" y="2236650"/>
            <a:ext cx="9144000" cy="6702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rgbClr val="A50A51"/>
              </a:buClr>
              <a:buSzPts val="6000"/>
              <a:buFont typeface="Asap Condensed"/>
              <a:buNone/>
              <a:defRPr b="1" sz="6000">
                <a:solidFill>
                  <a:srgbClr val="A50A51"/>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7" name="Shape 127"/>
        <p:cNvGrpSpPr/>
        <p:nvPr/>
      </p:nvGrpSpPr>
      <p:grpSpPr>
        <a:xfrm>
          <a:off x="0" y="0"/>
          <a:ext cx="0" cy="0"/>
          <a:chOff x="0" y="0"/>
          <a:chExt cx="0" cy="0"/>
        </a:xfrm>
      </p:grpSpPr>
      <p:sp>
        <p:nvSpPr>
          <p:cNvPr id="128" name="Google Shape;128;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9" name="Google Shape;129;p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0" name="Google Shape;13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1" name="Shape 131"/>
        <p:cNvGrpSpPr/>
        <p:nvPr/>
      </p:nvGrpSpPr>
      <p:grpSpPr>
        <a:xfrm>
          <a:off x="0" y="0"/>
          <a:ext cx="0" cy="0"/>
          <a:chOff x="0" y="0"/>
          <a:chExt cx="0" cy="0"/>
        </a:xfrm>
      </p:grpSpPr>
      <p:sp>
        <p:nvSpPr>
          <p:cNvPr id="132" name="Google Shape;132;p2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3" name="Google Shape;13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4" name="Shape 134"/>
        <p:cNvGrpSpPr/>
        <p:nvPr/>
      </p:nvGrpSpPr>
      <p:grpSpPr>
        <a:xfrm>
          <a:off x="0" y="0"/>
          <a:ext cx="0" cy="0"/>
          <a:chOff x="0" y="0"/>
          <a:chExt cx="0" cy="0"/>
        </a:xfrm>
      </p:grpSpPr>
      <p:sp>
        <p:nvSpPr>
          <p:cNvPr id="135" name="Google Shape;135;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6" name="Google Shape;136;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7" name="Google Shape;13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8" name="Shape 138"/>
        <p:cNvGrpSpPr/>
        <p:nvPr/>
      </p:nvGrpSpPr>
      <p:grpSpPr>
        <a:xfrm>
          <a:off x="0" y="0"/>
          <a:ext cx="0" cy="0"/>
          <a:chOff x="0" y="0"/>
          <a:chExt cx="0" cy="0"/>
        </a:xfrm>
      </p:grpSpPr>
      <p:sp>
        <p:nvSpPr>
          <p:cNvPr id="139" name="Google Shape;139;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0" name="Google Shape;140;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1" name="Google Shape;141;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2" name="Google Shape;14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photo">
  <p:cSld name="TITLE_1">
    <p:bg>
      <p:bgPr>
        <a:blipFill>
          <a:blip r:embed="rId2">
            <a:alphaModFix/>
          </a:blip>
          <a:stretch>
            <a:fillRect/>
          </a:stretch>
        </a:blipFill>
      </p:bgPr>
    </p:bg>
    <p:spTree>
      <p:nvGrpSpPr>
        <p:cNvPr id="14" name="Shape 14"/>
        <p:cNvGrpSpPr/>
        <p:nvPr/>
      </p:nvGrpSpPr>
      <p:grpSpPr>
        <a:xfrm>
          <a:off x="0" y="0"/>
          <a:ext cx="0" cy="0"/>
          <a:chOff x="0" y="0"/>
          <a:chExt cx="0" cy="0"/>
        </a:xfrm>
      </p:grpSpPr>
      <p:pic>
        <p:nvPicPr>
          <p:cNvPr descr="CS_reverse.png" id="15" name="Google Shape;15;p4"/>
          <p:cNvPicPr preferRelativeResize="0"/>
          <p:nvPr/>
        </p:nvPicPr>
        <p:blipFill>
          <a:blip r:embed="rId3">
            <a:alphaModFix/>
          </a:blip>
          <a:stretch>
            <a:fillRect/>
          </a:stretch>
        </p:blipFill>
        <p:spPr>
          <a:xfrm>
            <a:off x="8287250" y="4782000"/>
            <a:ext cx="755226" cy="225325"/>
          </a:xfrm>
          <a:prstGeom prst="rect">
            <a:avLst/>
          </a:prstGeom>
          <a:noFill/>
          <a:ln>
            <a:noFill/>
          </a:ln>
        </p:spPr>
      </p:pic>
      <p:sp>
        <p:nvSpPr>
          <p:cNvPr id="16" name="Google Shape;16;p4"/>
          <p:cNvSpPr/>
          <p:nvPr/>
        </p:nvSpPr>
        <p:spPr>
          <a:xfrm>
            <a:off x="0" y="0"/>
            <a:ext cx="9144000" cy="2598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4"/>
          <p:cNvSpPr txBox="1"/>
          <p:nvPr>
            <p:ph type="title"/>
          </p:nvPr>
        </p:nvSpPr>
        <p:spPr>
          <a:xfrm>
            <a:off x="371475" y="2364050"/>
            <a:ext cx="6726000" cy="679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6F0C"/>
              </a:buClr>
              <a:buSzPts val="4400"/>
              <a:buFont typeface="Asap Condensed"/>
              <a:buNone/>
              <a:defRPr b="1" sz="4400">
                <a:solidFill>
                  <a:srgbClr val="FF6F0C"/>
                </a:solidFill>
                <a:highlight>
                  <a:schemeClr val="lt1"/>
                </a:highlight>
                <a:latin typeface="Asap Condensed"/>
                <a:ea typeface="Asap Condensed"/>
                <a:cs typeface="Asap Condensed"/>
                <a:sym typeface="Asap Condensed"/>
              </a:defRPr>
            </a:lvl1pPr>
            <a:lvl2pPr lvl="1">
              <a:spcBef>
                <a:spcPts val="0"/>
              </a:spcBef>
              <a:spcAft>
                <a:spcPts val="0"/>
              </a:spcAft>
              <a:buSzPts val="1400"/>
              <a:buNone/>
              <a:defRPr>
                <a:highlight>
                  <a:srgbClr val="9E9E9E"/>
                </a:highlight>
              </a:defRPr>
            </a:lvl2pPr>
            <a:lvl3pPr lvl="2">
              <a:spcBef>
                <a:spcPts val="0"/>
              </a:spcBef>
              <a:spcAft>
                <a:spcPts val="0"/>
              </a:spcAft>
              <a:buSzPts val="1400"/>
              <a:buNone/>
              <a:defRPr>
                <a:highlight>
                  <a:srgbClr val="9E9E9E"/>
                </a:highlight>
              </a:defRPr>
            </a:lvl3pPr>
            <a:lvl4pPr lvl="3">
              <a:spcBef>
                <a:spcPts val="0"/>
              </a:spcBef>
              <a:spcAft>
                <a:spcPts val="0"/>
              </a:spcAft>
              <a:buSzPts val="1400"/>
              <a:buNone/>
              <a:defRPr>
                <a:highlight>
                  <a:srgbClr val="9E9E9E"/>
                </a:highlight>
              </a:defRPr>
            </a:lvl4pPr>
            <a:lvl5pPr lvl="4">
              <a:spcBef>
                <a:spcPts val="0"/>
              </a:spcBef>
              <a:spcAft>
                <a:spcPts val="0"/>
              </a:spcAft>
              <a:buSzPts val="1400"/>
              <a:buNone/>
              <a:defRPr>
                <a:highlight>
                  <a:srgbClr val="9E9E9E"/>
                </a:highlight>
              </a:defRPr>
            </a:lvl5pPr>
            <a:lvl6pPr lvl="5">
              <a:spcBef>
                <a:spcPts val="0"/>
              </a:spcBef>
              <a:spcAft>
                <a:spcPts val="0"/>
              </a:spcAft>
              <a:buSzPts val="1400"/>
              <a:buNone/>
              <a:defRPr>
                <a:highlight>
                  <a:srgbClr val="9E9E9E"/>
                </a:highlight>
              </a:defRPr>
            </a:lvl6pPr>
            <a:lvl7pPr lvl="6">
              <a:spcBef>
                <a:spcPts val="0"/>
              </a:spcBef>
              <a:spcAft>
                <a:spcPts val="0"/>
              </a:spcAft>
              <a:buSzPts val="1400"/>
              <a:buNone/>
              <a:defRPr>
                <a:highlight>
                  <a:srgbClr val="9E9E9E"/>
                </a:highlight>
              </a:defRPr>
            </a:lvl7pPr>
            <a:lvl8pPr lvl="7">
              <a:spcBef>
                <a:spcPts val="0"/>
              </a:spcBef>
              <a:spcAft>
                <a:spcPts val="0"/>
              </a:spcAft>
              <a:buSzPts val="1400"/>
              <a:buNone/>
              <a:defRPr>
                <a:highlight>
                  <a:srgbClr val="9E9E9E"/>
                </a:highlight>
              </a:defRPr>
            </a:lvl8pPr>
            <a:lvl9pPr lvl="8">
              <a:spcBef>
                <a:spcPts val="0"/>
              </a:spcBef>
              <a:spcAft>
                <a:spcPts val="0"/>
              </a:spcAft>
              <a:buSzPts val="1400"/>
              <a:buNone/>
              <a:defRPr>
                <a:highlight>
                  <a:srgbClr val="9E9E9E"/>
                </a:highlight>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p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5" name="Google Shape;14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6" name="Shape 146"/>
        <p:cNvGrpSpPr/>
        <p:nvPr/>
      </p:nvGrpSpPr>
      <p:grpSpPr>
        <a:xfrm>
          <a:off x="0" y="0"/>
          <a:ext cx="0" cy="0"/>
          <a:chOff x="0" y="0"/>
          <a:chExt cx="0" cy="0"/>
        </a:xfrm>
      </p:grpSpPr>
      <p:sp>
        <p:nvSpPr>
          <p:cNvPr id="147" name="Google Shape;147;p3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48" name="Google Shape;148;p3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9" name="Google Shape;149;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0" name="Shape 150"/>
        <p:cNvGrpSpPr/>
        <p:nvPr/>
      </p:nvGrpSpPr>
      <p:grpSpPr>
        <a:xfrm>
          <a:off x="0" y="0"/>
          <a:ext cx="0" cy="0"/>
          <a:chOff x="0" y="0"/>
          <a:chExt cx="0" cy="0"/>
        </a:xfrm>
      </p:grpSpPr>
      <p:sp>
        <p:nvSpPr>
          <p:cNvPr id="151" name="Google Shape;151;p3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52" name="Google Shape;152;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3" name="Shape 153"/>
        <p:cNvGrpSpPr/>
        <p:nvPr/>
      </p:nvGrpSpPr>
      <p:grpSpPr>
        <a:xfrm>
          <a:off x="0" y="0"/>
          <a:ext cx="0" cy="0"/>
          <a:chOff x="0" y="0"/>
          <a:chExt cx="0" cy="0"/>
        </a:xfrm>
      </p:grpSpPr>
      <p:sp>
        <p:nvSpPr>
          <p:cNvPr id="154" name="Google Shape;154;p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56" name="Google Shape;156;p3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7" name="Google Shape;157;p3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8" name="Google Shape;15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9" name="Shape 159"/>
        <p:cNvGrpSpPr/>
        <p:nvPr/>
      </p:nvGrpSpPr>
      <p:grpSpPr>
        <a:xfrm>
          <a:off x="0" y="0"/>
          <a:ext cx="0" cy="0"/>
          <a:chOff x="0" y="0"/>
          <a:chExt cx="0" cy="0"/>
        </a:xfrm>
      </p:grpSpPr>
      <p:sp>
        <p:nvSpPr>
          <p:cNvPr id="160" name="Google Shape;160;p3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61" name="Google Shape;161;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2" name="Shape 162"/>
        <p:cNvGrpSpPr/>
        <p:nvPr/>
      </p:nvGrpSpPr>
      <p:grpSpPr>
        <a:xfrm>
          <a:off x="0" y="0"/>
          <a:ext cx="0" cy="0"/>
          <a:chOff x="0" y="0"/>
          <a:chExt cx="0" cy="0"/>
        </a:xfrm>
      </p:grpSpPr>
      <p:sp>
        <p:nvSpPr>
          <p:cNvPr id="163" name="Google Shape;163;p3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4" name="Google Shape;164;p3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65" name="Google Shape;16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6" name="Shape 166"/>
        <p:cNvGrpSpPr/>
        <p:nvPr/>
      </p:nvGrpSpPr>
      <p:grpSpPr>
        <a:xfrm>
          <a:off x="0" y="0"/>
          <a:ext cx="0" cy="0"/>
          <a:chOff x="0" y="0"/>
          <a:chExt cx="0" cy="0"/>
        </a:xfrm>
      </p:grpSpPr>
      <p:sp>
        <p:nvSpPr>
          <p:cNvPr id="167" name="Google Shape;167;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mission">
  <p:cSld name="TITLE_AND_BODY_1">
    <p:spTree>
      <p:nvGrpSpPr>
        <p:cNvPr id="168" name="Shape 168"/>
        <p:cNvGrpSpPr/>
        <p:nvPr/>
      </p:nvGrpSpPr>
      <p:grpSpPr>
        <a:xfrm>
          <a:off x="0" y="0"/>
          <a:ext cx="0" cy="0"/>
          <a:chOff x="0" y="0"/>
          <a:chExt cx="0" cy="0"/>
        </a:xfrm>
      </p:grpSpPr>
      <p:pic>
        <p:nvPicPr>
          <p:cNvPr id="169" name="Google Shape;169;p39"/>
          <p:cNvPicPr preferRelativeResize="0"/>
          <p:nvPr/>
        </p:nvPicPr>
        <p:blipFill>
          <a:blip r:embed="rId2">
            <a:alphaModFix/>
          </a:blip>
          <a:stretch>
            <a:fillRect/>
          </a:stretch>
        </p:blipFill>
        <p:spPr>
          <a:xfrm>
            <a:off x="0" y="0"/>
            <a:ext cx="9031114" cy="5079985"/>
          </a:xfrm>
          <a:prstGeom prst="rect">
            <a:avLst/>
          </a:prstGeom>
          <a:noFill/>
          <a:ln>
            <a:noFill/>
          </a:ln>
        </p:spPr>
      </p:pic>
      <p:sp>
        <p:nvSpPr>
          <p:cNvPr id="170" name="Google Shape;170;p39"/>
          <p:cNvSpPr/>
          <p:nvPr/>
        </p:nvSpPr>
        <p:spPr>
          <a:xfrm>
            <a:off x="0" y="3742575"/>
            <a:ext cx="9144000" cy="14010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0494CB"/>
              </a:solidFill>
            </a:endParaRPr>
          </a:p>
        </p:txBody>
      </p:sp>
      <p:sp>
        <p:nvSpPr>
          <p:cNvPr id="171" name="Google Shape;171;p39"/>
          <p:cNvSpPr/>
          <p:nvPr/>
        </p:nvSpPr>
        <p:spPr>
          <a:xfrm>
            <a:off x="0" y="3261075"/>
            <a:ext cx="2055300" cy="676800"/>
          </a:xfrm>
          <a:prstGeom prst="rect">
            <a:avLst/>
          </a:prstGeom>
          <a:solidFill>
            <a:srgbClr val="0494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 name="Google Shape;172;p39"/>
          <p:cNvPicPr preferRelativeResize="0"/>
          <p:nvPr/>
        </p:nvPicPr>
        <p:blipFill>
          <a:blip r:embed="rId3">
            <a:alphaModFix/>
          </a:blip>
          <a:stretch>
            <a:fillRect/>
          </a:stretch>
        </p:blipFill>
        <p:spPr>
          <a:xfrm>
            <a:off x="516550" y="3400300"/>
            <a:ext cx="1408467" cy="420173"/>
          </a:xfrm>
          <a:prstGeom prst="rect">
            <a:avLst/>
          </a:prstGeom>
          <a:noFill/>
          <a:ln>
            <a:noFill/>
          </a:ln>
        </p:spPr>
      </p:pic>
      <p:sp>
        <p:nvSpPr>
          <p:cNvPr id="173" name="Google Shape;173;p39"/>
          <p:cNvSpPr txBox="1"/>
          <p:nvPr>
            <p:ph idx="1" type="subTitle"/>
          </p:nvPr>
        </p:nvSpPr>
        <p:spPr>
          <a:xfrm>
            <a:off x="426900" y="4120175"/>
            <a:ext cx="8290200" cy="89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1800"/>
              <a:buFont typeface="Asap Condensed"/>
              <a:buNone/>
              <a:defRPr b="1" sz="1800">
                <a:solidFill>
                  <a:schemeClr val="lt1"/>
                </a:solidFill>
                <a:latin typeface="Asap Condensed"/>
                <a:ea typeface="Asap Condensed"/>
                <a:cs typeface="Asap Condensed"/>
                <a:sym typeface="Asap Condensed"/>
              </a:defRPr>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74" name="Shape 174"/>
        <p:cNvGrpSpPr/>
        <p:nvPr/>
      </p:nvGrpSpPr>
      <p:grpSpPr>
        <a:xfrm>
          <a:off x="0" y="0"/>
          <a:ext cx="0" cy="0"/>
          <a:chOff x="0" y="0"/>
          <a:chExt cx="0" cy="0"/>
        </a:xfrm>
      </p:grpSpPr>
      <p:sp>
        <p:nvSpPr>
          <p:cNvPr id="175" name="Google Shape;175;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6" name="Google Shape;176;p40"/>
          <p:cNvSpPr txBox="1"/>
          <p:nvPr>
            <p:ph idx="11" type="ftr"/>
          </p:nvPr>
        </p:nvSpPr>
        <p:spPr>
          <a:xfrm>
            <a:off x="420329" y="4767263"/>
            <a:ext cx="64968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sz="900">
                <a:solidFill>
                  <a:srgbClr val="888888"/>
                </a:solidFill>
              </a:defRPr>
            </a:lvl1pPr>
            <a:lvl2pPr lvl="1" algn="l">
              <a:spcBef>
                <a:spcPts val="0"/>
              </a:spcBef>
              <a:spcAft>
                <a:spcPts val="0"/>
              </a:spcAft>
              <a:buSzPts val="1400"/>
              <a:buNone/>
              <a:defRPr sz="1400"/>
            </a:lvl2pPr>
            <a:lvl3pPr lvl="2" algn="l">
              <a:spcBef>
                <a:spcPts val="0"/>
              </a:spcBef>
              <a:spcAft>
                <a:spcPts val="0"/>
              </a:spcAft>
              <a:buSzPts val="1400"/>
              <a:buNone/>
              <a:defRPr sz="1400"/>
            </a:lvl3pPr>
            <a:lvl4pPr lvl="3" algn="l">
              <a:spcBef>
                <a:spcPts val="0"/>
              </a:spcBef>
              <a:spcAft>
                <a:spcPts val="0"/>
              </a:spcAft>
              <a:buSzPts val="1400"/>
              <a:buNone/>
              <a:defRPr sz="1400"/>
            </a:lvl4pPr>
            <a:lvl5pPr lvl="4" algn="l">
              <a:spcBef>
                <a:spcPts val="0"/>
              </a:spcBef>
              <a:spcAft>
                <a:spcPts val="0"/>
              </a:spcAft>
              <a:buSzPts val="1400"/>
              <a:buNone/>
              <a:defRPr sz="1400"/>
            </a:lvl5pPr>
            <a:lvl6pPr lvl="5" algn="l">
              <a:spcBef>
                <a:spcPts val="0"/>
              </a:spcBef>
              <a:spcAft>
                <a:spcPts val="0"/>
              </a:spcAft>
              <a:buSzPts val="1400"/>
              <a:buNone/>
              <a:defRPr sz="1400"/>
            </a:lvl6pPr>
            <a:lvl7pPr lvl="6" algn="l">
              <a:spcBef>
                <a:spcPts val="0"/>
              </a:spcBef>
              <a:spcAft>
                <a:spcPts val="0"/>
              </a:spcAft>
              <a:buSzPts val="1400"/>
              <a:buNone/>
              <a:defRPr sz="1400"/>
            </a:lvl7pPr>
            <a:lvl8pPr lvl="7" algn="l">
              <a:spcBef>
                <a:spcPts val="0"/>
              </a:spcBef>
              <a:spcAft>
                <a:spcPts val="0"/>
              </a:spcAft>
              <a:buSzPts val="1400"/>
              <a:buNone/>
              <a:defRPr sz="1400"/>
            </a:lvl8pPr>
            <a:lvl9pPr lvl="8" algn="l">
              <a:spcBef>
                <a:spcPts val="0"/>
              </a:spcBef>
              <a:spcAft>
                <a:spcPts val="0"/>
              </a:spcAft>
              <a:buSzPts val="1400"/>
              <a:buNone/>
              <a:defRPr sz="1400"/>
            </a:lvl9pPr>
          </a:lstStyle>
          <a:p/>
        </p:txBody>
      </p:sp>
      <p:sp>
        <p:nvSpPr>
          <p:cNvPr id="177" name="Google Shape;177;p40"/>
          <p:cNvSpPr txBox="1"/>
          <p:nvPr>
            <p:ph idx="1" type="body"/>
          </p:nvPr>
        </p:nvSpPr>
        <p:spPr>
          <a:xfrm>
            <a:off x="628650" y="1268015"/>
            <a:ext cx="7886700" cy="33648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accent1"/>
              </a:buClr>
              <a:buSzPts val="2100"/>
              <a:buFont typeface="Calibri"/>
              <a:buChar char="●"/>
              <a:defRPr/>
            </a:lvl1pPr>
            <a:lvl2pPr indent="-342900" lvl="1" marL="914400" algn="l">
              <a:lnSpc>
                <a:spcPct val="90000"/>
              </a:lnSpc>
              <a:spcBef>
                <a:spcPts val="1200"/>
              </a:spcBef>
              <a:spcAft>
                <a:spcPts val="0"/>
              </a:spcAft>
              <a:buClr>
                <a:schemeClr val="accent1"/>
              </a:buClr>
              <a:buSzPts val="1800"/>
              <a:buFont typeface="Calibri"/>
              <a:buChar char="●"/>
              <a:defRPr/>
            </a:lvl2pPr>
            <a:lvl3pPr indent="-323850" lvl="2" marL="1371600" algn="l">
              <a:lnSpc>
                <a:spcPct val="90000"/>
              </a:lnSpc>
              <a:spcBef>
                <a:spcPts val="1200"/>
              </a:spcBef>
              <a:spcAft>
                <a:spcPts val="0"/>
              </a:spcAft>
              <a:buClr>
                <a:schemeClr val="accent1"/>
              </a:buClr>
              <a:buSzPts val="1500"/>
              <a:buFont typeface="Calibri"/>
              <a:buChar char="●"/>
              <a:defRPr/>
            </a:lvl3pPr>
            <a:lvl4pPr indent="-317500" lvl="3" marL="1828800" algn="l">
              <a:lnSpc>
                <a:spcPct val="90000"/>
              </a:lnSpc>
              <a:spcBef>
                <a:spcPts val="1200"/>
              </a:spcBef>
              <a:spcAft>
                <a:spcPts val="0"/>
              </a:spcAft>
              <a:buClr>
                <a:schemeClr val="accent1"/>
              </a:buClr>
              <a:buSzPts val="1400"/>
              <a:buFont typeface="Calibri"/>
              <a:buChar char="●"/>
              <a:defRPr/>
            </a:lvl4pPr>
            <a:lvl5pPr indent="-317500" lvl="4" marL="2286000" algn="l">
              <a:lnSpc>
                <a:spcPct val="90000"/>
              </a:lnSpc>
              <a:spcBef>
                <a:spcPts val="1200"/>
              </a:spcBef>
              <a:spcAft>
                <a:spcPts val="0"/>
              </a:spcAft>
              <a:buClr>
                <a:schemeClr val="accent1"/>
              </a:buClr>
              <a:buSzPts val="1400"/>
              <a:buFont typeface="Calibri"/>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bar">
  <p:cSld name="SECTION_TITLE_AND_DESCRIPTION_1">
    <p:bg>
      <p:bgPr>
        <a:solidFill>
          <a:schemeClr val="lt1"/>
        </a:solidFill>
      </p:bgPr>
    </p:bg>
    <p:spTree>
      <p:nvGrpSpPr>
        <p:cNvPr id="178" name="Shape 178"/>
        <p:cNvGrpSpPr/>
        <p:nvPr/>
      </p:nvGrpSpPr>
      <p:grpSpPr>
        <a:xfrm>
          <a:off x="0" y="0"/>
          <a:ext cx="0" cy="0"/>
          <a:chOff x="0" y="0"/>
          <a:chExt cx="0" cy="0"/>
        </a:xfrm>
      </p:grpSpPr>
      <p:sp>
        <p:nvSpPr>
          <p:cNvPr id="179" name="Google Shape;179;p41"/>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range">
  <p:cSld name="TITLE_1_2">
    <p:bg>
      <p:bgPr>
        <a:solidFill>
          <a:srgbClr val="FF6F0C"/>
        </a:solidFill>
      </p:bgPr>
    </p:bg>
    <p:spTree>
      <p:nvGrpSpPr>
        <p:cNvPr id="18" name="Shape 18"/>
        <p:cNvGrpSpPr/>
        <p:nvPr/>
      </p:nvGrpSpPr>
      <p:grpSpPr>
        <a:xfrm>
          <a:off x="0" y="0"/>
          <a:ext cx="0" cy="0"/>
          <a:chOff x="0" y="0"/>
          <a:chExt cx="0" cy="0"/>
        </a:xfrm>
      </p:grpSpPr>
      <p:pic>
        <p:nvPicPr>
          <p:cNvPr descr="CS_reverse.png" id="19" name="Google Shape;19;p5"/>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20" name="Google Shape;20;p5"/>
          <p:cNvSpPr txBox="1"/>
          <p:nvPr>
            <p:ph type="title"/>
          </p:nvPr>
        </p:nvSpPr>
        <p:spPr>
          <a:xfrm>
            <a:off x="371475" y="2370950"/>
            <a:ext cx="6622500" cy="7341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400"/>
              <a:buFont typeface="Asap Condensed"/>
              <a:buNone/>
              <a:defRPr b="1" sz="4400">
                <a:solidFill>
                  <a:schemeClr val="dk1"/>
                </a:solidFill>
                <a:highlight>
                  <a:schemeClr val="lt1"/>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spTree>
      <p:nvGrpSpPr>
        <p:cNvPr id="180" name="Shape 180"/>
        <p:cNvGrpSpPr/>
        <p:nvPr/>
      </p:nvGrpSpPr>
      <p:grpSpPr>
        <a:xfrm>
          <a:off x="0" y="0"/>
          <a:ext cx="0" cy="0"/>
          <a:chOff x="0" y="0"/>
          <a:chExt cx="0" cy="0"/>
        </a:xfrm>
      </p:grpSpPr>
      <p:sp>
        <p:nvSpPr>
          <p:cNvPr id="181" name="Google Shape;181;p42"/>
          <p:cNvSpPr txBox="1"/>
          <p:nvPr>
            <p:ph type="title"/>
          </p:nvPr>
        </p:nvSpPr>
        <p:spPr>
          <a:xfrm>
            <a:off x="379875" y="271150"/>
            <a:ext cx="8342100" cy="635400"/>
          </a:xfrm>
          <a:prstGeom prst="rect">
            <a:avLst/>
          </a:prstGeom>
        </p:spPr>
        <p:txBody>
          <a:bodyPr anchorCtr="0" anchor="t" bIns="91425" lIns="91425" spcFirstLastPara="1" rIns="91425" wrap="square" tIns="91425">
            <a:norm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182" name="Google Shape;182;p42"/>
          <p:cNvSpPr txBox="1"/>
          <p:nvPr>
            <p:ph idx="1" type="subTitle"/>
          </p:nvPr>
        </p:nvSpPr>
        <p:spPr>
          <a:xfrm>
            <a:off x="379875" y="793325"/>
            <a:ext cx="64644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FFFFFF"/>
              </a:buClr>
              <a:buSzPts val="1200"/>
              <a:buFont typeface="Raleway"/>
              <a:buNone/>
              <a:defRPr sz="1200">
                <a:solidFill>
                  <a:srgbClr val="FFFFFF"/>
                </a:solidFill>
                <a:latin typeface="Raleway"/>
                <a:ea typeface="Raleway"/>
                <a:cs typeface="Raleway"/>
                <a:sym typeface="Raleway"/>
              </a:defRPr>
            </a:lvl1pPr>
            <a:lvl2pPr lvl="1">
              <a:lnSpc>
                <a:spcPct val="100000"/>
              </a:lnSpc>
              <a:spcBef>
                <a:spcPts val="0"/>
              </a:spcBef>
              <a:spcAft>
                <a:spcPts val="0"/>
              </a:spcAft>
              <a:buClr>
                <a:srgbClr val="FFFFFF"/>
              </a:buClr>
              <a:buSzPts val="1800"/>
              <a:buNone/>
              <a:defRPr sz="1800">
                <a:solidFill>
                  <a:srgbClr val="FFFFFF"/>
                </a:solidFill>
              </a:defRPr>
            </a:lvl2pPr>
            <a:lvl3pPr lvl="2">
              <a:lnSpc>
                <a:spcPct val="100000"/>
              </a:lnSpc>
              <a:spcBef>
                <a:spcPts val="0"/>
              </a:spcBef>
              <a:spcAft>
                <a:spcPts val="0"/>
              </a:spcAft>
              <a:buClr>
                <a:srgbClr val="FFFFFF"/>
              </a:buClr>
              <a:buSzPts val="1800"/>
              <a:buNone/>
              <a:defRPr sz="1800">
                <a:solidFill>
                  <a:srgbClr val="FFFFFF"/>
                </a:solidFill>
              </a:defRPr>
            </a:lvl3pPr>
            <a:lvl4pPr lvl="3">
              <a:lnSpc>
                <a:spcPct val="100000"/>
              </a:lnSpc>
              <a:spcBef>
                <a:spcPts val="0"/>
              </a:spcBef>
              <a:spcAft>
                <a:spcPts val="0"/>
              </a:spcAft>
              <a:buClr>
                <a:srgbClr val="FFFFFF"/>
              </a:buClr>
              <a:buSzPts val="1800"/>
              <a:buNone/>
              <a:defRPr sz="1800">
                <a:solidFill>
                  <a:srgbClr val="FFFFFF"/>
                </a:solidFill>
              </a:defRPr>
            </a:lvl4pPr>
            <a:lvl5pPr lvl="4">
              <a:lnSpc>
                <a:spcPct val="100000"/>
              </a:lnSpc>
              <a:spcBef>
                <a:spcPts val="0"/>
              </a:spcBef>
              <a:spcAft>
                <a:spcPts val="0"/>
              </a:spcAft>
              <a:buClr>
                <a:srgbClr val="FFFFFF"/>
              </a:buClr>
              <a:buSzPts val="1800"/>
              <a:buNone/>
              <a:defRPr sz="1800">
                <a:solidFill>
                  <a:srgbClr val="FFFFFF"/>
                </a:solidFill>
              </a:defRPr>
            </a:lvl5pPr>
            <a:lvl6pPr lvl="5">
              <a:lnSpc>
                <a:spcPct val="100000"/>
              </a:lnSpc>
              <a:spcBef>
                <a:spcPts val="0"/>
              </a:spcBef>
              <a:spcAft>
                <a:spcPts val="0"/>
              </a:spcAft>
              <a:buClr>
                <a:srgbClr val="FFFFFF"/>
              </a:buClr>
              <a:buSzPts val="1800"/>
              <a:buNone/>
              <a:defRPr sz="1800">
                <a:solidFill>
                  <a:srgbClr val="FFFFFF"/>
                </a:solidFill>
              </a:defRPr>
            </a:lvl6pPr>
            <a:lvl7pPr lvl="6">
              <a:lnSpc>
                <a:spcPct val="100000"/>
              </a:lnSpc>
              <a:spcBef>
                <a:spcPts val="0"/>
              </a:spcBef>
              <a:spcAft>
                <a:spcPts val="0"/>
              </a:spcAft>
              <a:buClr>
                <a:srgbClr val="FFFFFF"/>
              </a:buClr>
              <a:buSzPts val="1800"/>
              <a:buNone/>
              <a:defRPr sz="1800">
                <a:solidFill>
                  <a:srgbClr val="FFFFFF"/>
                </a:solidFill>
              </a:defRPr>
            </a:lvl7pPr>
            <a:lvl8pPr lvl="7">
              <a:lnSpc>
                <a:spcPct val="100000"/>
              </a:lnSpc>
              <a:spcBef>
                <a:spcPts val="0"/>
              </a:spcBef>
              <a:spcAft>
                <a:spcPts val="0"/>
              </a:spcAft>
              <a:buClr>
                <a:srgbClr val="FFFFFF"/>
              </a:buClr>
              <a:buSzPts val="1800"/>
              <a:buNone/>
              <a:defRPr sz="1800">
                <a:solidFill>
                  <a:srgbClr val="FFFFFF"/>
                </a:solidFill>
              </a:defRPr>
            </a:lvl8pPr>
            <a:lvl9pPr lvl="8">
              <a:lnSpc>
                <a:spcPct val="100000"/>
              </a:lnSpc>
              <a:spcBef>
                <a:spcPts val="0"/>
              </a:spcBef>
              <a:spcAft>
                <a:spcPts val="0"/>
              </a:spcAft>
              <a:buClr>
                <a:srgbClr val="FFFFFF"/>
              </a:buClr>
              <a:buSzPts val="1800"/>
              <a:buNone/>
              <a:defRPr sz="1800">
                <a:solidFill>
                  <a:srgbClr val="FFFFFF"/>
                </a:solidFill>
              </a:defRPr>
            </a:lvl9pPr>
          </a:lstStyle>
          <a:p/>
        </p:txBody>
      </p:sp>
      <p:sp>
        <p:nvSpPr>
          <p:cNvPr id="183" name="Google Shape;183;p42"/>
          <p:cNvSpPr txBox="1"/>
          <p:nvPr>
            <p:ph idx="2" type="body"/>
          </p:nvPr>
        </p:nvSpPr>
        <p:spPr>
          <a:xfrm>
            <a:off x="379875" y="1452450"/>
            <a:ext cx="8342100" cy="30405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rgbClr val="FFFFFF"/>
              </a:buClr>
              <a:buSzPts val="1400"/>
              <a:buChar char="●"/>
              <a:defRPr sz="1400">
                <a:solidFill>
                  <a:srgbClr val="FFFFFF"/>
                </a:solidFill>
              </a:defRPr>
            </a:lvl1pPr>
            <a:lvl2pPr indent="-304800" lvl="1" marL="914400">
              <a:spcBef>
                <a:spcPts val="0"/>
              </a:spcBef>
              <a:spcAft>
                <a:spcPts val="0"/>
              </a:spcAft>
              <a:buClr>
                <a:srgbClr val="FFFFFF"/>
              </a:buClr>
              <a:buSzPts val="1200"/>
              <a:buChar char="○"/>
              <a:defRPr sz="1200">
                <a:solidFill>
                  <a:srgbClr val="FFFFFF"/>
                </a:solidFill>
              </a:defRPr>
            </a:lvl2pPr>
            <a:lvl3pPr indent="-304800" lvl="2" marL="1371600">
              <a:spcBef>
                <a:spcPts val="0"/>
              </a:spcBef>
              <a:spcAft>
                <a:spcPts val="0"/>
              </a:spcAft>
              <a:buClr>
                <a:srgbClr val="FFFFFF"/>
              </a:buClr>
              <a:buSzPts val="1200"/>
              <a:buChar char="■"/>
              <a:defRPr sz="1200">
                <a:solidFill>
                  <a:srgbClr val="FFFFFF"/>
                </a:solidFill>
              </a:defRPr>
            </a:lvl3pPr>
            <a:lvl4pPr indent="-304800" lvl="3" marL="1828800">
              <a:spcBef>
                <a:spcPts val="0"/>
              </a:spcBef>
              <a:spcAft>
                <a:spcPts val="0"/>
              </a:spcAft>
              <a:buClr>
                <a:srgbClr val="FFFFFF"/>
              </a:buClr>
              <a:buSzPts val="1200"/>
              <a:buChar char="●"/>
              <a:defRPr sz="1200">
                <a:solidFill>
                  <a:srgbClr val="FFFFFF"/>
                </a:solidFill>
              </a:defRPr>
            </a:lvl4pPr>
            <a:lvl5pPr indent="-304800" lvl="4" marL="2286000">
              <a:spcBef>
                <a:spcPts val="0"/>
              </a:spcBef>
              <a:spcAft>
                <a:spcPts val="0"/>
              </a:spcAft>
              <a:buClr>
                <a:srgbClr val="FFFFFF"/>
              </a:buClr>
              <a:buSzPts val="1200"/>
              <a:buChar char="○"/>
              <a:defRPr sz="1200">
                <a:solidFill>
                  <a:srgbClr val="FFFFFF"/>
                </a:solidFill>
              </a:defRPr>
            </a:lvl5pPr>
            <a:lvl6pPr indent="-304800" lvl="5" marL="2743200">
              <a:spcBef>
                <a:spcPts val="0"/>
              </a:spcBef>
              <a:spcAft>
                <a:spcPts val="0"/>
              </a:spcAft>
              <a:buClr>
                <a:srgbClr val="FFFFFF"/>
              </a:buClr>
              <a:buSzPts val="1200"/>
              <a:buChar char="■"/>
              <a:defRPr sz="1200">
                <a:solidFill>
                  <a:srgbClr val="FFFFFF"/>
                </a:solidFill>
              </a:defRPr>
            </a:lvl6pPr>
            <a:lvl7pPr indent="-304800" lvl="6" marL="3200400">
              <a:spcBef>
                <a:spcPts val="0"/>
              </a:spcBef>
              <a:spcAft>
                <a:spcPts val="0"/>
              </a:spcAft>
              <a:buClr>
                <a:srgbClr val="FFFFFF"/>
              </a:buClr>
              <a:buSzPts val="1200"/>
              <a:buChar char="●"/>
              <a:defRPr sz="1200">
                <a:solidFill>
                  <a:srgbClr val="FFFFFF"/>
                </a:solidFill>
              </a:defRPr>
            </a:lvl7pPr>
            <a:lvl8pPr indent="-304800" lvl="7" marL="3657600">
              <a:spcBef>
                <a:spcPts val="0"/>
              </a:spcBef>
              <a:spcAft>
                <a:spcPts val="0"/>
              </a:spcAft>
              <a:buClr>
                <a:srgbClr val="FFFFFF"/>
              </a:buClr>
              <a:buSzPts val="1200"/>
              <a:buChar char="○"/>
              <a:defRPr sz="1200">
                <a:solidFill>
                  <a:srgbClr val="FFFFFF"/>
                </a:solidFill>
              </a:defRPr>
            </a:lvl8pPr>
            <a:lvl9pPr indent="-304800" lvl="8" marL="4114800">
              <a:spcBef>
                <a:spcPts val="0"/>
              </a:spcBef>
              <a:spcAft>
                <a:spcPts val="0"/>
              </a:spcAft>
              <a:buClr>
                <a:srgbClr val="FFFFFF"/>
              </a:buClr>
              <a:buSzPts val="1200"/>
              <a:buChar char="■"/>
              <a:defRPr sz="1200">
                <a:solidFill>
                  <a:srgbClr val="FFFFFF"/>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84" name="Shape 184"/>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85" name="Shape 185"/>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86" name="Shape 186"/>
        <p:cNvGrpSpPr/>
        <p:nvPr/>
      </p:nvGrpSpPr>
      <p:grpSpPr>
        <a:xfrm>
          <a:off x="0" y="0"/>
          <a:ext cx="0" cy="0"/>
          <a:chOff x="0" y="0"/>
          <a:chExt cx="0" cy="0"/>
        </a:xfrm>
      </p:grpSpPr>
      <p:sp>
        <p:nvSpPr>
          <p:cNvPr id="187" name="Google Shape;187;p45"/>
          <p:cNvSpPr/>
          <p:nvPr>
            <p:ph idx="2" type="pic"/>
          </p:nvPr>
        </p:nvSpPr>
        <p:spPr>
          <a:xfrm>
            <a:off x="1012295" y="2166342"/>
            <a:ext cx="258900" cy="242400"/>
          </a:xfrm>
          <a:prstGeom prst="rect">
            <a:avLst/>
          </a:prstGeom>
          <a:solidFill>
            <a:srgbClr val="D6E4F8"/>
          </a:solidFill>
          <a:ln>
            <a:noFill/>
          </a:ln>
        </p:spPr>
      </p:sp>
      <p:sp>
        <p:nvSpPr>
          <p:cNvPr id="188" name="Google Shape;188;p45"/>
          <p:cNvSpPr/>
          <p:nvPr>
            <p:ph idx="3" type="pic"/>
          </p:nvPr>
        </p:nvSpPr>
        <p:spPr>
          <a:xfrm>
            <a:off x="2969844" y="2785235"/>
            <a:ext cx="258900" cy="242400"/>
          </a:xfrm>
          <a:prstGeom prst="rect">
            <a:avLst/>
          </a:prstGeom>
          <a:solidFill>
            <a:srgbClr val="FCEAD2"/>
          </a:solidFill>
          <a:ln>
            <a:noFill/>
          </a:ln>
        </p:spPr>
      </p:sp>
      <p:sp>
        <p:nvSpPr>
          <p:cNvPr id="189" name="Google Shape;189;p45"/>
          <p:cNvSpPr/>
          <p:nvPr>
            <p:ph idx="4" type="pic"/>
          </p:nvPr>
        </p:nvSpPr>
        <p:spPr>
          <a:xfrm>
            <a:off x="3915156" y="3445945"/>
            <a:ext cx="258900" cy="242400"/>
          </a:xfrm>
          <a:prstGeom prst="rect">
            <a:avLst/>
          </a:prstGeom>
          <a:solidFill>
            <a:srgbClr val="C5F5E7"/>
          </a:solidFill>
          <a:ln>
            <a:noFill/>
          </a:ln>
        </p:spPr>
      </p:sp>
      <p:sp>
        <p:nvSpPr>
          <p:cNvPr id="190" name="Google Shape;190;p45"/>
          <p:cNvSpPr/>
          <p:nvPr>
            <p:ph idx="5" type="pic"/>
          </p:nvPr>
        </p:nvSpPr>
        <p:spPr>
          <a:xfrm>
            <a:off x="5395866" y="4089928"/>
            <a:ext cx="258900" cy="242400"/>
          </a:xfrm>
          <a:prstGeom prst="rect">
            <a:avLst/>
          </a:prstGeom>
          <a:solidFill>
            <a:srgbClr val="EAF0DD"/>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2">
    <p:spTree>
      <p:nvGrpSpPr>
        <p:cNvPr id="191" name="Shape 191"/>
        <p:cNvGrpSpPr/>
        <p:nvPr/>
      </p:nvGrpSpPr>
      <p:grpSpPr>
        <a:xfrm>
          <a:off x="0" y="0"/>
          <a:ext cx="0" cy="0"/>
          <a:chOff x="0" y="0"/>
          <a:chExt cx="0" cy="0"/>
        </a:xfrm>
      </p:grpSpPr>
      <p:sp>
        <p:nvSpPr>
          <p:cNvPr id="192" name="Google Shape;192;p46"/>
          <p:cNvSpPr/>
          <p:nvPr>
            <p:ph idx="2" type="pic"/>
          </p:nvPr>
        </p:nvSpPr>
        <p:spPr>
          <a:xfrm>
            <a:off x="1012295" y="2166342"/>
            <a:ext cx="258900" cy="242400"/>
          </a:xfrm>
          <a:prstGeom prst="rect">
            <a:avLst/>
          </a:prstGeom>
          <a:solidFill>
            <a:srgbClr val="D6E4F8"/>
          </a:solidFill>
          <a:ln>
            <a:noFill/>
          </a:ln>
        </p:spPr>
      </p:sp>
      <p:sp>
        <p:nvSpPr>
          <p:cNvPr id="193" name="Google Shape;193;p46"/>
          <p:cNvSpPr/>
          <p:nvPr>
            <p:ph idx="3" type="pic"/>
          </p:nvPr>
        </p:nvSpPr>
        <p:spPr>
          <a:xfrm>
            <a:off x="2969844" y="2785235"/>
            <a:ext cx="258900" cy="242400"/>
          </a:xfrm>
          <a:prstGeom prst="rect">
            <a:avLst/>
          </a:prstGeom>
          <a:solidFill>
            <a:srgbClr val="FCEAD2"/>
          </a:solidFill>
          <a:ln>
            <a:noFill/>
          </a:ln>
        </p:spPr>
      </p:sp>
      <p:sp>
        <p:nvSpPr>
          <p:cNvPr id="194" name="Google Shape;194;p46"/>
          <p:cNvSpPr/>
          <p:nvPr>
            <p:ph idx="4" type="pic"/>
          </p:nvPr>
        </p:nvSpPr>
        <p:spPr>
          <a:xfrm>
            <a:off x="3915156" y="3445945"/>
            <a:ext cx="258900" cy="242400"/>
          </a:xfrm>
          <a:prstGeom prst="rect">
            <a:avLst/>
          </a:prstGeom>
          <a:solidFill>
            <a:srgbClr val="C5F5E7"/>
          </a:solidFill>
          <a:ln>
            <a:noFill/>
          </a:ln>
        </p:spPr>
      </p:sp>
      <p:sp>
        <p:nvSpPr>
          <p:cNvPr id="195" name="Google Shape;195;p46"/>
          <p:cNvSpPr/>
          <p:nvPr>
            <p:ph idx="5" type="pic"/>
          </p:nvPr>
        </p:nvSpPr>
        <p:spPr>
          <a:xfrm>
            <a:off x="5395866" y="4089928"/>
            <a:ext cx="258900" cy="242400"/>
          </a:xfrm>
          <a:prstGeom prst="rect">
            <a:avLst/>
          </a:prstGeom>
          <a:solidFill>
            <a:srgbClr val="EAF0DD"/>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green">
  <p:cSld name="SECTION_HEADER_1">
    <p:bg>
      <p:bgPr>
        <a:solidFill>
          <a:srgbClr val="86AF15"/>
        </a:solidFill>
      </p:bgPr>
    </p:bg>
    <p:spTree>
      <p:nvGrpSpPr>
        <p:cNvPr id="196" name="Shape 196"/>
        <p:cNvGrpSpPr/>
        <p:nvPr/>
      </p:nvGrpSpPr>
      <p:grpSpPr>
        <a:xfrm>
          <a:off x="0" y="0"/>
          <a:ext cx="0" cy="0"/>
          <a:chOff x="0" y="0"/>
          <a:chExt cx="0" cy="0"/>
        </a:xfrm>
      </p:grpSpPr>
      <p:pic>
        <p:nvPicPr>
          <p:cNvPr descr="CS_reverse.png" id="197" name="Google Shape;197;p47"/>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198" name="Google Shape;198;p47"/>
          <p:cNvSpPr txBox="1"/>
          <p:nvPr/>
        </p:nvSpPr>
        <p:spPr>
          <a:xfrm>
            <a:off x="6917350" y="2891575"/>
            <a:ext cx="2386500" cy="22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
        <p:nvSpPr>
          <p:cNvPr id="199" name="Google Shape;199;p47"/>
          <p:cNvSpPr txBox="1"/>
          <p:nvPr/>
        </p:nvSpPr>
        <p:spPr>
          <a:xfrm>
            <a:off x="0" y="0"/>
            <a:ext cx="1935900" cy="12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
        <p:nvSpPr>
          <p:cNvPr id="200" name="Google Shape;200;p47"/>
          <p:cNvSpPr txBox="1"/>
          <p:nvPr>
            <p:ph idx="1" type="subTitle"/>
          </p:nvPr>
        </p:nvSpPr>
        <p:spPr>
          <a:xfrm>
            <a:off x="1827200" y="1164950"/>
            <a:ext cx="5489700" cy="3048000"/>
          </a:xfrm>
          <a:prstGeom prst="rect">
            <a:avLst/>
          </a:prstGeom>
          <a:noFill/>
        </p:spPr>
        <p:txBody>
          <a:bodyPr anchorCtr="0" anchor="t" bIns="91425" lIns="91425" spcFirstLastPara="1" rIns="91425" wrap="square" tIns="91425">
            <a:normAutofit/>
          </a:bodyPr>
          <a:lstStyle>
            <a:lvl1pPr lvl="0" algn="ctr">
              <a:spcBef>
                <a:spcPts val="0"/>
              </a:spcBef>
              <a:spcAft>
                <a:spcPts val="0"/>
              </a:spcAft>
              <a:buClr>
                <a:schemeClr val="lt1"/>
              </a:buClr>
              <a:buSzPts val="2800"/>
              <a:buFont typeface="Asap Condensed"/>
              <a:buNone/>
              <a:defRPr sz="2800">
                <a:solidFill>
                  <a:schemeClr val="lt1"/>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7">
  <p:cSld name="TITLE_AND_BODY_7">
    <p:spTree>
      <p:nvGrpSpPr>
        <p:cNvPr id="201" name="Shape 201"/>
        <p:cNvGrpSpPr/>
        <p:nvPr/>
      </p:nvGrpSpPr>
      <p:grpSpPr>
        <a:xfrm>
          <a:off x="0" y="0"/>
          <a:ext cx="0" cy="0"/>
          <a:chOff x="0" y="0"/>
          <a:chExt cx="0" cy="0"/>
        </a:xfrm>
      </p:grpSpPr>
      <p:sp>
        <p:nvSpPr>
          <p:cNvPr id="202" name="Google Shape;202;p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p:txBody>
      </p:sp>
      <p:sp>
        <p:nvSpPr>
          <p:cNvPr id="203" name="Google Shape;203;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sz="1400"/>
            </a:lvl2pPr>
            <a:lvl3pPr indent="-317500" lvl="2" marL="1371600">
              <a:spcBef>
                <a:spcPts val="0"/>
              </a:spcBef>
              <a:spcAft>
                <a:spcPts val="0"/>
              </a:spcAft>
              <a:buSzPts val="1400"/>
              <a:buChar char="■"/>
              <a:defRPr sz="1400"/>
            </a:lvl3pPr>
            <a:lvl4pPr indent="-317500" lvl="3" marL="1828800">
              <a:spcBef>
                <a:spcPts val="0"/>
              </a:spcBef>
              <a:spcAft>
                <a:spcPts val="0"/>
              </a:spcAft>
              <a:buSzPts val="1400"/>
              <a:buChar char="●"/>
              <a:defRPr sz="1400"/>
            </a:lvl4pPr>
            <a:lvl5pPr indent="-317500" lvl="4" marL="2286000">
              <a:spcBef>
                <a:spcPts val="0"/>
              </a:spcBef>
              <a:spcAft>
                <a:spcPts val="0"/>
              </a:spcAft>
              <a:buSzPts val="1400"/>
              <a:buChar char="○"/>
              <a:defRPr sz="1400"/>
            </a:lvl5pPr>
            <a:lvl6pPr indent="-317500" lvl="5" marL="2743200">
              <a:spcBef>
                <a:spcPts val="0"/>
              </a:spcBef>
              <a:spcAft>
                <a:spcPts val="0"/>
              </a:spcAft>
              <a:buSzPts val="1400"/>
              <a:buChar char="■"/>
              <a:defRPr sz="1400"/>
            </a:lvl6pPr>
            <a:lvl7pPr indent="-317500" lvl="6" marL="3200400">
              <a:spcBef>
                <a:spcPts val="0"/>
              </a:spcBef>
              <a:spcAft>
                <a:spcPts val="0"/>
              </a:spcAft>
              <a:buSzPts val="1400"/>
              <a:buChar char="●"/>
              <a:defRPr sz="1400"/>
            </a:lvl7pPr>
            <a:lvl8pPr indent="-317500" lvl="7" marL="3657600">
              <a:spcBef>
                <a:spcPts val="0"/>
              </a:spcBef>
              <a:spcAft>
                <a:spcPts val="0"/>
              </a:spcAft>
              <a:buSzPts val="1400"/>
              <a:buChar char="○"/>
              <a:defRPr sz="1400"/>
            </a:lvl8pPr>
            <a:lvl9pPr indent="-317500" lvl="8" marL="4114800">
              <a:spcBef>
                <a:spcPts val="0"/>
              </a:spcBef>
              <a:spcAft>
                <a:spcPts val="0"/>
              </a:spcAft>
              <a:buSzPts val="1400"/>
              <a:buChar char="■"/>
              <a:defRPr sz="1400"/>
            </a:lvl9pPr>
          </a:lstStyle>
          <a:p/>
        </p:txBody>
      </p:sp>
      <p:sp>
        <p:nvSpPr>
          <p:cNvPr id="204" name="Google Shape;204;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lnSpcReduction="10000"/>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05" name="Shape 205"/>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07" name="Shape 207"/>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4" name="Shape 214"/>
        <p:cNvGrpSpPr/>
        <p:nvPr/>
      </p:nvGrpSpPr>
      <p:grpSpPr>
        <a:xfrm>
          <a:off x="0" y="0"/>
          <a:ext cx="0" cy="0"/>
          <a:chOff x="0" y="0"/>
          <a:chExt cx="0" cy="0"/>
        </a:xfrm>
      </p:grpSpPr>
      <p:sp>
        <p:nvSpPr>
          <p:cNvPr id="215" name="Google Shape;215;p5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6" name="Google Shape;216;p5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17" name="Google Shape;217;p5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18" name="Google Shape;218;p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9" name="Google Shape;219;p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 name="Google Shape;220;p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green">
  <p:cSld name="SECTION_HEADER_1">
    <p:bg>
      <p:bgPr>
        <a:solidFill>
          <a:srgbClr val="86AF15"/>
        </a:solidFill>
      </p:bgPr>
    </p:bg>
    <p:spTree>
      <p:nvGrpSpPr>
        <p:cNvPr id="21" name="Shape 21"/>
        <p:cNvGrpSpPr/>
        <p:nvPr/>
      </p:nvGrpSpPr>
      <p:grpSpPr>
        <a:xfrm>
          <a:off x="0" y="0"/>
          <a:ext cx="0" cy="0"/>
          <a:chOff x="0" y="0"/>
          <a:chExt cx="0" cy="0"/>
        </a:xfrm>
      </p:grpSpPr>
      <p:pic>
        <p:nvPicPr>
          <p:cNvPr descr="CS_reverse.png" id="22" name="Google Shape;22;p6"/>
          <p:cNvPicPr preferRelativeResize="0"/>
          <p:nvPr/>
        </p:nvPicPr>
        <p:blipFill>
          <a:blip r:embed="rId2">
            <a:alphaModFix/>
          </a:blip>
          <a:stretch>
            <a:fillRect/>
          </a:stretch>
        </p:blipFill>
        <p:spPr>
          <a:xfrm>
            <a:off x="8287250" y="4782000"/>
            <a:ext cx="755226" cy="225325"/>
          </a:xfrm>
          <a:prstGeom prst="rect">
            <a:avLst/>
          </a:prstGeom>
          <a:noFill/>
          <a:ln>
            <a:noFill/>
          </a:ln>
        </p:spPr>
      </p:pic>
      <p:sp>
        <p:nvSpPr>
          <p:cNvPr id="23" name="Google Shape;23;p6"/>
          <p:cNvSpPr txBox="1"/>
          <p:nvPr/>
        </p:nvSpPr>
        <p:spPr>
          <a:xfrm>
            <a:off x="6917350" y="2891575"/>
            <a:ext cx="2386500" cy="22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
        <p:nvSpPr>
          <p:cNvPr id="24" name="Google Shape;24;p6"/>
          <p:cNvSpPr txBox="1"/>
          <p:nvPr/>
        </p:nvSpPr>
        <p:spPr>
          <a:xfrm>
            <a:off x="0" y="0"/>
            <a:ext cx="1935900" cy="12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0">
                <a:solidFill>
                  <a:schemeClr val="lt1"/>
                </a:solidFill>
                <a:latin typeface="Georgia"/>
                <a:ea typeface="Georgia"/>
                <a:cs typeface="Georgia"/>
                <a:sym typeface="Georgia"/>
              </a:rPr>
              <a:t>“</a:t>
            </a:r>
            <a:endParaRPr sz="20000">
              <a:solidFill>
                <a:schemeClr val="lt1"/>
              </a:solidFill>
              <a:latin typeface="Georgia"/>
              <a:ea typeface="Georgia"/>
              <a:cs typeface="Georgia"/>
              <a:sym typeface="Georgia"/>
            </a:endParaRPr>
          </a:p>
        </p:txBody>
      </p:sp>
      <p:sp>
        <p:nvSpPr>
          <p:cNvPr id="25" name="Google Shape;25;p6"/>
          <p:cNvSpPr txBox="1"/>
          <p:nvPr>
            <p:ph idx="1" type="subTitle"/>
          </p:nvPr>
        </p:nvSpPr>
        <p:spPr>
          <a:xfrm>
            <a:off x="1827200" y="1164950"/>
            <a:ext cx="5489700" cy="30480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lt1"/>
              </a:buClr>
              <a:buSzPts val="2800"/>
              <a:buFont typeface="Asap Condensed"/>
              <a:buNone/>
              <a:defRPr sz="2800">
                <a:solidFill>
                  <a:schemeClr val="lt1"/>
                </a:solidFill>
                <a:latin typeface="Asap Condensed"/>
                <a:ea typeface="Asap Condensed"/>
                <a:cs typeface="Asap Condensed"/>
                <a:sym typeface="Asap Condens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221" name="Shape 221"/>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2" name="Shape 222"/>
        <p:cNvGrpSpPr/>
        <p:nvPr/>
      </p:nvGrpSpPr>
      <p:grpSpPr>
        <a:xfrm>
          <a:off x="0" y="0"/>
          <a:ext cx="0" cy="0"/>
          <a:chOff x="0" y="0"/>
          <a:chExt cx="0" cy="0"/>
        </a:xfrm>
      </p:grpSpPr>
      <p:sp>
        <p:nvSpPr>
          <p:cNvPr id="223" name="Google Shape;223;p55"/>
          <p:cNvSpPr txBox="1"/>
          <p:nvPr>
            <p:ph type="ctrTitle"/>
          </p:nvPr>
        </p:nvSpPr>
        <p:spPr>
          <a:xfrm>
            <a:off x="311700" y="754300"/>
            <a:ext cx="5935800" cy="2484300"/>
          </a:xfrm>
          <a:prstGeom prst="rect">
            <a:avLst/>
          </a:prstGeom>
        </p:spPr>
        <p:txBody>
          <a:bodyPr anchorCtr="0" anchor="b" bIns="34275" lIns="68575" spcFirstLastPara="1" rIns="68575" wrap="square" tIns="34275">
            <a:normAutofit/>
          </a:bodyPr>
          <a:lstStyle>
            <a:lvl1pPr lvl="0">
              <a:spcBef>
                <a:spcPts val="0"/>
              </a:spcBef>
              <a:spcAft>
                <a:spcPts val="0"/>
              </a:spcAft>
              <a:buSzPts val="5200"/>
              <a:buFont typeface="Archivo Black"/>
              <a:buNone/>
              <a:defRPr sz="5200">
                <a:latin typeface="Archivo Black"/>
                <a:ea typeface="Archivo Black"/>
                <a:cs typeface="Archivo Black"/>
                <a:sym typeface="Archivo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24" name="Google Shape;224;p55"/>
          <p:cNvSpPr txBox="1"/>
          <p:nvPr>
            <p:ph idx="1" type="subTitle"/>
          </p:nvPr>
        </p:nvSpPr>
        <p:spPr>
          <a:xfrm>
            <a:off x="311700" y="3870625"/>
            <a:ext cx="8520600" cy="792600"/>
          </a:xfrm>
          <a:prstGeom prst="rect">
            <a:avLst/>
          </a:prstGeom>
        </p:spPr>
        <p:txBody>
          <a:bodyPr anchorCtr="0" anchor="t" bIns="34275" lIns="68575" spcFirstLastPara="1" rIns="68575" wrap="square" tIns="34275">
            <a:normAutofit/>
          </a:bodyPr>
          <a:lstStyle>
            <a:lvl1pPr lvl="0">
              <a:lnSpc>
                <a:spcPct val="100000"/>
              </a:lnSpc>
              <a:spcBef>
                <a:spcPts val="800"/>
              </a:spcBef>
              <a:spcAft>
                <a:spcPts val="0"/>
              </a:spcAft>
              <a:buSzPts val="1000"/>
              <a:buFont typeface="Montserrat"/>
              <a:buNone/>
              <a:defRPr sz="1000">
                <a:latin typeface="Montserrat"/>
                <a:ea typeface="Montserrat"/>
                <a:cs typeface="Montserrat"/>
                <a:sym typeface="Montserrat"/>
              </a:defRPr>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225" name="Google Shape;225;p5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226" name="Shape 226"/>
        <p:cNvGrpSpPr/>
        <p:nvPr/>
      </p:nvGrpSpPr>
      <p:grpSpPr>
        <a:xfrm>
          <a:off x="0" y="0"/>
          <a:ext cx="0" cy="0"/>
          <a:chOff x="0" y="0"/>
          <a:chExt cx="0" cy="0"/>
        </a:xfrm>
      </p:grpSpPr>
      <p:sp>
        <p:nvSpPr>
          <p:cNvPr id="227" name="Google Shape;227;p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8" name="Google Shape;228;p56"/>
          <p:cNvSpPr txBox="1"/>
          <p:nvPr>
            <p:ph idx="11" type="ftr"/>
          </p:nvPr>
        </p:nvSpPr>
        <p:spPr>
          <a:xfrm>
            <a:off x="420329" y="4767263"/>
            <a:ext cx="64968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sz="900">
                <a:solidFill>
                  <a:srgbClr val="888888"/>
                </a:solidFill>
              </a:defRPr>
            </a:lvl1pPr>
            <a:lvl2pPr lvl="1" algn="l">
              <a:spcBef>
                <a:spcPts val="0"/>
              </a:spcBef>
              <a:spcAft>
                <a:spcPts val="0"/>
              </a:spcAft>
              <a:buSzPts val="1400"/>
              <a:buNone/>
              <a:defRPr sz="1400"/>
            </a:lvl2pPr>
            <a:lvl3pPr lvl="2" algn="l">
              <a:spcBef>
                <a:spcPts val="0"/>
              </a:spcBef>
              <a:spcAft>
                <a:spcPts val="0"/>
              </a:spcAft>
              <a:buSzPts val="1400"/>
              <a:buNone/>
              <a:defRPr sz="1400"/>
            </a:lvl3pPr>
            <a:lvl4pPr lvl="3" algn="l">
              <a:spcBef>
                <a:spcPts val="0"/>
              </a:spcBef>
              <a:spcAft>
                <a:spcPts val="0"/>
              </a:spcAft>
              <a:buSzPts val="1400"/>
              <a:buNone/>
              <a:defRPr sz="1400"/>
            </a:lvl4pPr>
            <a:lvl5pPr lvl="4" algn="l">
              <a:spcBef>
                <a:spcPts val="0"/>
              </a:spcBef>
              <a:spcAft>
                <a:spcPts val="0"/>
              </a:spcAft>
              <a:buSzPts val="1400"/>
              <a:buNone/>
              <a:defRPr sz="1400"/>
            </a:lvl5pPr>
            <a:lvl6pPr lvl="5" algn="l">
              <a:spcBef>
                <a:spcPts val="0"/>
              </a:spcBef>
              <a:spcAft>
                <a:spcPts val="0"/>
              </a:spcAft>
              <a:buSzPts val="1400"/>
              <a:buNone/>
              <a:defRPr sz="1400"/>
            </a:lvl6pPr>
            <a:lvl7pPr lvl="6" algn="l">
              <a:spcBef>
                <a:spcPts val="0"/>
              </a:spcBef>
              <a:spcAft>
                <a:spcPts val="0"/>
              </a:spcAft>
              <a:buSzPts val="1400"/>
              <a:buNone/>
              <a:defRPr sz="1400"/>
            </a:lvl7pPr>
            <a:lvl8pPr lvl="7" algn="l">
              <a:spcBef>
                <a:spcPts val="0"/>
              </a:spcBef>
              <a:spcAft>
                <a:spcPts val="0"/>
              </a:spcAft>
              <a:buSzPts val="1400"/>
              <a:buNone/>
              <a:defRPr sz="1400"/>
            </a:lvl8pPr>
            <a:lvl9pPr lvl="8" algn="l">
              <a:spcBef>
                <a:spcPts val="0"/>
              </a:spcBef>
              <a:spcAft>
                <a:spcPts val="0"/>
              </a:spcAft>
              <a:buSzPts val="1400"/>
              <a:buNone/>
              <a:defRPr sz="1400"/>
            </a:lvl9pPr>
          </a:lstStyle>
          <a:p/>
        </p:txBody>
      </p:sp>
      <p:sp>
        <p:nvSpPr>
          <p:cNvPr id="229" name="Google Shape;229;p56"/>
          <p:cNvSpPr txBox="1"/>
          <p:nvPr>
            <p:ph idx="1" type="body"/>
          </p:nvPr>
        </p:nvSpPr>
        <p:spPr>
          <a:xfrm>
            <a:off x="628650" y="1268015"/>
            <a:ext cx="7886700" cy="33648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accent1"/>
              </a:buClr>
              <a:buSzPts val="2100"/>
              <a:buFont typeface="Calibri"/>
              <a:buChar char="●"/>
              <a:defRPr/>
            </a:lvl1pPr>
            <a:lvl2pPr indent="-342900" lvl="1" marL="914400" algn="l">
              <a:lnSpc>
                <a:spcPct val="90000"/>
              </a:lnSpc>
              <a:spcBef>
                <a:spcPts val="400"/>
              </a:spcBef>
              <a:spcAft>
                <a:spcPts val="0"/>
              </a:spcAft>
              <a:buClr>
                <a:schemeClr val="accent1"/>
              </a:buClr>
              <a:buSzPts val="1800"/>
              <a:buFont typeface="Calibri"/>
              <a:buChar char="●"/>
              <a:defRPr/>
            </a:lvl2pPr>
            <a:lvl3pPr indent="-323850" lvl="2" marL="1371600" algn="l">
              <a:lnSpc>
                <a:spcPct val="90000"/>
              </a:lnSpc>
              <a:spcBef>
                <a:spcPts val="400"/>
              </a:spcBef>
              <a:spcAft>
                <a:spcPts val="0"/>
              </a:spcAft>
              <a:buClr>
                <a:schemeClr val="accent1"/>
              </a:buClr>
              <a:buSzPts val="1500"/>
              <a:buFont typeface="Calibri"/>
              <a:buChar char="●"/>
              <a:defRPr/>
            </a:lvl3pPr>
            <a:lvl4pPr indent="-317500" lvl="3" marL="1828800" algn="l">
              <a:lnSpc>
                <a:spcPct val="90000"/>
              </a:lnSpc>
              <a:spcBef>
                <a:spcPts val="400"/>
              </a:spcBef>
              <a:spcAft>
                <a:spcPts val="0"/>
              </a:spcAft>
              <a:buClr>
                <a:schemeClr val="accent1"/>
              </a:buClr>
              <a:buSzPts val="1400"/>
              <a:buFont typeface="Calibri"/>
              <a:buChar char="●"/>
              <a:defRPr/>
            </a:lvl4pPr>
            <a:lvl5pPr indent="-317500" lvl="4" marL="2286000" algn="l">
              <a:lnSpc>
                <a:spcPct val="90000"/>
              </a:lnSpc>
              <a:spcBef>
                <a:spcPts val="400"/>
              </a:spcBef>
              <a:spcAft>
                <a:spcPts val="0"/>
              </a:spcAft>
              <a:buClr>
                <a:schemeClr val="accent1"/>
              </a:buClr>
              <a:buSzPts val="1400"/>
              <a:buFont typeface="Calibri"/>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0" name="Shape 230"/>
        <p:cNvGrpSpPr/>
        <p:nvPr/>
      </p:nvGrpSpPr>
      <p:grpSpPr>
        <a:xfrm>
          <a:off x="0" y="0"/>
          <a:ext cx="0" cy="0"/>
          <a:chOff x="0" y="0"/>
          <a:chExt cx="0" cy="0"/>
        </a:xfrm>
      </p:grpSpPr>
      <p:sp>
        <p:nvSpPr>
          <p:cNvPr id="231" name="Google Shape;231;p57"/>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232" name="Shape 232"/>
        <p:cNvGrpSpPr/>
        <p:nvPr/>
      </p:nvGrpSpPr>
      <p:grpSpPr>
        <a:xfrm>
          <a:off x="0" y="0"/>
          <a:ext cx="0" cy="0"/>
          <a:chOff x="0" y="0"/>
          <a:chExt cx="0" cy="0"/>
        </a:xfrm>
      </p:grpSpPr>
      <p:sp>
        <p:nvSpPr>
          <p:cNvPr id="233" name="Google Shape;233;p58"/>
          <p:cNvSpPr txBox="1"/>
          <p:nvPr>
            <p:ph idx="12" type="sldNum"/>
          </p:nvPr>
        </p:nvSpPr>
        <p:spPr>
          <a:xfrm>
            <a:off x="8536302" y="4749851"/>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4" name="Shape 234"/>
        <p:cNvGrpSpPr/>
        <p:nvPr/>
      </p:nvGrpSpPr>
      <p:grpSpPr>
        <a:xfrm>
          <a:off x="0" y="0"/>
          <a:ext cx="0" cy="0"/>
          <a:chOff x="0" y="0"/>
          <a:chExt cx="0" cy="0"/>
        </a:xfrm>
      </p:grpSpPr>
      <p:sp>
        <p:nvSpPr>
          <p:cNvPr id="235" name="Google Shape;235;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6" name="Google Shape;236;p5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37" name="Google Shape;237;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8" name="Google Shape;238;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9" name="Google Shape;239;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type="tx">
  <p:cSld name="TITLE_AND_BODY">
    <p:bg>
      <p:bgPr>
        <a:solidFill>
          <a:schemeClr val="lt1"/>
        </a:solidFill>
      </p:bgPr>
    </p:bg>
    <p:spTree>
      <p:nvGrpSpPr>
        <p:cNvPr id="26" name="Shape 26"/>
        <p:cNvGrpSpPr/>
        <p:nvPr/>
      </p:nvGrpSpPr>
      <p:grpSpPr>
        <a:xfrm>
          <a:off x="0" y="0"/>
          <a:ext cx="0" cy="0"/>
          <a:chOff x="0" y="0"/>
          <a:chExt cx="0" cy="0"/>
        </a:xfrm>
      </p:grpSpPr>
      <p:sp>
        <p:nvSpPr>
          <p:cNvPr id="27" name="Google Shape;27;p7"/>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 name="Google Shape;28;p7"/>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pic>
        <p:nvPicPr>
          <p:cNvPr id="29" name="Google Shape;29;p7"/>
          <p:cNvPicPr preferRelativeResize="0"/>
          <p:nvPr/>
        </p:nvPicPr>
        <p:blipFill rotWithShape="1">
          <a:blip r:embed="rId3">
            <a:alphaModFix/>
          </a:blip>
          <a:srcRect b="0" l="20942" r="8734" t="0"/>
          <a:stretch/>
        </p:blipFill>
        <p:spPr>
          <a:xfrm>
            <a:off x="4574250" y="567000"/>
            <a:ext cx="4569750" cy="4576500"/>
          </a:xfrm>
          <a:prstGeom prst="rect">
            <a:avLst/>
          </a:prstGeom>
          <a:noFill/>
          <a:ln>
            <a:noFill/>
          </a:ln>
        </p:spPr>
      </p:pic>
      <p:sp>
        <p:nvSpPr>
          <p:cNvPr id="30" name="Google Shape;30;p7"/>
          <p:cNvSpPr txBox="1"/>
          <p:nvPr>
            <p:ph type="title"/>
          </p:nvPr>
        </p:nvSpPr>
        <p:spPr>
          <a:xfrm>
            <a:off x="339150" y="134825"/>
            <a:ext cx="8465700" cy="798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bullets">
  <p:cSld name="TITLE_AND_BODY_2">
    <p:bg>
      <p:bgPr>
        <a:solidFill>
          <a:srgbClr val="FFFFFF"/>
        </a:solidFill>
      </p:bgPr>
    </p:bg>
    <p:spTree>
      <p:nvGrpSpPr>
        <p:cNvPr id="31" name="Shape 31"/>
        <p:cNvGrpSpPr/>
        <p:nvPr/>
      </p:nvGrpSpPr>
      <p:grpSpPr>
        <a:xfrm>
          <a:off x="0" y="0"/>
          <a:ext cx="0" cy="0"/>
          <a:chOff x="0" y="0"/>
          <a:chExt cx="0" cy="0"/>
        </a:xfrm>
      </p:grpSpPr>
      <p:sp>
        <p:nvSpPr>
          <p:cNvPr id="32" name="Google Shape;32;p8"/>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8"/>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34" name="Google Shape;34;p8"/>
          <p:cNvSpPr txBox="1"/>
          <p:nvPr>
            <p:ph type="title"/>
          </p:nvPr>
        </p:nvSpPr>
        <p:spPr>
          <a:xfrm>
            <a:off x="329250" y="135625"/>
            <a:ext cx="6502800" cy="662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8"/>
          <p:cNvSpPr txBox="1"/>
          <p:nvPr>
            <p:ph idx="1" type="subTitle"/>
          </p:nvPr>
        </p:nvSpPr>
        <p:spPr>
          <a:xfrm>
            <a:off x="5018850" y="1204025"/>
            <a:ext cx="3718200" cy="3654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0494CB"/>
              </a:buClr>
              <a:buSzPts val="1500"/>
              <a:buFont typeface="Asap Condensed Medium"/>
              <a:buNone/>
              <a:defRPr sz="1500">
                <a:solidFill>
                  <a:srgbClr val="0494CB"/>
                </a:solidFill>
                <a:latin typeface="Asap Condensed Medium"/>
                <a:ea typeface="Asap Condensed Medium"/>
                <a:cs typeface="Asap Condensed Medium"/>
                <a:sym typeface="Asap Condensed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with text">
  <p:cSld name="TITLE_AND_BODY_2_1">
    <p:bg>
      <p:bgPr>
        <a:solidFill>
          <a:srgbClr val="FFFFFF"/>
        </a:solidFill>
      </p:bgPr>
    </p:bg>
    <p:spTree>
      <p:nvGrpSpPr>
        <p:cNvPr id="36" name="Shape 36"/>
        <p:cNvGrpSpPr/>
        <p:nvPr/>
      </p:nvGrpSpPr>
      <p:grpSpPr>
        <a:xfrm>
          <a:off x="0" y="0"/>
          <a:ext cx="0" cy="0"/>
          <a:chOff x="0" y="0"/>
          <a:chExt cx="0" cy="0"/>
        </a:xfrm>
      </p:grpSpPr>
      <p:pic>
        <p:nvPicPr>
          <p:cNvPr id="37" name="Google Shape;37;p9"/>
          <p:cNvPicPr preferRelativeResize="0"/>
          <p:nvPr/>
        </p:nvPicPr>
        <p:blipFill rotWithShape="1">
          <a:blip r:embed="rId2">
            <a:alphaModFix/>
          </a:blip>
          <a:srcRect b="0" l="16375" r="13704" t="0"/>
          <a:stretch/>
        </p:blipFill>
        <p:spPr>
          <a:xfrm>
            <a:off x="0" y="567000"/>
            <a:ext cx="4541000" cy="4576500"/>
          </a:xfrm>
          <a:prstGeom prst="rect">
            <a:avLst/>
          </a:prstGeom>
          <a:noFill/>
          <a:ln>
            <a:noFill/>
          </a:ln>
        </p:spPr>
      </p:pic>
      <p:sp>
        <p:nvSpPr>
          <p:cNvPr id="38" name="Google Shape;38;p9"/>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title"/>
          </p:nvPr>
        </p:nvSpPr>
        <p:spPr>
          <a:xfrm>
            <a:off x="323400" y="136175"/>
            <a:ext cx="8505600" cy="614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9"/>
          <p:cNvSpPr txBox="1"/>
          <p:nvPr>
            <p:ph idx="1" type="subTitle"/>
          </p:nvPr>
        </p:nvSpPr>
        <p:spPr>
          <a:xfrm>
            <a:off x="4986900" y="1212825"/>
            <a:ext cx="3694200" cy="3638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9E9E9E"/>
              </a:buClr>
              <a:buSzPts val="1500"/>
              <a:buFont typeface="Asap Condensed"/>
              <a:buNone/>
              <a:defRPr sz="1500">
                <a:solidFill>
                  <a:srgbClr val="9E9E9E"/>
                </a:solidFill>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graphics">
  <p:cSld name="TITLE_AND_BODY_2_1_1">
    <p:bg>
      <p:bgPr>
        <a:solidFill>
          <a:srgbClr val="FFFFFF"/>
        </a:solidFill>
      </p:bgPr>
    </p:bg>
    <p:spTree>
      <p:nvGrpSpPr>
        <p:cNvPr id="41" name="Shape 41"/>
        <p:cNvGrpSpPr/>
        <p:nvPr/>
      </p:nvGrpSpPr>
      <p:grpSpPr>
        <a:xfrm>
          <a:off x="0" y="0"/>
          <a:ext cx="0" cy="0"/>
          <a:chOff x="0" y="0"/>
          <a:chExt cx="0" cy="0"/>
        </a:xfrm>
      </p:grpSpPr>
      <p:sp>
        <p:nvSpPr>
          <p:cNvPr id="42" name="Google Shape;42;p10"/>
          <p:cNvSpPr/>
          <p:nvPr/>
        </p:nvSpPr>
        <p:spPr>
          <a:xfrm>
            <a:off x="0" y="0"/>
            <a:ext cx="9152400" cy="567300"/>
          </a:xfrm>
          <a:prstGeom prst="rect">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 name="Google Shape;43;p10"/>
          <p:cNvPicPr preferRelativeResize="0"/>
          <p:nvPr/>
        </p:nvPicPr>
        <p:blipFill>
          <a:blip r:embed="rId2">
            <a:alphaModFix/>
          </a:blip>
          <a:stretch>
            <a:fillRect/>
          </a:stretch>
        </p:blipFill>
        <p:spPr>
          <a:xfrm>
            <a:off x="420625" y="1131725"/>
            <a:ext cx="8258048" cy="3217250"/>
          </a:xfrm>
          <a:prstGeom prst="rect">
            <a:avLst/>
          </a:prstGeom>
          <a:noFill/>
          <a:ln cap="flat" cmpd="sng" w="9525">
            <a:solidFill>
              <a:srgbClr val="0494CB"/>
            </a:solidFill>
            <a:prstDash val="solid"/>
            <a:round/>
            <a:headEnd len="sm" w="sm" type="none"/>
            <a:tailEnd len="sm" w="sm" type="none"/>
          </a:ln>
        </p:spPr>
      </p:pic>
      <p:sp>
        <p:nvSpPr>
          <p:cNvPr id="44" name="Google Shape;44;p10"/>
          <p:cNvSpPr txBox="1"/>
          <p:nvPr>
            <p:ph type="title"/>
          </p:nvPr>
        </p:nvSpPr>
        <p:spPr>
          <a:xfrm>
            <a:off x="329250" y="128225"/>
            <a:ext cx="7181100" cy="622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4000"/>
              <a:buFont typeface="Asap Condensed"/>
              <a:buNone/>
              <a:defRPr b="1" sz="4000">
                <a:solidFill>
                  <a:schemeClr val="lt1"/>
                </a:solidFill>
                <a:highlight>
                  <a:srgbClr val="12B5EA"/>
                </a:highlight>
                <a:latin typeface="Asap Condensed"/>
                <a:ea typeface="Asap Condensed"/>
                <a:cs typeface="Asap Condensed"/>
                <a:sym typeface="Asap Condens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5.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9" Type="http://schemas.openxmlformats.org/officeDocument/2006/relationships/slideLayout" Target="../slideLayouts/slideLayout44.xml"/><Relationship Id="rId1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rgbClr val="12B5EA"/>
        </a:solidFill>
      </p:bgPr>
    </p:bg>
    <p:spTree>
      <p:nvGrpSpPr>
        <p:cNvPr id="5" name="Shape 5"/>
        <p:cNvGrpSpPr/>
        <p:nvPr/>
      </p:nvGrpSpPr>
      <p:grpSpPr>
        <a:xfrm>
          <a:off x="0" y="0"/>
          <a:ext cx="0" cy="0"/>
          <a:chOff x="0" y="0"/>
          <a:chExt cx="0" cy="0"/>
        </a:xfrm>
      </p:grpSpPr>
      <p:pic>
        <p:nvPicPr>
          <p:cNvPr descr="CS_reverse.png" id="6" name="Google Shape;6;p1"/>
          <p:cNvPicPr preferRelativeResize="0"/>
          <p:nvPr/>
        </p:nvPicPr>
        <p:blipFill>
          <a:blip r:embed="rId1">
            <a:alphaModFix/>
          </a:blip>
          <a:stretch>
            <a:fillRect/>
          </a:stretch>
        </p:blipFill>
        <p:spPr>
          <a:xfrm>
            <a:off x="8287250" y="4782000"/>
            <a:ext cx="755226" cy="2253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mc:AlternateContent>
    <mc:Choice Requires="p14">
      <p:transition spd="slow" p14:dur="18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3" name="Shape 123"/>
        <p:cNvGrpSpPr/>
        <p:nvPr/>
      </p:nvGrpSpPr>
      <p:grpSpPr>
        <a:xfrm>
          <a:off x="0" y="0"/>
          <a:ext cx="0" cy="0"/>
          <a:chOff x="0" y="0"/>
          <a:chExt cx="0" cy="0"/>
        </a:xfrm>
      </p:grpSpPr>
      <p:sp>
        <p:nvSpPr>
          <p:cNvPr id="124" name="Google Shape;124;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25" name="Google Shape;125;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26" name="Google Shape;12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mc:AlternateContent>
    <mc:Choice Requires="p14">
      <p:transition spd="slow" p14:dur="18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6" name="Shape 20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5" r:id="rId1"/>
  </p:sldLayoutIdLst>
  <mc:AlternateContent>
    <mc:Choice Requires="p14">
      <p:transition spd="slow" p14:dur="18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8" name="Shape 208"/>
        <p:cNvGrpSpPr/>
        <p:nvPr/>
      </p:nvGrpSpPr>
      <p:grpSpPr>
        <a:xfrm>
          <a:off x="0" y="0"/>
          <a:ext cx="0" cy="0"/>
          <a:chOff x="0" y="0"/>
          <a:chExt cx="0" cy="0"/>
        </a:xfrm>
      </p:grpSpPr>
      <p:sp>
        <p:nvSpPr>
          <p:cNvPr id="209" name="Google Shape;209;p5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10" name="Google Shape;210;p5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7500" lvl="3" marL="18288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indent="-317500" lvl="4" marL="22860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indent="-317500" lvl="5" marL="27432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indent="-317500" lvl="6" marL="32004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indent="-317500" lvl="7" marL="36576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indent="-317500" lvl="8" marL="41148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211" name="Google Shape;211;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chemeClr val="lt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12" name="Google Shape;212;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chemeClr val="lt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lt1"/>
                </a:solidFill>
                <a:latin typeface="Calibri"/>
                <a:ea typeface="Calibri"/>
                <a:cs typeface="Calibri"/>
                <a:sym typeface="Calibri"/>
              </a:defRPr>
            </a:lvl9pPr>
          </a:lstStyle>
          <a:p/>
        </p:txBody>
      </p:sp>
      <p:sp>
        <p:nvSpPr>
          <p:cNvPr id="213" name="Google Shape;213;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chemeClr val="lt1"/>
                </a:solidFill>
                <a:latin typeface="Calibri"/>
                <a:ea typeface="Calibri"/>
                <a:cs typeface="Calibri"/>
                <a:sym typeface="Calibri"/>
              </a:defRPr>
            </a:lvl1pPr>
            <a:lvl2pPr indent="0" lvl="1" marL="0" marR="0" algn="r">
              <a:spcBef>
                <a:spcPts val="0"/>
              </a:spcBef>
              <a:buNone/>
              <a:defRPr b="0" i="0" sz="900" u="none" cap="none" strike="noStrike">
                <a:solidFill>
                  <a:schemeClr val="lt1"/>
                </a:solidFill>
                <a:latin typeface="Calibri"/>
                <a:ea typeface="Calibri"/>
                <a:cs typeface="Calibri"/>
                <a:sym typeface="Calibri"/>
              </a:defRPr>
            </a:lvl2pPr>
            <a:lvl3pPr indent="0" lvl="2" marL="0" marR="0" algn="r">
              <a:spcBef>
                <a:spcPts val="0"/>
              </a:spcBef>
              <a:buNone/>
              <a:defRPr b="0" i="0" sz="900" u="none" cap="none" strike="noStrike">
                <a:solidFill>
                  <a:schemeClr val="lt1"/>
                </a:solidFill>
                <a:latin typeface="Calibri"/>
                <a:ea typeface="Calibri"/>
                <a:cs typeface="Calibri"/>
                <a:sym typeface="Calibri"/>
              </a:defRPr>
            </a:lvl3pPr>
            <a:lvl4pPr indent="0" lvl="3" marL="0" marR="0" algn="r">
              <a:spcBef>
                <a:spcPts val="0"/>
              </a:spcBef>
              <a:buNone/>
              <a:defRPr b="0" i="0" sz="900" u="none" cap="none" strike="noStrike">
                <a:solidFill>
                  <a:schemeClr val="lt1"/>
                </a:solidFill>
                <a:latin typeface="Calibri"/>
                <a:ea typeface="Calibri"/>
                <a:cs typeface="Calibri"/>
                <a:sym typeface="Calibri"/>
              </a:defRPr>
            </a:lvl4pPr>
            <a:lvl5pPr indent="0" lvl="4" marL="0" marR="0" algn="r">
              <a:spcBef>
                <a:spcPts val="0"/>
              </a:spcBef>
              <a:buNone/>
              <a:defRPr b="0" i="0" sz="900" u="none" cap="none" strike="noStrike">
                <a:solidFill>
                  <a:schemeClr val="lt1"/>
                </a:solidFill>
                <a:latin typeface="Calibri"/>
                <a:ea typeface="Calibri"/>
                <a:cs typeface="Calibri"/>
                <a:sym typeface="Calibri"/>
              </a:defRPr>
            </a:lvl5pPr>
            <a:lvl6pPr indent="0" lvl="5" marL="0" marR="0" algn="r">
              <a:spcBef>
                <a:spcPts val="0"/>
              </a:spcBef>
              <a:buNone/>
              <a:defRPr b="0" i="0" sz="900" u="none" cap="none" strike="noStrike">
                <a:solidFill>
                  <a:schemeClr val="lt1"/>
                </a:solidFill>
                <a:latin typeface="Calibri"/>
                <a:ea typeface="Calibri"/>
                <a:cs typeface="Calibri"/>
                <a:sym typeface="Calibri"/>
              </a:defRPr>
            </a:lvl6pPr>
            <a:lvl7pPr indent="0" lvl="6" marL="0" marR="0" algn="r">
              <a:spcBef>
                <a:spcPts val="0"/>
              </a:spcBef>
              <a:buNone/>
              <a:defRPr b="0" i="0" sz="900" u="none" cap="none" strike="noStrike">
                <a:solidFill>
                  <a:schemeClr val="lt1"/>
                </a:solidFill>
                <a:latin typeface="Calibri"/>
                <a:ea typeface="Calibri"/>
                <a:cs typeface="Calibri"/>
                <a:sym typeface="Calibri"/>
              </a:defRPr>
            </a:lvl7pPr>
            <a:lvl8pPr indent="0" lvl="7" marL="0" marR="0" algn="r">
              <a:spcBef>
                <a:spcPts val="0"/>
              </a:spcBef>
              <a:buNone/>
              <a:defRPr b="0" i="0" sz="900" u="none" cap="none" strike="noStrike">
                <a:solidFill>
                  <a:schemeClr val="lt1"/>
                </a:solidFill>
                <a:latin typeface="Calibri"/>
                <a:ea typeface="Calibri"/>
                <a:cs typeface="Calibri"/>
                <a:sym typeface="Calibri"/>
              </a:defRPr>
            </a:lvl8pPr>
            <a:lvl9pPr indent="0" lvl="8" marL="0" marR="0" algn="r">
              <a:spcBef>
                <a:spcPts val="0"/>
              </a:spcBef>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Lst>
  <mc:AlternateContent>
    <mc:Choice Requires="p14">
      <p:transition spd="slow" p14:dur="18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7.xml"/><Relationship Id="rId3"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hyperlink" Target="mailto:aelliott@community.solution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31.jpg"/><Relationship Id="rId5" Type="http://schemas.openxmlformats.org/officeDocument/2006/relationships/image" Target="../media/image36.jpg"/><Relationship Id="rId6" Type="http://schemas.openxmlformats.org/officeDocument/2006/relationships/image" Target="../media/image22.jpg"/><Relationship Id="rId7"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 name="Shape 243"/>
        <p:cNvGrpSpPr/>
        <p:nvPr/>
      </p:nvGrpSpPr>
      <p:grpSpPr>
        <a:xfrm>
          <a:off x="0" y="0"/>
          <a:ext cx="0" cy="0"/>
          <a:chOff x="0" y="0"/>
          <a:chExt cx="0" cy="0"/>
        </a:xfrm>
      </p:grpSpPr>
      <p:sp>
        <p:nvSpPr>
          <p:cNvPr id="244" name="Google Shape;244;p60"/>
          <p:cNvSpPr txBox="1"/>
          <p:nvPr/>
        </p:nvSpPr>
        <p:spPr>
          <a:xfrm>
            <a:off x="371475" y="2206550"/>
            <a:ext cx="8296800" cy="56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br>
              <a:rPr lang="en" sz="4000">
                <a:latin typeface="Asap Condensed"/>
                <a:ea typeface="Asap Condensed"/>
                <a:cs typeface="Asap Condensed"/>
                <a:sym typeface="Asap Condensed"/>
              </a:rPr>
            </a:br>
            <a:r>
              <a:rPr b="1" lang="en" sz="4400">
                <a:solidFill>
                  <a:schemeClr val="lt1"/>
                </a:solidFill>
                <a:highlight>
                  <a:srgbClr val="12B5EA"/>
                </a:highlight>
                <a:latin typeface="Asap Condensed"/>
                <a:ea typeface="Asap Condensed"/>
                <a:cs typeface="Asap Condensed"/>
                <a:sym typeface="Asap Condensed"/>
              </a:rPr>
              <a:t> Designing A System For All</a:t>
            </a:r>
            <a:r>
              <a:rPr b="1" lang="en" sz="4400">
                <a:solidFill>
                  <a:srgbClr val="12B5EA"/>
                </a:solidFill>
                <a:highlight>
                  <a:srgbClr val="12B5EA"/>
                </a:highlight>
                <a:latin typeface="Asap Condensed"/>
                <a:ea typeface="Asap Condensed"/>
                <a:cs typeface="Asap Condensed"/>
                <a:sym typeface="Asap Condensed"/>
              </a:rPr>
              <a:t>.</a:t>
            </a:r>
            <a:endParaRPr b="1" sz="4400">
              <a:solidFill>
                <a:srgbClr val="12B5EA"/>
              </a:solidFill>
              <a:highlight>
                <a:srgbClr val="12B5EA"/>
              </a:highlight>
              <a:latin typeface="Asap Condensed"/>
              <a:ea typeface="Asap Condensed"/>
              <a:cs typeface="Asap Condensed"/>
              <a:sym typeface="Asap Condensed"/>
            </a:endParaRPr>
          </a:p>
        </p:txBody>
      </p:sp>
      <p:sp>
        <p:nvSpPr>
          <p:cNvPr id="245" name="Google Shape;245;p60"/>
          <p:cNvSpPr txBox="1"/>
          <p:nvPr/>
        </p:nvSpPr>
        <p:spPr>
          <a:xfrm>
            <a:off x="464250" y="3216350"/>
            <a:ext cx="82155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Raleway Medium"/>
                <a:ea typeface="Raleway Medium"/>
                <a:cs typeface="Raleway Medium"/>
                <a:sym typeface="Raleway Medium"/>
              </a:rPr>
              <a:t>November 2025 </a:t>
            </a:r>
            <a:endParaRPr i="0">
              <a:solidFill>
                <a:schemeClr val="lt1"/>
              </a:solidFill>
              <a:latin typeface="Raleway Medium"/>
              <a:ea typeface="Raleway Medium"/>
              <a:cs typeface="Raleway Medium"/>
              <a:sym typeface="Raleway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DECF"/>
        </a:solidFill>
      </p:bgPr>
    </p:bg>
    <p:spTree>
      <p:nvGrpSpPr>
        <p:cNvPr id="387" name="Shape 387"/>
        <p:cNvGrpSpPr/>
        <p:nvPr/>
      </p:nvGrpSpPr>
      <p:grpSpPr>
        <a:xfrm>
          <a:off x="0" y="0"/>
          <a:ext cx="0" cy="0"/>
          <a:chOff x="0" y="0"/>
          <a:chExt cx="0" cy="0"/>
        </a:xfrm>
      </p:grpSpPr>
      <p:pic>
        <p:nvPicPr>
          <p:cNvPr id="388" name="Google Shape;388;p69"/>
          <p:cNvPicPr preferRelativeResize="0"/>
          <p:nvPr/>
        </p:nvPicPr>
        <p:blipFill>
          <a:blip r:embed="rId3">
            <a:alphaModFix/>
          </a:blip>
          <a:stretch>
            <a:fillRect/>
          </a:stretch>
        </p:blipFill>
        <p:spPr>
          <a:xfrm>
            <a:off x="1729475" y="599325"/>
            <a:ext cx="5685048" cy="3767201"/>
          </a:xfrm>
          <a:prstGeom prst="rect">
            <a:avLst/>
          </a:prstGeom>
          <a:noFill/>
          <a:ln>
            <a:noFill/>
          </a:ln>
        </p:spPr>
      </p:pic>
      <p:sp>
        <p:nvSpPr>
          <p:cNvPr id="389" name="Google Shape;389;p69"/>
          <p:cNvSpPr/>
          <p:nvPr/>
        </p:nvSpPr>
        <p:spPr>
          <a:xfrm>
            <a:off x="0" y="112925"/>
            <a:ext cx="2858700" cy="4887300"/>
          </a:xfrm>
          <a:prstGeom prst="roundRect">
            <a:avLst>
              <a:gd fmla="val 16667" name="adj"/>
            </a:avLst>
          </a:prstGeom>
          <a:solidFill>
            <a:srgbClr val="01579B"/>
          </a:solidFill>
          <a:ln cap="flat" cmpd="sng" w="9525">
            <a:solidFill>
              <a:srgbClr val="01579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Asap Condensed"/>
                <a:ea typeface="Asap Condensed"/>
                <a:cs typeface="Asap Condensed"/>
                <a:sym typeface="Asap Condensed"/>
              </a:rPr>
              <a:t>What it</a:t>
            </a:r>
            <a:r>
              <a:rPr b="1" lang="en" sz="2000">
                <a:solidFill>
                  <a:srgbClr val="00FFFF"/>
                </a:solidFill>
                <a:latin typeface="Asap Condensed"/>
                <a:ea typeface="Asap Condensed"/>
                <a:cs typeface="Asap Condensed"/>
                <a:sym typeface="Asap Condensed"/>
              </a:rPr>
              <a:t> IS</a:t>
            </a:r>
            <a:r>
              <a:rPr b="1" lang="en" sz="2000">
                <a:solidFill>
                  <a:srgbClr val="FFFFFF"/>
                </a:solidFill>
                <a:latin typeface="Asap Condensed"/>
                <a:ea typeface="Asap Condensed"/>
                <a:cs typeface="Asap Condensed"/>
                <a:sym typeface="Asap Condensed"/>
              </a:rPr>
              <a:t> . . . </a:t>
            </a:r>
            <a:endParaRPr b="1" sz="2000">
              <a:solidFill>
                <a:srgbClr val="FFFFFF"/>
              </a:solidFill>
              <a:latin typeface="Asap Condensed"/>
              <a:ea typeface="Asap Condensed"/>
              <a:cs typeface="Asap Condensed"/>
              <a:sym typeface="Asap Condensed"/>
            </a:endParaRPr>
          </a:p>
          <a:p>
            <a:pPr indent="0" lvl="0" marL="0" rtl="0" algn="l">
              <a:spcBef>
                <a:spcPts val="1000"/>
              </a:spcBef>
              <a:spcAft>
                <a:spcPts val="0"/>
              </a:spcAft>
              <a:buNone/>
            </a:pPr>
            <a:r>
              <a:rPr lang="en" sz="1600">
                <a:solidFill>
                  <a:srgbClr val="000000"/>
                </a:solidFill>
                <a:latin typeface="Proxima Nova"/>
                <a:ea typeface="Proxima Nova"/>
                <a:cs typeface="Proxima Nova"/>
                <a:sym typeface="Proxima Nova"/>
              </a:rPr>
              <a:t>✅ </a:t>
            </a:r>
            <a:r>
              <a:rPr lang="en" sz="1600">
                <a:solidFill>
                  <a:srgbClr val="FFFFFF"/>
                </a:solidFill>
                <a:latin typeface="Asap Condensed Medium"/>
                <a:ea typeface="Asap Condensed Medium"/>
                <a:cs typeface="Asap Condensed Medium"/>
                <a:sym typeface="Asap Condensed Medium"/>
              </a:rPr>
              <a:t>A </a:t>
            </a:r>
            <a:r>
              <a:rPr lang="en" sz="1600">
                <a:solidFill>
                  <a:srgbClr val="00FFFF"/>
                </a:solidFill>
                <a:latin typeface="Asap Condensed Medium"/>
                <a:ea typeface="Asap Condensed Medium"/>
                <a:cs typeface="Asap Condensed Medium"/>
                <a:sym typeface="Asap Condensed Medium"/>
              </a:rPr>
              <a:t>COMPLETE</a:t>
            </a:r>
            <a:r>
              <a:rPr lang="en" sz="1600">
                <a:solidFill>
                  <a:srgbClr val="FFFFFF"/>
                </a:solidFill>
                <a:latin typeface="Asap Condensed Medium"/>
                <a:ea typeface="Asap Condensed Medium"/>
                <a:cs typeface="Asap Condensed Medium"/>
                <a:sym typeface="Asap Condensed Medium"/>
              </a:rPr>
              <a:t> list of everyone experiencing homelessness in a given community</a:t>
            </a:r>
            <a:endParaRPr sz="1600">
              <a:solidFill>
                <a:srgbClr val="FFFFFF"/>
              </a:solidFill>
              <a:latin typeface="Asap Condensed Medium"/>
              <a:ea typeface="Asap Condensed Medium"/>
              <a:cs typeface="Asap Condensed Medium"/>
              <a:sym typeface="Asap Condensed Medium"/>
            </a:endParaRPr>
          </a:p>
          <a:p>
            <a:pPr indent="0" lvl="0" marL="0" rtl="0" algn="l">
              <a:spcBef>
                <a:spcPts val="1000"/>
              </a:spcBef>
              <a:spcAft>
                <a:spcPts val="0"/>
              </a:spcAft>
              <a:buNone/>
            </a:pPr>
            <a:r>
              <a:rPr lang="en" sz="1600">
                <a:solidFill>
                  <a:srgbClr val="000000"/>
                </a:solidFill>
                <a:latin typeface="Proxima Nova"/>
                <a:ea typeface="Proxima Nova"/>
                <a:cs typeface="Proxima Nova"/>
                <a:sym typeface="Proxima Nova"/>
              </a:rPr>
              <a:t>✅ </a:t>
            </a:r>
            <a:r>
              <a:rPr lang="en" sz="1600">
                <a:solidFill>
                  <a:srgbClr val="FFFFFF"/>
                </a:solidFill>
                <a:latin typeface="Asap Condensed Medium"/>
                <a:ea typeface="Asap Condensed Medium"/>
                <a:cs typeface="Asap Condensed Medium"/>
                <a:sym typeface="Asap Condensed Medium"/>
              </a:rPr>
              <a:t>The </a:t>
            </a:r>
            <a:r>
              <a:rPr lang="en" sz="1600">
                <a:solidFill>
                  <a:srgbClr val="00FFFF"/>
                </a:solidFill>
                <a:latin typeface="Asap Condensed Medium"/>
                <a:ea typeface="Asap Condensed Medium"/>
                <a:cs typeface="Asap Condensed Medium"/>
                <a:sym typeface="Asap Condensed Medium"/>
              </a:rPr>
              <a:t>UNIT OF ANALYSIS</a:t>
            </a:r>
            <a:r>
              <a:rPr lang="en" sz="1600">
                <a:solidFill>
                  <a:srgbClr val="FFFFFF"/>
                </a:solidFill>
                <a:latin typeface="Asap Condensed Medium"/>
                <a:ea typeface="Asap Condensed Medium"/>
                <a:cs typeface="Asap Condensed Medium"/>
                <a:sym typeface="Asap Condensed Medium"/>
              </a:rPr>
              <a:t> used to understand how individuals and households experiencing homelessness flow through the system</a:t>
            </a:r>
            <a:endParaRPr sz="1600">
              <a:solidFill>
                <a:srgbClr val="FFFFFF"/>
              </a:solidFill>
              <a:latin typeface="Asap Condensed Medium"/>
              <a:ea typeface="Asap Condensed Medium"/>
              <a:cs typeface="Asap Condensed Medium"/>
              <a:sym typeface="Asap Condensed Medium"/>
            </a:endParaRPr>
          </a:p>
          <a:p>
            <a:pPr indent="0" lvl="0" marL="0" rtl="0" algn="l">
              <a:spcBef>
                <a:spcPts val="1000"/>
              </a:spcBef>
              <a:spcAft>
                <a:spcPts val="0"/>
              </a:spcAft>
              <a:buClr>
                <a:srgbClr val="000000"/>
              </a:buClr>
              <a:buSzPts val="1100"/>
              <a:buFont typeface="Arial"/>
              <a:buNone/>
            </a:pPr>
            <a:r>
              <a:rPr lang="en" sz="1600">
                <a:solidFill>
                  <a:srgbClr val="000000"/>
                </a:solidFill>
                <a:latin typeface="Proxima Nova"/>
                <a:ea typeface="Proxima Nova"/>
                <a:cs typeface="Proxima Nova"/>
                <a:sym typeface="Proxima Nova"/>
              </a:rPr>
              <a:t>✅ </a:t>
            </a:r>
            <a:r>
              <a:rPr lang="en" sz="1600">
                <a:solidFill>
                  <a:srgbClr val="FFFFFF"/>
                </a:solidFill>
                <a:latin typeface="Asap Condensed Medium"/>
                <a:ea typeface="Asap Condensed Medium"/>
                <a:cs typeface="Asap Condensed Medium"/>
                <a:sym typeface="Asap Condensed Medium"/>
              </a:rPr>
              <a:t>A comprehensive </a:t>
            </a:r>
            <a:r>
              <a:rPr lang="en" sz="1600">
                <a:solidFill>
                  <a:srgbClr val="00FFFF"/>
                </a:solidFill>
                <a:latin typeface="Asap Condensed Medium"/>
                <a:ea typeface="Asap Condensed Medium"/>
                <a:cs typeface="Asap Condensed Medium"/>
                <a:sym typeface="Asap Condensed Medium"/>
              </a:rPr>
              <a:t>DATASET </a:t>
            </a:r>
            <a:r>
              <a:rPr lang="en" sz="1600">
                <a:solidFill>
                  <a:srgbClr val="FFFFFF"/>
                </a:solidFill>
                <a:latin typeface="Asap Condensed Medium"/>
                <a:ea typeface="Asap Condensed Medium"/>
                <a:cs typeface="Asap Condensed Medium"/>
                <a:sym typeface="Asap Condensed Medium"/>
              </a:rPr>
              <a:t>that helps communities understand system performance</a:t>
            </a:r>
            <a:endParaRPr sz="1800">
              <a:solidFill>
                <a:srgbClr val="FFFFFF"/>
              </a:solidFill>
              <a:latin typeface="Asap Condensed Medium"/>
              <a:ea typeface="Asap Condensed Medium"/>
              <a:cs typeface="Asap Condensed Medium"/>
              <a:sym typeface="Asap Condensed Medium"/>
            </a:endParaRPr>
          </a:p>
        </p:txBody>
      </p:sp>
      <p:sp>
        <p:nvSpPr>
          <p:cNvPr id="390" name="Google Shape;390;p69"/>
          <p:cNvSpPr/>
          <p:nvPr/>
        </p:nvSpPr>
        <p:spPr>
          <a:xfrm>
            <a:off x="6285300" y="78725"/>
            <a:ext cx="2858700" cy="4955700"/>
          </a:xfrm>
          <a:prstGeom prst="roundRect">
            <a:avLst>
              <a:gd fmla="val 16667" name="adj"/>
            </a:avLst>
          </a:prstGeom>
          <a:solidFill>
            <a:srgbClr val="01579B"/>
          </a:solidFill>
          <a:ln cap="flat" cmpd="sng" w="9525">
            <a:solidFill>
              <a:srgbClr val="01579B"/>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Asap Condensed"/>
                <a:ea typeface="Asap Condensed"/>
                <a:cs typeface="Asap Condensed"/>
                <a:sym typeface="Asap Condensed"/>
              </a:rPr>
              <a:t>How To </a:t>
            </a:r>
            <a:r>
              <a:rPr b="1" lang="en" sz="2000">
                <a:solidFill>
                  <a:srgbClr val="00FFFF"/>
                </a:solidFill>
                <a:latin typeface="Asap Condensed"/>
                <a:ea typeface="Asap Condensed"/>
                <a:cs typeface="Asap Condensed"/>
                <a:sym typeface="Asap Condensed"/>
              </a:rPr>
              <a:t> Get It</a:t>
            </a:r>
            <a:r>
              <a:rPr b="1" lang="en" sz="2000">
                <a:solidFill>
                  <a:srgbClr val="FFFFFF"/>
                </a:solidFill>
                <a:latin typeface="Asap Condensed"/>
                <a:ea typeface="Asap Condensed"/>
                <a:cs typeface="Asap Condensed"/>
                <a:sym typeface="Asap Condensed"/>
              </a:rPr>
              <a:t> .</a:t>
            </a:r>
            <a:r>
              <a:rPr b="1" lang="en" sz="2000">
                <a:solidFill>
                  <a:srgbClr val="FFFFFF"/>
                </a:solidFill>
                <a:latin typeface="Asap Condensed"/>
                <a:ea typeface="Asap Condensed"/>
                <a:cs typeface="Asap Condensed"/>
                <a:sym typeface="Asap Condensed"/>
              </a:rPr>
              <a:t> . . </a:t>
            </a:r>
            <a:endParaRPr b="1" sz="2000">
              <a:solidFill>
                <a:srgbClr val="FFFFFF"/>
              </a:solidFill>
              <a:latin typeface="Asap Condensed"/>
              <a:ea typeface="Asap Condensed"/>
              <a:cs typeface="Asap Condensed"/>
              <a:sym typeface="Asap Condensed"/>
            </a:endParaRPr>
          </a:p>
          <a:p>
            <a:pPr indent="0" lvl="0" marL="0" rtl="0" algn="l">
              <a:spcBef>
                <a:spcPts val="1000"/>
              </a:spcBef>
              <a:spcAft>
                <a:spcPts val="0"/>
              </a:spcAft>
              <a:buNone/>
            </a:pPr>
            <a:r>
              <a:rPr lang="en" sz="1600">
                <a:solidFill>
                  <a:srgbClr val="000000"/>
                </a:solidFill>
                <a:latin typeface="Proxima Nova"/>
                <a:ea typeface="Proxima Nova"/>
                <a:cs typeface="Proxima Nova"/>
                <a:sym typeface="Proxima Nova"/>
              </a:rPr>
              <a:t>✅ </a:t>
            </a:r>
            <a:r>
              <a:rPr lang="en" sz="1600">
                <a:solidFill>
                  <a:srgbClr val="FFFFFF"/>
                </a:solidFill>
                <a:latin typeface="Asap Condensed Medium"/>
                <a:ea typeface="Asap Condensed Medium"/>
                <a:cs typeface="Asap Condensed Medium"/>
                <a:sym typeface="Asap Condensed Medium"/>
              </a:rPr>
              <a:t>Being </a:t>
            </a:r>
            <a:r>
              <a:rPr lang="en" sz="1600">
                <a:solidFill>
                  <a:srgbClr val="00FFFF"/>
                </a:solidFill>
                <a:latin typeface="Asap Condensed Medium"/>
                <a:ea typeface="Asap Condensed Medium"/>
                <a:cs typeface="Asap Condensed Medium"/>
                <a:sym typeface="Asap Condensed Medium"/>
              </a:rPr>
              <a:t>PEOPLE </a:t>
            </a:r>
            <a:r>
              <a:rPr lang="en" sz="1600">
                <a:solidFill>
                  <a:srgbClr val="00FFFF"/>
                </a:solidFill>
                <a:latin typeface="Asap Condensed Medium"/>
                <a:ea typeface="Asap Condensed Medium"/>
                <a:cs typeface="Asap Condensed Medium"/>
                <a:sym typeface="Asap Condensed Medium"/>
              </a:rPr>
              <a:t>CENTERED, </a:t>
            </a:r>
            <a:r>
              <a:rPr lang="en" sz="1600">
                <a:solidFill>
                  <a:srgbClr val="FFFFFF"/>
                </a:solidFill>
                <a:latin typeface="Asap Condensed Medium"/>
                <a:ea typeface="Asap Condensed Medium"/>
                <a:cs typeface="Asap Condensed Medium"/>
                <a:sym typeface="Asap Condensed Medium"/>
              </a:rPr>
              <a:t> and inclusive of voices, especially </a:t>
            </a:r>
            <a:r>
              <a:rPr lang="en" sz="1600">
                <a:solidFill>
                  <a:srgbClr val="00FFFF"/>
                </a:solidFill>
                <a:latin typeface="Asap Condensed Medium"/>
                <a:ea typeface="Asap Condensed Medium"/>
                <a:cs typeface="Asap Condensed Medium"/>
                <a:sym typeface="Asap Condensed Medium"/>
              </a:rPr>
              <a:t> PWLEH</a:t>
            </a:r>
            <a:r>
              <a:rPr lang="en" sz="1600">
                <a:solidFill>
                  <a:srgbClr val="FFFFFF"/>
                </a:solidFill>
                <a:latin typeface="Asap Condensed Medium"/>
                <a:ea typeface="Asap Condensed Medium"/>
                <a:cs typeface="Asap Condensed Medium"/>
                <a:sym typeface="Asap Condensed Medium"/>
              </a:rPr>
              <a:t> utilizing these perspectives in:</a:t>
            </a:r>
            <a:endParaRPr sz="1600">
              <a:solidFill>
                <a:srgbClr val="FFFFFF"/>
              </a:solidFill>
              <a:latin typeface="Asap Condensed Medium"/>
              <a:ea typeface="Asap Condensed Medium"/>
              <a:cs typeface="Asap Condensed Medium"/>
              <a:sym typeface="Asap Condensed Medium"/>
            </a:endParaRPr>
          </a:p>
          <a:p>
            <a:pPr indent="-330200" lvl="0" marL="457200" rtl="0" algn="l">
              <a:spcBef>
                <a:spcPts val="1000"/>
              </a:spcBef>
              <a:spcAft>
                <a:spcPts val="0"/>
              </a:spcAft>
              <a:buClr>
                <a:srgbClr val="F5F7FA"/>
              </a:buClr>
              <a:buSzPts val="1600"/>
              <a:buFont typeface="Asap Condensed Medium"/>
              <a:buChar char="●"/>
            </a:pPr>
            <a:r>
              <a:rPr lang="en" sz="1600">
                <a:solidFill>
                  <a:srgbClr val="FFFFFF"/>
                </a:solidFill>
                <a:latin typeface="Asap Condensed Medium"/>
                <a:ea typeface="Asap Condensed Medium"/>
                <a:cs typeface="Asap Condensed Medium"/>
                <a:sym typeface="Asap Condensed Medium"/>
              </a:rPr>
              <a:t>Data collection</a:t>
            </a:r>
            <a:endParaRPr sz="1600">
              <a:solidFill>
                <a:srgbClr val="FFFFFF"/>
              </a:solidFill>
              <a:latin typeface="Asap Condensed Medium"/>
              <a:ea typeface="Asap Condensed Medium"/>
              <a:cs typeface="Asap Condensed Medium"/>
              <a:sym typeface="Asap Condensed Medium"/>
            </a:endParaRPr>
          </a:p>
          <a:p>
            <a:pPr indent="-330200" lvl="0" marL="457200" rtl="0" algn="l">
              <a:spcBef>
                <a:spcPts val="0"/>
              </a:spcBef>
              <a:spcAft>
                <a:spcPts val="0"/>
              </a:spcAft>
              <a:buClr>
                <a:srgbClr val="F5F7FA"/>
              </a:buClr>
              <a:buSzPts val="1600"/>
              <a:buFont typeface="Asap Condensed Medium"/>
              <a:buChar char="●"/>
            </a:pPr>
            <a:r>
              <a:rPr lang="en" sz="1600">
                <a:solidFill>
                  <a:srgbClr val="FFFFFF"/>
                </a:solidFill>
                <a:latin typeface="Asap Condensed Medium"/>
                <a:ea typeface="Asap Condensed Medium"/>
                <a:cs typeface="Asap Condensed Medium"/>
                <a:sym typeface="Asap Condensed Medium"/>
              </a:rPr>
              <a:t>Data Validation  </a:t>
            </a:r>
            <a:endParaRPr sz="1600">
              <a:solidFill>
                <a:srgbClr val="00FFFF"/>
              </a:solidFill>
              <a:latin typeface="Asap Condensed Medium"/>
              <a:ea typeface="Asap Condensed Medium"/>
              <a:cs typeface="Asap Condensed Medium"/>
              <a:sym typeface="Asap Condensed Medium"/>
            </a:endParaRPr>
          </a:p>
          <a:p>
            <a:pPr indent="-330200" lvl="0" marL="457200" rtl="0" algn="l">
              <a:spcBef>
                <a:spcPts val="0"/>
              </a:spcBef>
              <a:spcAft>
                <a:spcPts val="0"/>
              </a:spcAft>
              <a:buClr>
                <a:srgbClr val="F5F7FA"/>
              </a:buClr>
              <a:buSzPts val="1600"/>
              <a:buFont typeface="Asap Condensed Medium"/>
              <a:buChar char="●"/>
            </a:pPr>
            <a:r>
              <a:rPr lang="en" sz="1600">
                <a:solidFill>
                  <a:srgbClr val="FFFFFF"/>
                </a:solidFill>
                <a:latin typeface="Asap Condensed Medium"/>
                <a:ea typeface="Asap Condensed Medium"/>
                <a:cs typeface="Asap Condensed Medium"/>
                <a:sym typeface="Asap Condensed Medium"/>
              </a:rPr>
              <a:t>Data Analysis</a:t>
            </a:r>
            <a:endParaRPr sz="1600">
              <a:solidFill>
                <a:srgbClr val="FFFFFF"/>
              </a:solidFill>
              <a:latin typeface="Asap Condensed Medium"/>
              <a:ea typeface="Asap Condensed Medium"/>
              <a:cs typeface="Asap Condensed Medium"/>
              <a:sym typeface="Asap Condensed Medium"/>
            </a:endParaRPr>
          </a:p>
          <a:p>
            <a:pPr indent="0" lvl="0" marL="0" rtl="0" algn="l">
              <a:spcBef>
                <a:spcPts val="1000"/>
              </a:spcBef>
              <a:spcAft>
                <a:spcPts val="0"/>
              </a:spcAft>
              <a:buNone/>
            </a:pPr>
            <a:r>
              <a:rPr lang="en" sz="1600">
                <a:solidFill>
                  <a:srgbClr val="000000"/>
                </a:solidFill>
                <a:latin typeface="Proxima Nova"/>
                <a:ea typeface="Proxima Nova"/>
                <a:cs typeface="Proxima Nova"/>
                <a:sym typeface="Proxima Nova"/>
              </a:rPr>
              <a:t>✅ </a:t>
            </a:r>
            <a:r>
              <a:rPr lang="en" sz="1600">
                <a:solidFill>
                  <a:srgbClr val="FFFFFF"/>
                </a:solidFill>
                <a:latin typeface="Asap Condensed Medium"/>
                <a:ea typeface="Asap Condensed Medium"/>
                <a:cs typeface="Asap Condensed Medium"/>
                <a:sym typeface="Asap Condensed Medium"/>
              </a:rPr>
              <a:t>Understanding what  </a:t>
            </a:r>
            <a:r>
              <a:rPr lang="en" sz="1600">
                <a:solidFill>
                  <a:srgbClr val="00FFFF"/>
                </a:solidFill>
                <a:latin typeface="Asap Condensed Medium"/>
                <a:ea typeface="Asap Condensed Medium"/>
                <a:cs typeface="Asap Condensed Medium"/>
                <a:sym typeface="Asap Condensed Medium"/>
              </a:rPr>
              <a:t>DATA IS AND  IS NOT </a:t>
            </a:r>
            <a:r>
              <a:rPr lang="en" sz="1600">
                <a:solidFill>
                  <a:schemeClr val="lt1"/>
                </a:solidFill>
                <a:latin typeface="Asap Condensed Medium"/>
                <a:ea typeface="Asap Condensed Medium"/>
                <a:cs typeface="Asap Condensed Medium"/>
                <a:sym typeface="Asap Condensed Medium"/>
              </a:rPr>
              <a:t>and using it </a:t>
            </a:r>
            <a:r>
              <a:rPr lang="en" sz="1600">
                <a:solidFill>
                  <a:srgbClr val="FFFFFF"/>
                </a:solidFill>
                <a:latin typeface="Asap Condensed Medium"/>
                <a:ea typeface="Asap Condensed Medium"/>
                <a:cs typeface="Asap Condensed Medium"/>
                <a:sym typeface="Asap Condensed Medium"/>
              </a:rPr>
              <a:t>effectively </a:t>
            </a:r>
            <a:endParaRPr sz="1600">
              <a:solidFill>
                <a:srgbClr val="FFFFFF"/>
              </a:solidFill>
              <a:latin typeface="Asap Condensed Medium"/>
              <a:ea typeface="Asap Condensed Medium"/>
              <a:cs typeface="Asap Condensed Medium"/>
              <a:sym typeface="Asap Condensed Medium"/>
            </a:endParaRPr>
          </a:p>
          <a:p>
            <a:pPr indent="0" lvl="0" marL="0" rtl="0" algn="l">
              <a:spcBef>
                <a:spcPts val="1000"/>
              </a:spcBef>
              <a:spcAft>
                <a:spcPts val="0"/>
              </a:spcAft>
              <a:buClr>
                <a:srgbClr val="000000"/>
              </a:buClr>
              <a:buSzPts val="1100"/>
              <a:buFont typeface="Arial"/>
              <a:buNone/>
            </a:pPr>
            <a:r>
              <a:rPr lang="en" sz="1600">
                <a:solidFill>
                  <a:srgbClr val="000000"/>
                </a:solidFill>
                <a:latin typeface="Proxima Nova"/>
                <a:ea typeface="Proxima Nova"/>
                <a:cs typeface="Proxima Nova"/>
                <a:sym typeface="Proxima Nova"/>
              </a:rPr>
              <a:t>✅ </a:t>
            </a:r>
            <a:r>
              <a:rPr lang="en" sz="1600">
                <a:solidFill>
                  <a:srgbClr val="FFFFFF"/>
                </a:solidFill>
                <a:latin typeface="Asap Condensed Medium"/>
                <a:ea typeface="Asap Condensed Medium"/>
                <a:cs typeface="Asap Condensed Medium"/>
                <a:sym typeface="Asap Condensed Medium"/>
              </a:rPr>
              <a:t>Applying a lens of  </a:t>
            </a:r>
            <a:r>
              <a:rPr lang="en" sz="1600">
                <a:solidFill>
                  <a:srgbClr val="00FFFF"/>
                </a:solidFill>
                <a:latin typeface="Asap Condensed Medium"/>
                <a:ea typeface="Asap Condensed Medium"/>
                <a:cs typeface="Asap Condensed Medium"/>
                <a:sym typeface="Asap Condensed Medium"/>
              </a:rPr>
              <a:t>INTERSECTIONALITY </a:t>
            </a:r>
            <a:r>
              <a:rPr lang="en" sz="1600">
                <a:solidFill>
                  <a:srgbClr val="FFFFFF"/>
                </a:solidFill>
                <a:latin typeface="Asap Condensed Medium"/>
                <a:ea typeface="Asap Condensed Medium"/>
                <a:cs typeface="Asap Condensed Medium"/>
                <a:sym typeface="Asap Condensed Medium"/>
              </a:rPr>
              <a:t>that aids in examining system performance </a:t>
            </a:r>
            <a:endParaRPr sz="1800">
              <a:solidFill>
                <a:srgbClr val="FFFFFF"/>
              </a:solidFill>
              <a:latin typeface="Asap Condensed Medium"/>
              <a:ea typeface="Asap Condensed Medium"/>
              <a:cs typeface="Asap Condensed Medium"/>
              <a:sym typeface="Asap Condensed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anim calcmode="lin" valueType="num">
                                      <p:cBhvr additive="base">
                                        <p:cTn dur="1800"/>
                                        <p:tgtEl>
                                          <p:spTgt spid="38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anim calcmode="lin" valueType="num">
                                      <p:cBhvr additive="base">
                                        <p:cTn dur="1800"/>
                                        <p:tgtEl>
                                          <p:spTgt spid="38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89">
                                            <p:txEl>
                                              <p:pRg end="2" st="2"/>
                                            </p:txEl>
                                          </p:spTgt>
                                        </p:tgtEl>
                                        <p:attrNameLst>
                                          <p:attrName>style.visibility</p:attrName>
                                        </p:attrNameLst>
                                      </p:cBhvr>
                                      <p:to>
                                        <p:strVal val="visible"/>
                                      </p:to>
                                    </p:set>
                                    <p:anim calcmode="lin" valueType="num">
                                      <p:cBhvr additive="base">
                                        <p:cTn dur="1800"/>
                                        <p:tgtEl>
                                          <p:spTgt spid="38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89">
                                            <p:txEl>
                                              <p:pRg end="3" st="3"/>
                                            </p:txEl>
                                          </p:spTgt>
                                        </p:tgtEl>
                                        <p:attrNameLst>
                                          <p:attrName>style.visibility</p:attrName>
                                        </p:attrNameLst>
                                      </p:cBhvr>
                                      <p:to>
                                        <p:strVal val="visible"/>
                                      </p:to>
                                    </p:set>
                                    <p:anim calcmode="lin" valueType="num">
                                      <p:cBhvr additive="base">
                                        <p:cTn dur="1800"/>
                                        <p:tgtEl>
                                          <p:spTgt spid="389">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xEl>
                                              <p:pRg end="0" st="0"/>
                                            </p:txEl>
                                          </p:spTgt>
                                        </p:tgtEl>
                                        <p:attrNameLst>
                                          <p:attrName>style.visibility</p:attrName>
                                        </p:attrNameLst>
                                      </p:cBhvr>
                                      <p:to>
                                        <p:strVal val="visible"/>
                                      </p:to>
                                    </p:set>
                                    <p:anim calcmode="lin" valueType="num">
                                      <p:cBhvr additive="base">
                                        <p:cTn dur="1800"/>
                                        <p:tgtEl>
                                          <p:spTgt spid="39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xEl>
                                              <p:pRg end="1" st="1"/>
                                            </p:txEl>
                                          </p:spTgt>
                                        </p:tgtEl>
                                        <p:attrNameLst>
                                          <p:attrName>style.visibility</p:attrName>
                                        </p:attrNameLst>
                                      </p:cBhvr>
                                      <p:to>
                                        <p:strVal val="visible"/>
                                      </p:to>
                                    </p:set>
                                    <p:anim calcmode="lin" valueType="num">
                                      <p:cBhvr additive="base">
                                        <p:cTn dur="1800"/>
                                        <p:tgtEl>
                                          <p:spTgt spid="390">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xEl>
                                              <p:pRg end="2" st="2"/>
                                            </p:txEl>
                                          </p:spTgt>
                                        </p:tgtEl>
                                        <p:attrNameLst>
                                          <p:attrName>style.visibility</p:attrName>
                                        </p:attrNameLst>
                                      </p:cBhvr>
                                      <p:to>
                                        <p:strVal val="visible"/>
                                      </p:to>
                                    </p:set>
                                    <p:anim calcmode="lin" valueType="num">
                                      <p:cBhvr additive="base">
                                        <p:cTn dur="1800"/>
                                        <p:tgtEl>
                                          <p:spTgt spid="390">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xEl>
                                              <p:pRg end="3" st="3"/>
                                            </p:txEl>
                                          </p:spTgt>
                                        </p:tgtEl>
                                        <p:attrNameLst>
                                          <p:attrName>style.visibility</p:attrName>
                                        </p:attrNameLst>
                                      </p:cBhvr>
                                      <p:to>
                                        <p:strVal val="visible"/>
                                      </p:to>
                                    </p:set>
                                    <p:anim calcmode="lin" valueType="num">
                                      <p:cBhvr additive="base">
                                        <p:cTn dur="1800"/>
                                        <p:tgtEl>
                                          <p:spTgt spid="390">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xEl>
                                              <p:pRg end="4" st="4"/>
                                            </p:txEl>
                                          </p:spTgt>
                                        </p:tgtEl>
                                        <p:attrNameLst>
                                          <p:attrName>style.visibility</p:attrName>
                                        </p:attrNameLst>
                                      </p:cBhvr>
                                      <p:to>
                                        <p:strVal val="visible"/>
                                      </p:to>
                                    </p:set>
                                    <p:anim calcmode="lin" valueType="num">
                                      <p:cBhvr additive="base">
                                        <p:cTn dur="1800"/>
                                        <p:tgtEl>
                                          <p:spTgt spid="390">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xEl>
                                              <p:pRg end="5" st="5"/>
                                            </p:txEl>
                                          </p:spTgt>
                                        </p:tgtEl>
                                        <p:attrNameLst>
                                          <p:attrName>style.visibility</p:attrName>
                                        </p:attrNameLst>
                                      </p:cBhvr>
                                      <p:to>
                                        <p:strVal val="visible"/>
                                      </p:to>
                                    </p:set>
                                    <p:anim calcmode="lin" valueType="num">
                                      <p:cBhvr additive="base">
                                        <p:cTn dur="1800"/>
                                        <p:tgtEl>
                                          <p:spTgt spid="390">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xEl>
                                              <p:pRg end="6" st="6"/>
                                            </p:txEl>
                                          </p:spTgt>
                                        </p:tgtEl>
                                        <p:attrNameLst>
                                          <p:attrName>style.visibility</p:attrName>
                                        </p:attrNameLst>
                                      </p:cBhvr>
                                      <p:to>
                                        <p:strVal val="visible"/>
                                      </p:to>
                                    </p:set>
                                    <p:anim calcmode="lin" valueType="num">
                                      <p:cBhvr additive="base">
                                        <p:cTn dur="1800"/>
                                        <p:tgtEl>
                                          <p:spTgt spid="390">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70"/>
          <p:cNvPicPr preferRelativeResize="0"/>
          <p:nvPr/>
        </p:nvPicPr>
        <p:blipFill>
          <a:blip r:embed="rId3">
            <a:alphaModFix/>
          </a:blip>
          <a:stretch>
            <a:fillRect/>
          </a:stretch>
        </p:blipFill>
        <p:spPr>
          <a:xfrm>
            <a:off x="1881613" y="0"/>
            <a:ext cx="5913674" cy="5143500"/>
          </a:xfrm>
          <a:prstGeom prst="rect">
            <a:avLst/>
          </a:prstGeom>
          <a:noFill/>
          <a:ln cap="flat" cmpd="sng" w="9525">
            <a:solidFill>
              <a:srgbClr val="81C7BF"/>
            </a:solidFill>
            <a:prstDash val="solid"/>
            <a:round/>
            <a:headEnd len="sm" w="sm" type="none"/>
            <a:tailEnd len="sm" w="sm" type="none"/>
          </a:ln>
        </p:spPr>
      </p:pic>
      <p:sp>
        <p:nvSpPr>
          <p:cNvPr id="396" name="Google Shape;396;p70"/>
          <p:cNvSpPr txBox="1"/>
          <p:nvPr/>
        </p:nvSpPr>
        <p:spPr>
          <a:xfrm>
            <a:off x="7469025" y="119650"/>
            <a:ext cx="188100" cy="444300"/>
          </a:xfrm>
          <a:prstGeom prst="rect">
            <a:avLst/>
          </a:prstGeom>
          <a:solidFill>
            <a:srgbClr val="FEC88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97" name="Google Shape;397;p70"/>
          <p:cNvSpPr txBox="1"/>
          <p:nvPr/>
        </p:nvSpPr>
        <p:spPr>
          <a:xfrm>
            <a:off x="6274700" y="154000"/>
            <a:ext cx="188100" cy="393000"/>
          </a:xfrm>
          <a:prstGeom prst="rect">
            <a:avLst/>
          </a:prstGeom>
          <a:solidFill>
            <a:srgbClr val="FEC88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98" name="Google Shape;398;p70"/>
          <p:cNvSpPr txBox="1"/>
          <p:nvPr/>
        </p:nvSpPr>
        <p:spPr>
          <a:xfrm rot="2474769">
            <a:off x="6274785" y="3320007"/>
            <a:ext cx="187928" cy="111193"/>
          </a:xfrm>
          <a:prstGeom prst="rect">
            <a:avLst/>
          </a:prstGeom>
          <a:solidFill>
            <a:srgbClr val="BFDE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99" name="Google Shape;399;p70"/>
          <p:cNvSpPr txBox="1"/>
          <p:nvPr/>
        </p:nvSpPr>
        <p:spPr>
          <a:xfrm>
            <a:off x="8904725" y="119650"/>
            <a:ext cx="91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400" name="Google Shape;400;p70"/>
          <p:cNvSpPr txBox="1"/>
          <p:nvPr/>
        </p:nvSpPr>
        <p:spPr>
          <a:xfrm>
            <a:off x="4085775" y="3828550"/>
            <a:ext cx="152100" cy="245700"/>
          </a:xfrm>
          <a:prstGeom prst="rect">
            <a:avLst/>
          </a:prstGeom>
          <a:solidFill>
            <a:srgbClr val="89C8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01" name="Google Shape;401;p70"/>
          <p:cNvSpPr txBox="1"/>
          <p:nvPr/>
        </p:nvSpPr>
        <p:spPr>
          <a:xfrm>
            <a:off x="2051000" y="4341275"/>
            <a:ext cx="119700" cy="171000"/>
          </a:xfrm>
          <a:prstGeom prst="rect">
            <a:avLst/>
          </a:prstGeom>
          <a:solidFill>
            <a:srgbClr val="FDDF6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02" name="Google Shape;402;p70"/>
          <p:cNvSpPr txBox="1"/>
          <p:nvPr/>
        </p:nvSpPr>
        <p:spPr>
          <a:xfrm>
            <a:off x="3093575" y="3367050"/>
            <a:ext cx="512700" cy="88500"/>
          </a:xfrm>
          <a:prstGeom prst="rect">
            <a:avLst/>
          </a:prstGeom>
          <a:solidFill>
            <a:srgbClr val="FED035"/>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03" name="Google Shape;403;p70"/>
          <p:cNvSpPr txBox="1"/>
          <p:nvPr/>
        </p:nvSpPr>
        <p:spPr>
          <a:xfrm>
            <a:off x="1982600" y="3059400"/>
            <a:ext cx="205500" cy="632400"/>
          </a:xfrm>
          <a:prstGeom prst="rect">
            <a:avLst/>
          </a:prstGeom>
          <a:solidFill>
            <a:srgbClr val="FDEB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04" name="Google Shape;404;p70"/>
          <p:cNvSpPr txBox="1"/>
          <p:nvPr/>
        </p:nvSpPr>
        <p:spPr>
          <a:xfrm>
            <a:off x="2273175" y="2820100"/>
            <a:ext cx="666600" cy="171000"/>
          </a:xfrm>
          <a:prstGeom prst="rect">
            <a:avLst/>
          </a:prstGeom>
          <a:solidFill>
            <a:srgbClr val="FDEB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05" name="Google Shape;405;p70"/>
          <p:cNvSpPr txBox="1"/>
          <p:nvPr/>
        </p:nvSpPr>
        <p:spPr>
          <a:xfrm>
            <a:off x="2791900" y="1486975"/>
            <a:ext cx="250500" cy="444300"/>
          </a:xfrm>
          <a:prstGeom prst="rect">
            <a:avLst/>
          </a:prstGeom>
          <a:solidFill>
            <a:srgbClr val="C4CA9A"/>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06" name="Google Shape;406;p70"/>
          <p:cNvSpPr txBox="1"/>
          <p:nvPr/>
        </p:nvSpPr>
        <p:spPr>
          <a:xfrm>
            <a:off x="2051000" y="1025500"/>
            <a:ext cx="119700" cy="393000"/>
          </a:xfrm>
          <a:prstGeom prst="rect">
            <a:avLst/>
          </a:prstGeom>
          <a:solidFill>
            <a:srgbClr val="A7D8D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07" name="Google Shape;407;p70"/>
          <p:cNvSpPr txBox="1"/>
          <p:nvPr/>
        </p:nvSpPr>
        <p:spPr>
          <a:xfrm>
            <a:off x="2051000" y="119650"/>
            <a:ext cx="512700" cy="171000"/>
          </a:xfrm>
          <a:prstGeom prst="rect">
            <a:avLst/>
          </a:prstGeom>
          <a:solidFill>
            <a:srgbClr val="D1E9E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08" name="Google Shape;408;p70"/>
          <p:cNvSpPr txBox="1"/>
          <p:nvPr/>
        </p:nvSpPr>
        <p:spPr>
          <a:xfrm>
            <a:off x="2016800" y="218950"/>
            <a:ext cx="188100" cy="245700"/>
          </a:xfrm>
          <a:prstGeom prst="rect">
            <a:avLst/>
          </a:prstGeom>
          <a:solidFill>
            <a:srgbClr val="D1E9E7"/>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09" name="Google Shape;409;p70"/>
          <p:cNvSpPr txBox="1"/>
          <p:nvPr/>
        </p:nvSpPr>
        <p:spPr>
          <a:xfrm>
            <a:off x="4101975" y="2820100"/>
            <a:ext cx="188100" cy="171000"/>
          </a:xfrm>
          <a:prstGeom prst="rect">
            <a:avLst/>
          </a:prstGeom>
          <a:solidFill>
            <a:srgbClr val="F6962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10" name="Google Shape;410;p70"/>
          <p:cNvSpPr txBox="1"/>
          <p:nvPr/>
        </p:nvSpPr>
        <p:spPr>
          <a:xfrm>
            <a:off x="4854000" y="1316050"/>
            <a:ext cx="119700" cy="88500"/>
          </a:xfrm>
          <a:prstGeom prst="rect">
            <a:avLst/>
          </a:prstGeom>
          <a:solidFill>
            <a:srgbClr val="8D88C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11" name="Google Shape;411;p70"/>
          <p:cNvSpPr txBox="1"/>
          <p:nvPr/>
        </p:nvSpPr>
        <p:spPr>
          <a:xfrm rot="-942823">
            <a:off x="4725791" y="1287109"/>
            <a:ext cx="203817" cy="279934"/>
          </a:xfrm>
          <a:prstGeom prst="rect">
            <a:avLst/>
          </a:prstGeom>
          <a:solidFill>
            <a:srgbClr val="81C7B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12" name="Google Shape;412;p70"/>
          <p:cNvSpPr txBox="1"/>
          <p:nvPr/>
        </p:nvSpPr>
        <p:spPr>
          <a:xfrm rot="702234">
            <a:off x="4118121" y="1801303"/>
            <a:ext cx="119791" cy="170979"/>
          </a:xfrm>
          <a:prstGeom prst="rect">
            <a:avLst/>
          </a:prstGeom>
          <a:solidFill>
            <a:srgbClr val="81C7B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13" name="Google Shape;413;p70"/>
          <p:cNvSpPr txBox="1"/>
          <p:nvPr/>
        </p:nvSpPr>
        <p:spPr>
          <a:xfrm>
            <a:off x="7437825" y="3367050"/>
            <a:ext cx="250500" cy="88500"/>
          </a:xfrm>
          <a:prstGeom prst="rect">
            <a:avLst/>
          </a:prstGeom>
          <a:solidFill>
            <a:srgbClr val="DEF0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14" name="Google Shape;414;p70"/>
          <p:cNvSpPr txBox="1"/>
          <p:nvPr/>
        </p:nvSpPr>
        <p:spPr>
          <a:xfrm>
            <a:off x="1811050" y="4750500"/>
            <a:ext cx="6033300" cy="393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415" name="Google Shape;415;p70"/>
          <p:cNvPicPr preferRelativeResize="0"/>
          <p:nvPr/>
        </p:nvPicPr>
        <p:blipFill rotWithShape="1">
          <a:blip r:embed="rId4">
            <a:alphaModFix/>
          </a:blip>
          <a:srcRect b="0" l="21180" r="-21179" t="0"/>
          <a:stretch/>
        </p:blipFill>
        <p:spPr>
          <a:xfrm>
            <a:off x="3794400" y="1025507"/>
            <a:ext cx="4067700" cy="2288100"/>
          </a:xfrm>
          <a:prstGeom prst="ellipse">
            <a:avLst/>
          </a:prstGeom>
          <a:noFill/>
          <a:ln>
            <a:noFill/>
          </a:ln>
        </p:spPr>
      </p:pic>
      <p:sp>
        <p:nvSpPr>
          <p:cNvPr id="416" name="Google Shape;416;p70"/>
          <p:cNvSpPr txBox="1"/>
          <p:nvPr/>
        </p:nvSpPr>
        <p:spPr>
          <a:xfrm rot="-5400000">
            <a:off x="-1466725" y="2221350"/>
            <a:ext cx="4796400" cy="70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86AF15"/>
                </a:solidFill>
                <a:latin typeface="Asap Condensed ExtraBold"/>
                <a:ea typeface="Asap Condensed ExtraBold"/>
                <a:cs typeface="Asap Condensed ExtraBold"/>
                <a:sym typeface="Asap Condensed ExtraBold"/>
              </a:rPr>
              <a:t>Innovation: Partnerships &amp; Funding </a:t>
            </a:r>
            <a:endParaRPr sz="2800">
              <a:solidFill>
                <a:srgbClr val="86AF15"/>
              </a:solidFill>
              <a:latin typeface="Asap Condensed ExtraBold"/>
              <a:ea typeface="Asap Condensed ExtraBold"/>
              <a:cs typeface="Asap Condensed ExtraBold"/>
              <a:sym typeface="Asap Condensed ExtraBold"/>
            </a:endParaRPr>
          </a:p>
        </p:txBody>
      </p:sp>
      <p:sp>
        <p:nvSpPr>
          <p:cNvPr id="417" name="Google Shape;417;p70"/>
          <p:cNvSpPr txBox="1"/>
          <p:nvPr/>
        </p:nvSpPr>
        <p:spPr>
          <a:xfrm rot="2700000">
            <a:off x="4636541" y="3352333"/>
            <a:ext cx="119642" cy="17097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18" name="Google Shape;418;p70"/>
          <p:cNvSpPr txBox="1"/>
          <p:nvPr/>
        </p:nvSpPr>
        <p:spPr>
          <a:xfrm rot="3035181">
            <a:off x="4765453" y="3272001"/>
            <a:ext cx="146004" cy="207196"/>
          </a:xfrm>
          <a:prstGeom prst="rect">
            <a:avLst/>
          </a:prstGeom>
          <a:solidFill>
            <a:srgbClr val="06B8A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19" name="Google Shape;419;p70"/>
          <p:cNvSpPr txBox="1"/>
          <p:nvPr/>
        </p:nvSpPr>
        <p:spPr>
          <a:xfrm>
            <a:off x="2791900" y="632225"/>
            <a:ext cx="119700" cy="632400"/>
          </a:xfrm>
          <a:prstGeom prst="rect">
            <a:avLst/>
          </a:prstGeom>
          <a:solidFill>
            <a:srgbClr val="81C7B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20" name="Google Shape;420;p70"/>
          <p:cNvSpPr txBox="1"/>
          <p:nvPr/>
        </p:nvSpPr>
        <p:spPr>
          <a:xfrm>
            <a:off x="4701363" y="119650"/>
            <a:ext cx="271200" cy="171000"/>
          </a:xfrm>
          <a:prstGeom prst="rect">
            <a:avLst/>
          </a:prstGeom>
          <a:solidFill>
            <a:srgbClr val="8D88C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421" name="Google Shape;421;p70"/>
          <p:cNvSpPr txBox="1"/>
          <p:nvPr/>
        </p:nvSpPr>
        <p:spPr>
          <a:xfrm>
            <a:off x="2791900" y="3879925"/>
            <a:ext cx="119700" cy="88500"/>
          </a:xfrm>
          <a:prstGeom prst="rect">
            <a:avLst/>
          </a:prstGeom>
          <a:solidFill>
            <a:srgbClr val="FEC88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AF15"/>
        </a:solidFill>
      </p:bgPr>
    </p:bg>
    <p:spTree>
      <p:nvGrpSpPr>
        <p:cNvPr id="425" name="Shape 425"/>
        <p:cNvGrpSpPr/>
        <p:nvPr/>
      </p:nvGrpSpPr>
      <p:grpSpPr>
        <a:xfrm>
          <a:off x="0" y="0"/>
          <a:ext cx="0" cy="0"/>
          <a:chOff x="0" y="0"/>
          <a:chExt cx="0" cy="0"/>
        </a:xfrm>
      </p:grpSpPr>
      <p:pic>
        <p:nvPicPr>
          <p:cNvPr descr="braiding funding" id="426" name="Google Shape;426;p71"/>
          <p:cNvPicPr preferRelativeResize="0"/>
          <p:nvPr/>
        </p:nvPicPr>
        <p:blipFill>
          <a:blip r:embed="rId3">
            <a:alphaModFix/>
          </a:blip>
          <a:stretch>
            <a:fillRect/>
          </a:stretch>
        </p:blipFill>
        <p:spPr>
          <a:xfrm>
            <a:off x="3127325" y="0"/>
            <a:ext cx="6016675" cy="5013900"/>
          </a:xfrm>
          <a:prstGeom prst="rect">
            <a:avLst/>
          </a:prstGeom>
          <a:noFill/>
          <a:ln>
            <a:noFill/>
          </a:ln>
        </p:spPr>
      </p:pic>
      <p:pic>
        <p:nvPicPr>
          <p:cNvPr id="427" name="Google Shape;427;p71"/>
          <p:cNvPicPr preferRelativeResize="0"/>
          <p:nvPr/>
        </p:nvPicPr>
        <p:blipFill>
          <a:blip r:embed="rId4">
            <a:alphaModFix/>
          </a:blip>
          <a:stretch>
            <a:fillRect/>
          </a:stretch>
        </p:blipFill>
        <p:spPr>
          <a:xfrm>
            <a:off x="102101" y="1026487"/>
            <a:ext cx="3564675" cy="3090525"/>
          </a:xfrm>
          <a:prstGeom prst="rect">
            <a:avLst/>
          </a:prstGeom>
          <a:noFill/>
          <a:ln>
            <a:noFill/>
          </a:ln>
        </p:spPr>
      </p:pic>
      <p:cxnSp>
        <p:nvCxnSpPr>
          <p:cNvPr id="428" name="Google Shape;428;p71"/>
          <p:cNvCxnSpPr/>
          <p:nvPr/>
        </p:nvCxnSpPr>
        <p:spPr>
          <a:xfrm rot="10800000">
            <a:off x="3943350" y="1467000"/>
            <a:ext cx="800100" cy="628500"/>
          </a:xfrm>
          <a:prstGeom prst="straightConnector1">
            <a:avLst/>
          </a:prstGeom>
          <a:noFill/>
          <a:ln cap="flat" cmpd="sng" w="9525">
            <a:solidFill>
              <a:schemeClr val="dk2"/>
            </a:solidFill>
            <a:prstDash val="solid"/>
            <a:round/>
            <a:headEnd len="med" w="med" type="none"/>
            <a:tailEnd len="med" w="med" type="none"/>
          </a:ln>
        </p:spPr>
      </p:cxnSp>
      <p:cxnSp>
        <p:nvCxnSpPr>
          <p:cNvPr id="429" name="Google Shape;429;p71"/>
          <p:cNvCxnSpPr/>
          <p:nvPr/>
        </p:nvCxnSpPr>
        <p:spPr>
          <a:xfrm rot="10800000">
            <a:off x="5191825" y="1125600"/>
            <a:ext cx="479400" cy="595500"/>
          </a:xfrm>
          <a:prstGeom prst="straightConnector1">
            <a:avLst/>
          </a:prstGeom>
          <a:noFill/>
          <a:ln cap="flat" cmpd="sng" w="9525">
            <a:solidFill>
              <a:schemeClr val="dk2"/>
            </a:solidFill>
            <a:prstDash val="solid"/>
            <a:round/>
            <a:headEnd len="med" w="med" type="none"/>
            <a:tailEnd len="med" w="med" type="none"/>
          </a:ln>
        </p:spPr>
      </p:cxnSp>
      <p:cxnSp>
        <p:nvCxnSpPr>
          <p:cNvPr id="430" name="Google Shape;430;p71"/>
          <p:cNvCxnSpPr/>
          <p:nvPr/>
        </p:nvCxnSpPr>
        <p:spPr>
          <a:xfrm flipH="1" rot="10800000">
            <a:off x="7686600" y="1638175"/>
            <a:ext cx="324000" cy="759900"/>
          </a:xfrm>
          <a:prstGeom prst="straightConnector1">
            <a:avLst/>
          </a:prstGeom>
          <a:noFill/>
          <a:ln cap="flat" cmpd="sng" w="9525">
            <a:solidFill>
              <a:schemeClr val="dk2"/>
            </a:solidFill>
            <a:prstDash val="solid"/>
            <a:round/>
            <a:headEnd len="med" w="med" type="none"/>
            <a:tailEnd len="med" w="med" type="none"/>
          </a:ln>
        </p:spPr>
      </p:cxnSp>
      <p:cxnSp>
        <p:nvCxnSpPr>
          <p:cNvPr id="431" name="Google Shape;431;p71"/>
          <p:cNvCxnSpPr/>
          <p:nvPr/>
        </p:nvCxnSpPr>
        <p:spPr>
          <a:xfrm flipH="1" rot="10800000">
            <a:off x="6667500" y="943950"/>
            <a:ext cx="49200" cy="827700"/>
          </a:xfrm>
          <a:prstGeom prst="straightConnector1">
            <a:avLst/>
          </a:prstGeom>
          <a:noFill/>
          <a:ln cap="flat" cmpd="sng" w="9525">
            <a:solidFill>
              <a:schemeClr val="dk2"/>
            </a:solidFill>
            <a:prstDash val="solid"/>
            <a:round/>
            <a:headEnd len="med" w="med" type="none"/>
            <a:tailEnd len="med" w="med" type="none"/>
          </a:ln>
        </p:spPr>
      </p:cxnSp>
      <p:cxnSp>
        <p:nvCxnSpPr>
          <p:cNvPr id="432" name="Google Shape;432;p71"/>
          <p:cNvCxnSpPr/>
          <p:nvPr/>
        </p:nvCxnSpPr>
        <p:spPr>
          <a:xfrm flipH="1">
            <a:off x="4805275" y="2838450"/>
            <a:ext cx="285600" cy="1009800"/>
          </a:xfrm>
          <a:prstGeom prst="straightConnector1">
            <a:avLst/>
          </a:prstGeom>
          <a:noFill/>
          <a:ln cap="flat" cmpd="sng" w="9525">
            <a:solidFill>
              <a:schemeClr val="dk2"/>
            </a:solidFill>
            <a:prstDash val="solid"/>
            <a:round/>
            <a:headEnd len="med" w="med" type="none"/>
            <a:tailEnd len="med" w="med" type="none"/>
          </a:ln>
        </p:spPr>
      </p:cxnSp>
      <p:sp>
        <p:nvSpPr>
          <p:cNvPr id="433" name="Google Shape;433;p71"/>
          <p:cNvSpPr txBox="1"/>
          <p:nvPr/>
        </p:nvSpPr>
        <p:spPr>
          <a:xfrm rot="-479200">
            <a:off x="2996073" y="1081546"/>
            <a:ext cx="2694637" cy="20750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52056"/>
                </a:solidFill>
                <a:latin typeface="Asap Condensed SemiBold"/>
                <a:ea typeface="Asap Condensed SemiBold"/>
                <a:cs typeface="Asap Condensed SemiBold"/>
                <a:sym typeface="Asap Condensed SemiBold"/>
              </a:rPr>
              <a:t>State &amp; Local  Funding</a:t>
            </a:r>
            <a:r>
              <a:rPr lang="en" sz="1800">
                <a:solidFill>
                  <a:srgbClr val="952056"/>
                </a:solidFill>
                <a:latin typeface="Asap Condensed SemiBold"/>
                <a:ea typeface="Asap Condensed SemiBold"/>
                <a:cs typeface="Asap Condensed SemiBold"/>
                <a:sym typeface="Asap Condensed SemiBold"/>
              </a:rPr>
              <a:t> </a:t>
            </a:r>
            <a:endParaRPr sz="1800">
              <a:solidFill>
                <a:srgbClr val="952056"/>
              </a:solidFill>
              <a:latin typeface="Asap Condensed SemiBold"/>
              <a:ea typeface="Asap Condensed SemiBold"/>
              <a:cs typeface="Asap Condensed SemiBold"/>
              <a:sym typeface="Asap Condensed SemiBold"/>
            </a:endParaRPr>
          </a:p>
        </p:txBody>
      </p:sp>
      <p:sp>
        <p:nvSpPr>
          <p:cNvPr id="434" name="Google Shape;434;p71"/>
          <p:cNvSpPr txBox="1"/>
          <p:nvPr/>
        </p:nvSpPr>
        <p:spPr>
          <a:xfrm rot="-254089">
            <a:off x="4266782" y="662426"/>
            <a:ext cx="2019113" cy="20726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52056"/>
                </a:solidFill>
                <a:latin typeface="Asap Condensed SemiBold"/>
                <a:ea typeface="Asap Condensed SemiBold"/>
                <a:cs typeface="Asap Condensed SemiBold"/>
                <a:sym typeface="Asap Condensed SemiBold"/>
              </a:rPr>
              <a:t>Federal Funding </a:t>
            </a:r>
            <a:endParaRPr sz="1600">
              <a:solidFill>
                <a:srgbClr val="952056"/>
              </a:solidFill>
              <a:latin typeface="Asap Condensed SemiBold"/>
              <a:ea typeface="Asap Condensed SemiBold"/>
              <a:cs typeface="Asap Condensed SemiBold"/>
              <a:sym typeface="Asap Condensed SemiBold"/>
            </a:endParaRPr>
          </a:p>
        </p:txBody>
      </p:sp>
      <p:sp>
        <p:nvSpPr>
          <p:cNvPr id="435" name="Google Shape;435;p71"/>
          <p:cNvSpPr txBox="1"/>
          <p:nvPr/>
        </p:nvSpPr>
        <p:spPr>
          <a:xfrm>
            <a:off x="7152175" y="1293600"/>
            <a:ext cx="2014800" cy="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52056"/>
                </a:solidFill>
                <a:latin typeface="Asap Condensed SemiBold"/>
                <a:ea typeface="Asap Condensed SemiBold"/>
                <a:cs typeface="Asap Condensed SemiBold"/>
                <a:sym typeface="Asap Condensed SemiBold"/>
              </a:rPr>
              <a:t>Family Foundations</a:t>
            </a:r>
            <a:r>
              <a:rPr lang="en" sz="1800">
                <a:solidFill>
                  <a:schemeClr val="dk2"/>
                </a:solidFill>
              </a:rPr>
              <a:t> </a:t>
            </a:r>
            <a:endParaRPr sz="1800">
              <a:solidFill>
                <a:schemeClr val="dk2"/>
              </a:solidFill>
            </a:endParaRPr>
          </a:p>
          <a:p>
            <a:pPr indent="0" lvl="0" marL="0" rtl="0" algn="l">
              <a:spcBef>
                <a:spcPts val="0"/>
              </a:spcBef>
              <a:spcAft>
                <a:spcPts val="0"/>
              </a:spcAft>
              <a:buNone/>
            </a:pPr>
            <a:r>
              <a:rPr lang="en" sz="1800">
                <a:solidFill>
                  <a:schemeClr val="dk2"/>
                </a:solidFill>
              </a:rPr>
              <a:t> </a:t>
            </a:r>
            <a:endParaRPr sz="1800">
              <a:solidFill>
                <a:schemeClr val="dk2"/>
              </a:solidFill>
            </a:endParaRPr>
          </a:p>
        </p:txBody>
      </p:sp>
      <p:sp>
        <p:nvSpPr>
          <p:cNvPr id="436" name="Google Shape;436;p71"/>
          <p:cNvSpPr txBox="1"/>
          <p:nvPr/>
        </p:nvSpPr>
        <p:spPr>
          <a:xfrm>
            <a:off x="6099275" y="3667050"/>
            <a:ext cx="28401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52056"/>
                </a:solidFill>
                <a:latin typeface="Asap Condensed SemiBold"/>
                <a:ea typeface="Asap Condensed SemiBold"/>
                <a:cs typeface="Asap Condensed SemiBold"/>
                <a:sym typeface="Asap Condensed SemiBold"/>
              </a:rPr>
              <a:t>Community  Foundations</a:t>
            </a:r>
            <a:r>
              <a:rPr lang="en" sz="1800">
                <a:solidFill>
                  <a:schemeClr val="dk2"/>
                </a:solidFill>
              </a:rPr>
              <a:t> </a:t>
            </a:r>
            <a:endParaRPr sz="1800">
              <a:solidFill>
                <a:schemeClr val="dk2"/>
              </a:solidFill>
            </a:endParaRPr>
          </a:p>
          <a:p>
            <a:pPr indent="0" lvl="0" marL="0" rtl="0" algn="l">
              <a:spcBef>
                <a:spcPts val="0"/>
              </a:spcBef>
              <a:spcAft>
                <a:spcPts val="0"/>
              </a:spcAft>
              <a:buNone/>
            </a:pPr>
            <a:r>
              <a:rPr lang="en" sz="1800">
                <a:solidFill>
                  <a:schemeClr val="dk2"/>
                </a:solidFill>
              </a:rPr>
              <a:t> </a:t>
            </a:r>
            <a:endParaRPr sz="1800">
              <a:solidFill>
                <a:schemeClr val="dk2"/>
              </a:solidFill>
            </a:endParaRPr>
          </a:p>
        </p:txBody>
      </p:sp>
      <p:sp>
        <p:nvSpPr>
          <p:cNvPr id="437" name="Google Shape;437;p71"/>
          <p:cNvSpPr txBox="1"/>
          <p:nvPr/>
        </p:nvSpPr>
        <p:spPr>
          <a:xfrm>
            <a:off x="3666775" y="3752850"/>
            <a:ext cx="25626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52056"/>
                </a:solidFill>
                <a:latin typeface="Asap Condensed SemiBold"/>
                <a:ea typeface="Asap Condensed SemiBold"/>
                <a:cs typeface="Asap Condensed SemiBold"/>
                <a:sym typeface="Asap Condensed SemiBold"/>
              </a:rPr>
              <a:t>Corporate</a:t>
            </a:r>
            <a:r>
              <a:rPr lang="en" sz="1600">
                <a:solidFill>
                  <a:srgbClr val="952056"/>
                </a:solidFill>
                <a:latin typeface="Asap Condensed SemiBold"/>
                <a:ea typeface="Asap Condensed SemiBold"/>
                <a:cs typeface="Asap Condensed SemiBold"/>
                <a:sym typeface="Asap Condensed SemiBold"/>
              </a:rPr>
              <a:t> Foundations </a:t>
            </a:r>
            <a:endParaRPr sz="1800">
              <a:solidFill>
                <a:schemeClr val="dk2"/>
              </a:solidFill>
            </a:endParaRPr>
          </a:p>
          <a:p>
            <a:pPr indent="0" lvl="0" marL="0" rtl="0" algn="l">
              <a:spcBef>
                <a:spcPts val="0"/>
              </a:spcBef>
              <a:spcAft>
                <a:spcPts val="0"/>
              </a:spcAft>
              <a:buNone/>
            </a:pPr>
            <a:r>
              <a:rPr lang="en" sz="1800">
                <a:solidFill>
                  <a:schemeClr val="dk2"/>
                </a:solidFill>
              </a:rPr>
              <a:t> </a:t>
            </a:r>
            <a:endParaRPr sz="1800">
              <a:solidFill>
                <a:schemeClr val="dk2"/>
              </a:solidFill>
            </a:endParaRPr>
          </a:p>
        </p:txBody>
      </p:sp>
      <p:sp>
        <p:nvSpPr>
          <p:cNvPr id="438" name="Google Shape;438;p71"/>
          <p:cNvSpPr txBox="1"/>
          <p:nvPr/>
        </p:nvSpPr>
        <p:spPr>
          <a:xfrm>
            <a:off x="5671225" y="524950"/>
            <a:ext cx="28401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952056"/>
                </a:solidFill>
                <a:latin typeface="Asap Condensed SemiBold"/>
                <a:ea typeface="Asap Condensed SemiBold"/>
                <a:cs typeface="Asap Condensed SemiBold"/>
                <a:sym typeface="Asap Condensed SemiBold"/>
              </a:rPr>
              <a:t>Government Relations</a:t>
            </a:r>
            <a:r>
              <a:rPr lang="en" sz="1800">
                <a:solidFill>
                  <a:schemeClr val="dk2"/>
                </a:solidFill>
              </a:rPr>
              <a:t> </a:t>
            </a:r>
            <a:endParaRPr sz="1800">
              <a:solidFill>
                <a:schemeClr val="dk2"/>
              </a:solidFill>
            </a:endParaRPr>
          </a:p>
        </p:txBody>
      </p:sp>
      <p:cxnSp>
        <p:nvCxnSpPr>
          <p:cNvPr id="439" name="Google Shape;439;p71"/>
          <p:cNvCxnSpPr/>
          <p:nvPr/>
        </p:nvCxnSpPr>
        <p:spPr>
          <a:xfrm>
            <a:off x="6824400" y="2898150"/>
            <a:ext cx="400800" cy="768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3" name="Shape 443"/>
        <p:cNvGrpSpPr/>
        <p:nvPr/>
      </p:nvGrpSpPr>
      <p:grpSpPr>
        <a:xfrm>
          <a:off x="0" y="0"/>
          <a:ext cx="0" cy="0"/>
          <a:chOff x="0" y="0"/>
          <a:chExt cx="0" cy="0"/>
        </a:xfrm>
      </p:grpSpPr>
      <p:pic>
        <p:nvPicPr>
          <p:cNvPr id="444" name="Google Shape;444;p72"/>
          <p:cNvPicPr preferRelativeResize="0"/>
          <p:nvPr/>
        </p:nvPicPr>
        <p:blipFill>
          <a:blip r:embed="rId3">
            <a:alphaModFix/>
          </a:blip>
          <a:stretch>
            <a:fillRect/>
          </a:stretch>
        </p:blipFill>
        <p:spPr>
          <a:xfrm>
            <a:off x="2553975" y="-12"/>
            <a:ext cx="5905975" cy="5037626"/>
          </a:xfrm>
          <a:prstGeom prst="rect">
            <a:avLst/>
          </a:prstGeom>
          <a:noFill/>
          <a:ln>
            <a:noFill/>
          </a:ln>
        </p:spPr>
      </p:pic>
      <p:pic>
        <p:nvPicPr>
          <p:cNvPr id="445" name="Google Shape;445;p72" title="Screenshot 2025-11-02 at 4.32.02 PM.png"/>
          <p:cNvPicPr preferRelativeResize="0"/>
          <p:nvPr/>
        </p:nvPicPr>
        <p:blipFill>
          <a:blip r:embed="rId4">
            <a:alphaModFix/>
          </a:blip>
          <a:stretch>
            <a:fillRect/>
          </a:stretch>
        </p:blipFill>
        <p:spPr>
          <a:xfrm>
            <a:off x="5135212" y="2104050"/>
            <a:ext cx="981750" cy="1082650"/>
          </a:xfrm>
          <a:prstGeom prst="rect">
            <a:avLst/>
          </a:prstGeom>
          <a:noFill/>
          <a:ln>
            <a:noFill/>
          </a:ln>
        </p:spPr>
      </p:pic>
      <p:sp>
        <p:nvSpPr>
          <p:cNvPr id="446" name="Google Shape;446;p72"/>
          <p:cNvSpPr txBox="1"/>
          <p:nvPr/>
        </p:nvSpPr>
        <p:spPr>
          <a:xfrm rot="-1509361">
            <a:off x="-91176" y="962477"/>
            <a:ext cx="4664954" cy="611839"/>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A50A51"/>
                </a:solidFill>
                <a:latin typeface="Asap Condensed ExtraBold"/>
                <a:ea typeface="Asap Condensed ExtraBold"/>
                <a:cs typeface="Asap Condensed ExtraBold"/>
                <a:sym typeface="Asap Condensed ExtraBold"/>
              </a:rPr>
              <a:t>Trauma- Informed / Trauma Responsive </a:t>
            </a:r>
            <a:endParaRPr sz="2400">
              <a:solidFill>
                <a:srgbClr val="A50A51"/>
              </a:solidFill>
              <a:latin typeface="Asap Condensed ExtraBold"/>
              <a:ea typeface="Asap Condensed ExtraBold"/>
              <a:cs typeface="Asap Condensed ExtraBold"/>
              <a:sym typeface="Asap Condensed ExtraBold"/>
            </a:endParaRPr>
          </a:p>
          <a:p>
            <a:pPr indent="0" lvl="0" marL="0" rtl="0" algn="ctr">
              <a:spcBef>
                <a:spcPts val="0"/>
              </a:spcBef>
              <a:spcAft>
                <a:spcPts val="0"/>
              </a:spcAft>
              <a:buNone/>
            </a:pPr>
            <a:r>
              <a:rPr lang="en" sz="2400">
                <a:solidFill>
                  <a:srgbClr val="A50A51"/>
                </a:solidFill>
                <a:latin typeface="Asap Condensed ExtraBold"/>
                <a:ea typeface="Asap Condensed ExtraBold"/>
                <a:cs typeface="Asap Condensed ExtraBold"/>
                <a:sym typeface="Asap Condensed ExtraBold"/>
              </a:rPr>
              <a:t>Healing Aware </a:t>
            </a:r>
            <a:endParaRPr sz="2400">
              <a:solidFill>
                <a:srgbClr val="A50A51"/>
              </a:solidFill>
              <a:latin typeface="Asap Condensed ExtraBold"/>
              <a:ea typeface="Asap Condensed ExtraBold"/>
              <a:cs typeface="Asap Condensed ExtraBold"/>
              <a:sym typeface="Asap Condensed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3"/>
          <p:cNvSpPr/>
          <p:nvPr/>
        </p:nvSpPr>
        <p:spPr>
          <a:xfrm flipH="1" rot="5400000">
            <a:off x="2977735" y="1412029"/>
            <a:ext cx="3347700" cy="3348600"/>
          </a:xfrm>
          <a:prstGeom prst="arc">
            <a:avLst>
              <a:gd fmla="val 11712673" name="adj1"/>
              <a:gd fmla="val 20830653" name="adj2"/>
            </a:avLst>
          </a:prstGeom>
          <a:noFill/>
          <a:ln cap="flat" cmpd="sng" w="19050">
            <a:solidFill>
              <a:srgbClr val="7F7F7F">
                <a:alpha val="20000"/>
              </a:srgbClr>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452" name="Google Shape;452;p73"/>
          <p:cNvSpPr/>
          <p:nvPr/>
        </p:nvSpPr>
        <p:spPr>
          <a:xfrm>
            <a:off x="5350511" y="1486374"/>
            <a:ext cx="393600" cy="393600"/>
          </a:xfrm>
          <a:prstGeom prst="ellipse">
            <a:avLst/>
          </a:prstGeom>
          <a:solidFill>
            <a:srgbClr val="12B5EA"/>
          </a:solidFill>
          <a:ln>
            <a:noFill/>
          </a:ln>
        </p:spPr>
        <p:txBody>
          <a:bodyPr anchorCtr="0" anchor="ctr" bIns="26800" lIns="26800" spcFirstLastPara="1" rIns="26800" wrap="square" tIns="26800">
            <a:noAutofit/>
          </a:bodyPr>
          <a:lstStyle/>
          <a:p>
            <a:pPr indent="0" lvl="0" marL="0" marR="0" rtl="0" algn="ctr">
              <a:spcBef>
                <a:spcPts val="0"/>
              </a:spcBef>
              <a:spcAft>
                <a:spcPts val="0"/>
              </a:spcAft>
              <a:buNone/>
            </a:pPr>
            <a:r>
              <a:t/>
            </a:r>
            <a:endParaRPr b="1" sz="1400">
              <a:solidFill>
                <a:schemeClr val="lt1"/>
              </a:solidFill>
              <a:latin typeface="Lato"/>
              <a:ea typeface="Lato"/>
              <a:cs typeface="Lato"/>
              <a:sym typeface="Lato"/>
            </a:endParaRPr>
          </a:p>
        </p:txBody>
      </p:sp>
      <p:sp>
        <p:nvSpPr>
          <p:cNvPr id="453" name="Google Shape;453;p73"/>
          <p:cNvSpPr/>
          <p:nvPr/>
        </p:nvSpPr>
        <p:spPr>
          <a:xfrm>
            <a:off x="6016288" y="2358105"/>
            <a:ext cx="393600" cy="393600"/>
          </a:xfrm>
          <a:prstGeom prst="ellipse">
            <a:avLst/>
          </a:prstGeom>
          <a:solidFill>
            <a:srgbClr val="888888"/>
          </a:solidFill>
          <a:ln>
            <a:noFill/>
          </a:ln>
        </p:spPr>
        <p:txBody>
          <a:bodyPr anchorCtr="0" anchor="ctr" bIns="26800" lIns="26800" spcFirstLastPara="1" rIns="26800" wrap="square" tIns="26800">
            <a:noAutofit/>
          </a:bodyPr>
          <a:lstStyle/>
          <a:p>
            <a:pPr indent="0" lvl="0" marL="0" marR="0" rtl="0" algn="ctr">
              <a:spcBef>
                <a:spcPts val="0"/>
              </a:spcBef>
              <a:spcAft>
                <a:spcPts val="0"/>
              </a:spcAft>
              <a:buNone/>
            </a:pPr>
            <a:r>
              <a:t/>
            </a:r>
            <a:endParaRPr b="1" sz="1400">
              <a:solidFill>
                <a:schemeClr val="lt1"/>
              </a:solidFill>
              <a:latin typeface="Lato"/>
              <a:ea typeface="Lato"/>
              <a:cs typeface="Lato"/>
              <a:sym typeface="Lato"/>
            </a:endParaRPr>
          </a:p>
        </p:txBody>
      </p:sp>
      <p:sp>
        <p:nvSpPr>
          <p:cNvPr id="454" name="Google Shape;454;p73"/>
          <p:cNvSpPr/>
          <p:nvPr/>
        </p:nvSpPr>
        <p:spPr>
          <a:xfrm>
            <a:off x="6016292" y="3336689"/>
            <a:ext cx="393600" cy="393600"/>
          </a:xfrm>
          <a:prstGeom prst="ellipse">
            <a:avLst/>
          </a:prstGeom>
          <a:solidFill>
            <a:srgbClr val="86AF15"/>
          </a:solidFill>
          <a:ln>
            <a:noFill/>
          </a:ln>
        </p:spPr>
        <p:txBody>
          <a:bodyPr anchorCtr="0" anchor="ctr" bIns="26800" lIns="26800" spcFirstLastPara="1" rIns="26800" wrap="square" tIns="26800">
            <a:noAutofit/>
          </a:bodyPr>
          <a:lstStyle/>
          <a:p>
            <a:pPr indent="0" lvl="0" marL="0" marR="0" rtl="0" algn="ctr">
              <a:spcBef>
                <a:spcPts val="0"/>
              </a:spcBef>
              <a:spcAft>
                <a:spcPts val="0"/>
              </a:spcAft>
              <a:buNone/>
            </a:pPr>
            <a:r>
              <a:t/>
            </a:r>
            <a:endParaRPr b="1" sz="1400">
              <a:solidFill>
                <a:schemeClr val="lt1"/>
              </a:solidFill>
              <a:latin typeface="Lato"/>
              <a:ea typeface="Lato"/>
              <a:cs typeface="Lato"/>
              <a:sym typeface="Lato"/>
            </a:endParaRPr>
          </a:p>
        </p:txBody>
      </p:sp>
      <p:sp>
        <p:nvSpPr>
          <p:cNvPr id="455" name="Google Shape;455;p73"/>
          <p:cNvSpPr/>
          <p:nvPr/>
        </p:nvSpPr>
        <p:spPr>
          <a:xfrm rot="-5400000">
            <a:off x="2858242" y="1412029"/>
            <a:ext cx="3347700" cy="3348600"/>
          </a:xfrm>
          <a:prstGeom prst="arc">
            <a:avLst>
              <a:gd fmla="val 11712673" name="adj1"/>
              <a:gd fmla="val 20830653" name="adj2"/>
            </a:avLst>
          </a:prstGeom>
          <a:noFill/>
          <a:ln cap="flat" cmpd="sng" w="19050">
            <a:solidFill>
              <a:srgbClr val="7F7F7F">
                <a:alpha val="20000"/>
              </a:srgbClr>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456" name="Google Shape;456;p73"/>
          <p:cNvSpPr/>
          <p:nvPr/>
        </p:nvSpPr>
        <p:spPr>
          <a:xfrm>
            <a:off x="2777628" y="2278270"/>
            <a:ext cx="393600" cy="393600"/>
          </a:xfrm>
          <a:prstGeom prst="ellipse">
            <a:avLst/>
          </a:prstGeom>
          <a:solidFill>
            <a:srgbClr val="FF6F0C"/>
          </a:solidFill>
          <a:ln>
            <a:noFill/>
          </a:ln>
        </p:spPr>
        <p:txBody>
          <a:bodyPr anchorCtr="0" anchor="ctr" bIns="26800" lIns="26800" spcFirstLastPara="1" rIns="26800" wrap="square" tIns="26800">
            <a:noAutofit/>
          </a:bodyPr>
          <a:lstStyle/>
          <a:p>
            <a:pPr indent="0" lvl="0" marL="0" marR="0" rtl="0" algn="ctr">
              <a:spcBef>
                <a:spcPts val="0"/>
              </a:spcBef>
              <a:spcAft>
                <a:spcPts val="0"/>
              </a:spcAft>
              <a:buNone/>
            </a:pPr>
            <a:r>
              <a:t/>
            </a:r>
            <a:endParaRPr b="1" sz="1400">
              <a:solidFill>
                <a:schemeClr val="lt1"/>
              </a:solidFill>
              <a:latin typeface="Lato"/>
              <a:ea typeface="Lato"/>
              <a:cs typeface="Lato"/>
              <a:sym typeface="Lato"/>
            </a:endParaRPr>
          </a:p>
        </p:txBody>
      </p:sp>
      <p:sp>
        <p:nvSpPr>
          <p:cNvPr id="457" name="Google Shape;457;p73"/>
          <p:cNvSpPr/>
          <p:nvPr/>
        </p:nvSpPr>
        <p:spPr>
          <a:xfrm>
            <a:off x="2674128" y="3123915"/>
            <a:ext cx="393600" cy="393600"/>
          </a:xfrm>
          <a:prstGeom prst="ellipse">
            <a:avLst/>
          </a:prstGeom>
          <a:solidFill>
            <a:srgbClr val="86AF15"/>
          </a:solidFill>
          <a:ln>
            <a:noFill/>
          </a:ln>
        </p:spPr>
        <p:txBody>
          <a:bodyPr anchorCtr="0" anchor="ctr" bIns="26800" lIns="26800" spcFirstLastPara="1" rIns="26800" wrap="square" tIns="26800">
            <a:noAutofit/>
          </a:bodyPr>
          <a:lstStyle/>
          <a:p>
            <a:pPr indent="0" lvl="0" marL="0" marR="0" rtl="0" algn="ctr">
              <a:spcBef>
                <a:spcPts val="0"/>
              </a:spcBef>
              <a:spcAft>
                <a:spcPts val="0"/>
              </a:spcAft>
              <a:buNone/>
            </a:pPr>
            <a:r>
              <a:t/>
            </a:r>
            <a:endParaRPr b="1" sz="1400">
              <a:solidFill>
                <a:schemeClr val="lt1"/>
              </a:solidFill>
              <a:latin typeface="Lato"/>
              <a:ea typeface="Lato"/>
              <a:cs typeface="Lato"/>
              <a:sym typeface="Lato"/>
            </a:endParaRPr>
          </a:p>
        </p:txBody>
      </p:sp>
      <p:sp>
        <p:nvSpPr>
          <p:cNvPr id="458" name="Google Shape;458;p73"/>
          <p:cNvSpPr/>
          <p:nvPr/>
        </p:nvSpPr>
        <p:spPr>
          <a:xfrm>
            <a:off x="3072793" y="4025601"/>
            <a:ext cx="393600" cy="393600"/>
          </a:xfrm>
          <a:prstGeom prst="ellipse">
            <a:avLst/>
          </a:prstGeom>
          <a:solidFill>
            <a:srgbClr val="A50A51"/>
          </a:solidFill>
          <a:ln>
            <a:noFill/>
          </a:ln>
        </p:spPr>
        <p:txBody>
          <a:bodyPr anchorCtr="0" anchor="ctr" bIns="26800" lIns="26800" spcFirstLastPara="1" rIns="26800" wrap="square" tIns="26800">
            <a:noAutofit/>
          </a:bodyPr>
          <a:lstStyle/>
          <a:p>
            <a:pPr indent="0" lvl="0" marL="0" marR="0" rtl="0" algn="ctr">
              <a:spcBef>
                <a:spcPts val="0"/>
              </a:spcBef>
              <a:spcAft>
                <a:spcPts val="0"/>
              </a:spcAft>
              <a:buNone/>
            </a:pPr>
            <a:r>
              <a:t/>
            </a:r>
            <a:endParaRPr b="1" sz="1400">
              <a:solidFill>
                <a:schemeClr val="lt1"/>
              </a:solidFill>
              <a:latin typeface="Lato"/>
              <a:ea typeface="Lato"/>
              <a:cs typeface="Lato"/>
              <a:sym typeface="Lato"/>
            </a:endParaRPr>
          </a:p>
        </p:txBody>
      </p:sp>
      <p:sp>
        <p:nvSpPr>
          <p:cNvPr id="459" name="Google Shape;459;p73"/>
          <p:cNvSpPr/>
          <p:nvPr/>
        </p:nvSpPr>
        <p:spPr>
          <a:xfrm>
            <a:off x="3377931" y="1486374"/>
            <a:ext cx="393600" cy="393600"/>
          </a:xfrm>
          <a:prstGeom prst="ellipse">
            <a:avLst/>
          </a:prstGeom>
          <a:solidFill>
            <a:srgbClr val="02B5EA"/>
          </a:solidFill>
          <a:ln>
            <a:noFill/>
          </a:ln>
        </p:spPr>
        <p:txBody>
          <a:bodyPr anchorCtr="0" anchor="ctr" bIns="26800" lIns="26800" spcFirstLastPara="1" rIns="26800" wrap="square" tIns="26800">
            <a:noAutofit/>
          </a:bodyPr>
          <a:lstStyle/>
          <a:p>
            <a:pPr indent="0" lvl="0" marL="0" marR="0" rtl="0" algn="ctr">
              <a:spcBef>
                <a:spcPts val="0"/>
              </a:spcBef>
              <a:spcAft>
                <a:spcPts val="0"/>
              </a:spcAft>
              <a:buNone/>
            </a:pPr>
            <a:r>
              <a:t/>
            </a:r>
            <a:endParaRPr b="1" sz="1400">
              <a:solidFill>
                <a:schemeClr val="lt1"/>
              </a:solidFill>
              <a:latin typeface="Lato"/>
              <a:ea typeface="Lato"/>
              <a:cs typeface="Lato"/>
              <a:sym typeface="Lato"/>
            </a:endParaRPr>
          </a:p>
        </p:txBody>
      </p:sp>
      <p:grpSp>
        <p:nvGrpSpPr>
          <p:cNvPr id="460" name="Google Shape;460;p73"/>
          <p:cNvGrpSpPr/>
          <p:nvPr/>
        </p:nvGrpSpPr>
        <p:grpSpPr>
          <a:xfrm>
            <a:off x="4076680" y="1394069"/>
            <a:ext cx="181204" cy="3384448"/>
            <a:chOff x="10868250" y="3717516"/>
            <a:chExt cx="483081" cy="9025195"/>
          </a:xfrm>
        </p:grpSpPr>
        <p:sp>
          <p:nvSpPr>
            <p:cNvPr id="461" name="Google Shape;461;p73"/>
            <p:cNvSpPr/>
            <p:nvPr/>
          </p:nvSpPr>
          <p:spPr>
            <a:xfrm rot="4646801">
              <a:off x="11051058" y="3743998"/>
              <a:ext cx="273791" cy="273791"/>
            </a:xfrm>
            <a:custGeom>
              <a:rect b="b" l="l" r="r" t="t"/>
              <a:pathLst>
                <a:path extrusionOk="0" h="21600" w="21600">
                  <a:moveTo>
                    <a:pt x="10800" y="0"/>
                  </a:moveTo>
                  <a:lnTo>
                    <a:pt x="21600" y="21600"/>
                  </a:lnTo>
                  <a:lnTo>
                    <a:pt x="0" y="21600"/>
                  </a:lnTo>
                  <a:lnTo>
                    <a:pt x="10800" y="0"/>
                  </a:lnTo>
                  <a:close/>
                </a:path>
              </a:pathLst>
            </a:custGeom>
            <a:solidFill>
              <a:srgbClr val="E5E5E5"/>
            </a:solidFill>
            <a:ln>
              <a:noFill/>
            </a:ln>
          </p:spPr>
          <p:txBody>
            <a:bodyPr anchorCtr="0" anchor="ctr" bIns="26800" lIns="26800" spcFirstLastPara="1" rIns="26800" wrap="square" tIns="2680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2" name="Google Shape;462;p73"/>
            <p:cNvSpPr/>
            <p:nvPr/>
          </p:nvSpPr>
          <p:spPr>
            <a:xfrm rot="6299904">
              <a:off x="10899010" y="12438186"/>
              <a:ext cx="273764" cy="273764"/>
            </a:xfrm>
            <a:custGeom>
              <a:rect b="b" l="l" r="r" t="t"/>
              <a:pathLst>
                <a:path extrusionOk="0" h="21600" w="21600">
                  <a:moveTo>
                    <a:pt x="10800" y="0"/>
                  </a:moveTo>
                  <a:lnTo>
                    <a:pt x="21600" y="21600"/>
                  </a:lnTo>
                  <a:lnTo>
                    <a:pt x="0" y="21600"/>
                  </a:lnTo>
                  <a:lnTo>
                    <a:pt x="10800" y="0"/>
                  </a:lnTo>
                  <a:close/>
                </a:path>
              </a:pathLst>
            </a:custGeom>
            <a:solidFill>
              <a:srgbClr val="E5E5E5"/>
            </a:solidFill>
            <a:ln>
              <a:noFill/>
            </a:ln>
          </p:spPr>
          <p:txBody>
            <a:bodyPr anchorCtr="0" anchor="ctr" bIns="26800" lIns="26800" spcFirstLastPara="1" rIns="26800" wrap="square" tIns="2680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463" name="Google Shape;463;p73"/>
          <p:cNvGrpSpPr/>
          <p:nvPr/>
        </p:nvGrpSpPr>
        <p:grpSpPr>
          <a:xfrm flipH="1">
            <a:off x="4924384" y="1394069"/>
            <a:ext cx="181204" cy="3384448"/>
            <a:chOff x="10868250" y="3717516"/>
            <a:chExt cx="483081" cy="9025195"/>
          </a:xfrm>
        </p:grpSpPr>
        <p:sp>
          <p:nvSpPr>
            <p:cNvPr id="464" name="Google Shape;464;p73"/>
            <p:cNvSpPr/>
            <p:nvPr/>
          </p:nvSpPr>
          <p:spPr>
            <a:xfrm rot="4646801">
              <a:off x="11051058" y="3743998"/>
              <a:ext cx="273791" cy="273791"/>
            </a:xfrm>
            <a:custGeom>
              <a:rect b="b" l="l" r="r" t="t"/>
              <a:pathLst>
                <a:path extrusionOk="0" h="21600" w="21600">
                  <a:moveTo>
                    <a:pt x="10800" y="0"/>
                  </a:moveTo>
                  <a:lnTo>
                    <a:pt x="21600" y="21600"/>
                  </a:lnTo>
                  <a:lnTo>
                    <a:pt x="0" y="21600"/>
                  </a:lnTo>
                  <a:lnTo>
                    <a:pt x="10800" y="0"/>
                  </a:lnTo>
                  <a:close/>
                </a:path>
              </a:pathLst>
            </a:custGeom>
            <a:solidFill>
              <a:srgbClr val="E5E5E5"/>
            </a:solidFill>
            <a:ln>
              <a:noFill/>
            </a:ln>
          </p:spPr>
          <p:txBody>
            <a:bodyPr anchorCtr="0" anchor="ctr" bIns="26800" lIns="26800" spcFirstLastPara="1" rIns="26800" wrap="square" tIns="2680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5" name="Google Shape;465;p73"/>
            <p:cNvSpPr/>
            <p:nvPr/>
          </p:nvSpPr>
          <p:spPr>
            <a:xfrm rot="6299904">
              <a:off x="10899010" y="12438186"/>
              <a:ext cx="273764" cy="273764"/>
            </a:xfrm>
            <a:custGeom>
              <a:rect b="b" l="l" r="r" t="t"/>
              <a:pathLst>
                <a:path extrusionOk="0" h="21600" w="21600">
                  <a:moveTo>
                    <a:pt x="10800" y="0"/>
                  </a:moveTo>
                  <a:lnTo>
                    <a:pt x="21600" y="21600"/>
                  </a:lnTo>
                  <a:lnTo>
                    <a:pt x="0" y="21600"/>
                  </a:lnTo>
                  <a:lnTo>
                    <a:pt x="10800" y="0"/>
                  </a:lnTo>
                  <a:close/>
                </a:path>
              </a:pathLst>
            </a:custGeom>
            <a:solidFill>
              <a:srgbClr val="E5E5E5"/>
            </a:solidFill>
            <a:ln>
              <a:noFill/>
            </a:ln>
          </p:spPr>
          <p:txBody>
            <a:bodyPr anchorCtr="0" anchor="ctr" bIns="26800" lIns="26800" spcFirstLastPara="1" rIns="26800" wrap="square" tIns="2680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466" name="Google Shape;466;p73"/>
          <p:cNvGrpSpPr/>
          <p:nvPr/>
        </p:nvGrpSpPr>
        <p:grpSpPr>
          <a:xfrm>
            <a:off x="3588376" y="2296303"/>
            <a:ext cx="2010777" cy="1761623"/>
            <a:chOff x="10067080" y="4831779"/>
            <a:chExt cx="4778462" cy="4187362"/>
          </a:xfrm>
        </p:grpSpPr>
        <p:sp>
          <p:nvSpPr>
            <p:cNvPr id="467" name="Google Shape;467;p73"/>
            <p:cNvSpPr/>
            <p:nvPr/>
          </p:nvSpPr>
          <p:spPr>
            <a:xfrm>
              <a:off x="10080222" y="4831779"/>
              <a:ext cx="4764217" cy="4158743"/>
            </a:xfrm>
            <a:custGeom>
              <a:rect b="b" l="l" r="r" t="t"/>
              <a:pathLst>
                <a:path extrusionOk="0" h="17263" w="19779">
                  <a:moveTo>
                    <a:pt x="18641" y="9064"/>
                  </a:moveTo>
                  <a:lnTo>
                    <a:pt x="18641" y="9064"/>
                  </a:lnTo>
                  <a:cubicBezTo>
                    <a:pt x="19399" y="8280"/>
                    <a:pt x="19642" y="6927"/>
                    <a:pt x="19101" y="5655"/>
                  </a:cubicBezTo>
                  <a:cubicBezTo>
                    <a:pt x="18614" y="4519"/>
                    <a:pt x="17640" y="3762"/>
                    <a:pt x="16640" y="3626"/>
                  </a:cubicBezTo>
                  <a:cubicBezTo>
                    <a:pt x="16828" y="2220"/>
                    <a:pt x="15313" y="758"/>
                    <a:pt x="13149" y="298"/>
                  </a:cubicBezTo>
                  <a:cubicBezTo>
                    <a:pt x="11633" y="0"/>
                    <a:pt x="10226" y="244"/>
                    <a:pt x="9362" y="893"/>
                  </a:cubicBezTo>
                  <a:cubicBezTo>
                    <a:pt x="8767" y="568"/>
                    <a:pt x="8009" y="460"/>
                    <a:pt x="7278" y="704"/>
                  </a:cubicBezTo>
                  <a:cubicBezTo>
                    <a:pt x="6710" y="893"/>
                    <a:pt x="6250" y="1245"/>
                    <a:pt x="5926" y="1705"/>
                  </a:cubicBezTo>
                  <a:cubicBezTo>
                    <a:pt x="5033" y="1542"/>
                    <a:pt x="3950" y="1787"/>
                    <a:pt x="3084" y="2490"/>
                  </a:cubicBezTo>
                  <a:cubicBezTo>
                    <a:pt x="2245" y="3139"/>
                    <a:pt x="1759" y="4059"/>
                    <a:pt x="1677" y="4925"/>
                  </a:cubicBezTo>
                  <a:cubicBezTo>
                    <a:pt x="839" y="5141"/>
                    <a:pt x="190" y="5818"/>
                    <a:pt x="82" y="6711"/>
                  </a:cubicBezTo>
                  <a:cubicBezTo>
                    <a:pt x="0" y="7305"/>
                    <a:pt x="162" y="7847"/>
                    <a:pt x="515" y="8280"/>
                  </a:cubicBezTo>
                  <a:cubicBezTo>
                    <a:pt x="298" y="8955"/>
                    <a:pt x="298" y="9713"/>
                    <a:pt x="595" y="10389"/>
                  </a:cubicBezTo>
                  <a:cubicBezTo>
                    <a:pt x="1272" y="12013"/>
                    <a:pt x="3220" y="12716"/>
                    <a:pt x="4952" y="11986"/>
                  </a:cubicBezTo>
                  <a:cubicBezTo>
                    <a:pt x="5087" y="11904"/>
                    <a:pt x="5222" y="11851"/>
                    <a:pt x="5357" y="11769"/>
                  </a:cubicBezTo>
                  <a:cubicBezTo>
                    <a:pt x="5385" y="11851"/>
                    <a:pt x="5412" y="11931"/>
                    <a:pt x="5439" y="11986"/>
                  </a:cubicBezTo>
                  <a:cubicBezTo>
                    <a:pt x="6115" y="13609"/>
                    <a:pt x="8063" y="14312"/>
                    <a:pt x="9794" y="13582"/>
                  </a:cubicBezTo>
                  <a:cubicBezTo>
                    <a:pt x="9848" y="13555"/>
                    <a:pt x="9902" y="13528"/>
                    <a:pt x="9956" y="13501"/>
                  </a:cubicBezTo>
                  <a:cubicBezTo>
                    <a:pt x="10443" y="14015"/>
                    <a:pt x="11200" y="14232"/>
                    <a:pt x="11931" y="13988"/>
                  </a:cubicBezTo>
                  <a:cubicBezTo>
                    <a:pt x="12039" y="14285"/>
                    <a:pt x="12148" y="14556"/>
                    <a:pt x="12283" y="14827"/>
                  </a:cubicBezTo>
                  <a:cubicBezTo>
                    <a:pt x="13013" y="16207"/>
                    <a:pt x="14285" y="17099"/>
                    <a:pt x="15557" y="17262"/>
                  </a:cubicBezTo>
                  <a:cubicBezTo>
                    <a:pt x="16125" y="16748"/>
                    <a:pt x="16125" y="16748"/>
                    <a:pt x="16125" y="16748"/>
                  </a:cubicBezTo>
                  <a:cubicBezTo>
                    <a:pt x="16125" y="16720"/>
                    <a:pt x="16098" y="16720"/>
                    <a:pt x="16098" y="16720"/>
                  </a:cubicBezTo>
                  <a:cubicBezTo>
                    <a:pt x="14935" y="16342"/>
                    <a:pt x="14096" y="15259"/>
                    <a:pt x="14096" y="13988"/>
                  </a:cubicBezTo>
                  <a:cubicBezTo>
                    <a:pt x="14096" y="13961"/>
                    <a:pt x="14096" y="13907"/>
                    <a:pt x="14096" y="13879"/>
                  </a:cubicBezTo>
                  <a:cubicBezTo>
                    <a:pt x="14988" y="14394"/>
                    <a:pt x="16125" y="14502"/>
                    <a:pt x="17208" y="14042"/>
                  </a:cubicBezTo>
                  <a:cubicBezTo>
                    <a:pt x="18912" y="13311"/>
                    <a:pt x="19778" y="11418"/>
                    <a:pt x="19074" y="9794"/>
                  </a:cubicBezTo>
                  <a:cubicBezTo>
                    <a:pt x="18966" y="9523"/>
                    <a:pt x="18831" y="9280"/>
                    <a:pt x="18641" y="9064"/>
                  </a:cubicBezTo>
                </a:path>
              </a:pathLst>
            </a:custGeom>
            <a:solidFill>
              <a:srgbClr val="12B5EA"/>
            </a:solidFill>
            <a:ln cap="flat" cmpd="sng" w="38100">
              <a:solidFill>
                <a:schemeClr val="lt1"/>
              </a:solidFill>
              <a:prstDash val="solid"/>
              <a:bevel/>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8" name="Google Shape;468;p73"/>
            <p:cNvSpPr/>
            <p:nvPr/>
          </p:nvSpPr>
          <p:spPr>
            <a:xfrm>
              <a:off x="11025633" y="6288086"/>
              <a:ext cx="3819909" cy="2731055"/>
            </a:xfrm>
            <a:custGeom>
              <a:rect b="b" l="l" r="r" t="t"/>
              <a:pathLst>
                <a:path extrusionOk="0" h="11337" w="15856">
                  <a:moveTo>
                    <a:pt x="13285" y="8116"/>
                  </a:moveTo>
                  <a:lnTo>
                    <a:pt x="13285" y="8116"/>
                  </a:lnTo>
                  <a:cubicBezTo>
                    <a:pt x="14989" y="7385"/>
                    <a:pt x="15855" y="5492"/>
                    <a:pt x="15151" y="3868"/>
                  </a:cubicBezTo>
                  <a:cubicBezTo>
                    <a:pt x="15043" y="3597"/>
                    <a:pt x="14908" y="3354"/>
                    <a:pt x="14718" y="3138"/>
                  </a:cubicBezTo>
                  <a:cubicBezTo>
                    <a:pt x="15070" y="2759"/>
                    <a:pt x="15314" y="2273"/>
                    <a:pt x="15422" y="1705"/>
                  </a:cubicBezTo>
                  <a:cubicBezTo>
                    <a:pt x="13230" y="81"/>
                    <a:pt x="10471" y="0"/>
                    <a:pt x="9037" y="1623"/>
                  </a:cubicBezTo>
                  <a:cubicBezTo>
                    <a:pt x="8441" y="2273"/>
                    <a:pt x="8171" y="3111"/>
                    <a:pt x="8143" y="4003"/>
                  </a:cubicBezTo>
                  <a:cubicBezTo>
                    <a:pt x="8063" y="3977"/>
                    <a:pt x="7955" y="3949"/>
                    <a:pt x="7873" y="3922"/>
                  </a:cubicBezTo>
                  <a:cubicBezTo>
                    <a:pt x="4601" y="3138"/>
                    <a:pt x="1407" y="4193"/>
                    <a:pt x="0" y="6303"/>
                  </a:cubicBezTo>
                  <a:cubicBezTo>
                    <a:pt x="352" y="6276"/>
                    <a:pt x="704" y="6195"/>
                    <a:pt x="1029" y="6060"/>
                  </a:cubicBezTo>
                  <a:cubicBezTo>
                    <a:pt x="1164" y="5978"/>
                    <a:pt x="1299" y="5925"/>
                    <a:pt x="1434" y="5843"/>
                  </a:cubicBezTo>
                  <a:cubicBezTo>
                    <a:pt x="1462" y="5925"/>
                    <a:pt x="1489" y="6005"/>
                    <a:pt x="1516" y="6060"/>
                  </a:cubicBezTo>
                  <a:cubicBezTo>
                    <a:pt x="2192" y="7683"/>
                    <a:pt x="4140" y="8386"/>
                    <a:pt x="5871" y="7656"/>
                  </a:cubicBezTo>
                  <a:cubicBezTo>
                    <a:pt x="5925" y="7629"/>
                    <a:pt x="5979" y="7602"/>
                    <a:pt x="6033" y="7575"/>
                  </a:cubicBezTo>
                  <a:cubicBezTo>
                    <a:pt x="6520" y="8089"/>
                    <a:pt x="7277" y="8306"/>
                    <a:pt x="8008" y="8062"/>
                  </a:cubicBezTo>
                  <a:cubicBezTo>
                    <a:pt x="8116" y="8359"/>
                    <a:pt x="8225" y="8630"/>
                    <a:pt x="8360" y="8901"/>
                  </a:cubicBezTo>
                  <a:cubicBezTo>
                    <a:pt x="9090" y="10281"/>
                    <a:pt x="10362" y="11173"/>
                    <a:pt x="11634" y="11336"/>
                  </a:cubicBezTo>
                  <a:cubicBezTo>
                    <a:pt x="12202" y="10822"/>
                    <a:pt x="12202" y="10822"/>
                    <a:pt x="12202" y="10822"/>
                  </a:cubicBezTo>
                  <a:cubicBezTo>
                    <a:pt x="12202" y="10794"/>
                    <a:pt x="12175" y="10794"/>
                    <a:pt x="12175" y="10794"/>
                  </a:cubicBezTo>
                  <a:cubicBezTo>
                    <a:pt x="11012" y="10416"/>
                    <a:pt x="10173" y="9333"/>
                    <a:pt x="10173" y="8062"/>
                  </a:cubicBezTo>
                  <a:cubicBezTo>
                    <a:pt x="10173" y="8035"/>
                    <a:pt x="10173" y="7981"/>
                    <a:pt x="10173" y="7953"/>
                  </a:cubicBezTo>
                  <a:cubicBezTo>
                    <a:pt x="11065" y="8468"/>
                    <a:pt x="12202" y="8576"/>
                    <a:pt x="13285" y="8116"/>
                  </a:cubicBezTo>
                </a:path>
              </a:pathLst>
            </a:custGeom>
            <a:solidFill>
              <a:srgbClr val="86AF15"/>
            </a:solidFill>
            <a:ln cap="flat" cmpd="sng" w="38100">
              <a:solidFill>
                <a:schemeClr val="lt1"/>
              </a:solidFill>
              <a:prstDash val="solid"/>
              <a:bevel/>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69" name="Google Shape;469;p73"/>
            <p:cNvSpPr/>
            <p:nvPr/>
          </p:nvSpPr>
          <p:spPr>
            <a:xfrm>
              <a:off x="12003308" y="4832953"/>
              <a:ext cx="2822436" cy="2926512"/>
            </a:xfrm>
            <a:custGeom>
              <a:rect b="b" l="l" r="r" t="t"/>
              <a:pathLst>
                <a:path extrusionOk="0" h="12149" w="11715">
                  <a:moveTo>
                    <a:pt x="11146" y="9794"/>
                  </a:moveTo>
                  <a:lnTo>
                    <a:pt x="11146" y="9794"/>
                  </a:lnTo>
                  <a:cubicBezTo>
                    <a:pt x="11038" y="9523"/>
                    <a:pt x="10903" y="9280"/>
                    <a:pt x="10713" y="9064"/>
                  </a:cubicBezTo>
                  <a:cubicBezTo>
                    <a:pt x="11471" y="8280"/>
                    <a:pt x="11714" y="6927"/>
                    <a:pt x="11173" y="5655"/>
                  </a:cubicBezTo>
                  <a:cubicBezTo>
                    <a:pt x="10686" y="4519"/>
                    <a:pt x="9712" y="3762"/>
                    <a:pt x="8712" y="3626"/>
                  </a:cubicBezTo>
                  <a:cubicBezTo>
                    <a:pt x="8900" y="2220"/>
                    <a:pt x="7385" y="758"/>
                    <a:pt x="5221" y="298"/>
                  </a:cubicBezTo>
                  <a:cubicBezTo>
                    <a:pt x="3705" y="0"/>
                    <a:pt x="2298" y="244"/>
                    <a:pt x="1434" y="893"/>
                  </a:cubicBezTo>
                  <a:cubicBezTo>
                    <a:pt x="1407" y="893"/>
                    <a:pt x="731" y="1705"/>
                    <a:pt x="568" y="2246"/>
                  </a:cubicBezTo>
                  <a:cubicBezTo>
                    <a:pt x="0" y="4221"/>
                    <a:pt x="1380" y="6332"/>
                    <a:pt x="3625" y="6982"/>
                  </a:cubicBezTo>
                  <a:cubicBezTo>
                    <a:pt x="4301" y="7170"/>
                    <a:pt x="5004" y="7198"/>
                    <a:pt x="5627" y="7117"/>
                  </a:cubicBezTo>
                  <a:cubicBezTo>
                    <a:pt x="5518" y="7982"/>
                    <a:pt x="5735" y="8874"/>
                    <a:pt x="6303" y="9523"/>
                  </a:cubicBezTo>
                  <a:cubicBezTo>
                    <a:pt x="6655" y="9929"/>
                    <a:pt x="7115" y="10200"/>
                    <a:pt x="7602" y="10362"/>
                  </a:cubicBezTo>
                  <a:cubicBezTo>
                    <a:pt x="7466" y="11336"/>
                    <a:pt x="8143" y="12013"/>
                    <a:pt x="9171" y="12067"/>
                  </a:cubicBezTo>
                  <a:cubicBezTo>
                    <a:pt x="10930" y="12148"/>
                    <a:pt x="11336" y="10687"/>
                    <a:pt x="11390" y="10687"/>
                  </a:cubicBezTo>
                  <a:cubicBezTo>
                    <a:pt x="11363" y="10389"/>
                    <a:pt x="11281" y="10091"/>
                    <a:pt x="11146" y="9794"/>
                  </a:cubicBezTo>
                </a:path>
              </a:pathLst>
            </a:custGeom>
            <a:solidFill>
              <a:srgbClr val="FF6F0C"/>
            </a:solidFill>
            <a:ln cap="flat" cmpd="sng" w="38100">
              <a:solidFill>
                <a:schemeClr val="lt1"/>
              </a:solidFill>
              <a:prstDash val="solid"/>
              <a:bevel/>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0" name="Google Shape;470;p73"/>
            <p:cNvSpPr/>
            <p:nvPr/>
          </p:nvSpPr>
          <p:spPr>
            <a:xfrm>
              <a:off x="10067080" y="6025596"/>
              <a:ext cx="1550897" cy="1896133"/>
            </a:xfrm>
            <a:custGeom>
              <a:rect b="b" l="l" r="r" t="t"/>
              <a:pathLst>
                <a:path extrusionOk="0" h="7873" w="6440">
                  <a:moveTo>
                    <a:pt x="5871" y="3355"/>
                  </a:moveTo>
                  <a:lnTo>
                    <a:pt x="5871" y="3355"/>
                  </a:lnTo>
                  <a:cubicBezTo>
                    <a:pt x="6439" y="2705"/>
                    <a:pt x="6439" y="1731"/>
                    <a:pt x="5818" y="1082"/>
                  </a:cubicBezTo>
                  <a:cubicBezTo>
                    <a:pt x="5304" y="541"/>
                    <a:pt x="4491" y="433"/>
                    <a:pt x="3870" y="757"/>
                  </a:cubicBezTo>
                  <a:cubicBezTo>
                    <a:pt x="3409" y="297"/>
                    <a:pt x="2760" y="0"/>
                    <a:pt x="2057" y="0"/>
                  </a:cubicBezTo>
                  <a:cubicBezTo>
                    <a:pt x="1922" y="0"/>
                    <a:pt x="1677" y="54"/>
                    <a:pt x="1677" y="81"/>
                  </a:cubicBezTo>
                  <a:cubicBezTo>
                    <a:pt x="839" y="297"/>
                    <a:pt x="190" y="974"/>
                    <a:pt x="82" y="1867"/>
                  </a:cubicBezTo>
                  <a:cubicBezTo>
                    <a:pt x="0" y="2461"/>
                    <a:pt x="162" y="3003"/>
                    <a:pt x="515" y="3436"/>
                  </a:cubicBezTo>
                  <a:cubicBezTo>
                    <a:pt x="298" y="4111"/>
                    <a:pt x="298" y="4869"/>
                    <a:pt x="595" y="5545"/>
                  </a:cubicBezTo>
                  <a:cubicBezTo>
                    <a:pt x="1272" y="7169"/>
                    <a:pt x="3220" y="7872"/>
                    <a:pt x="4952" y="7142"/>
                  </a:cubicBezTo>
                  <a:cubicBezTo>
                    <a:pt x="5087" y="7060"/>
                    <a:pt x="5222" y="7007"/>
                    <a:pt x="5357" y="6925"/>
                  </a:cubicBezTo>
                  <a:cubicBezTo>
                    <a:pt x="5357" y="6952"/>
                    <a:pt x="6278" y="6086"/>
                    <a:pt x="6196" y="4788"/>
                  </a:cubicBezTo>
                  <a:cubicBezTo>
                    <a:pt x="6169" y="4273"/>
                    <a:pt x="6061" y="3788"/>
                    <a:pt x="5871" y="3355"/>
                  </a:cubicBezTo>
                </a:path>
              </a:pathLst>
            </a:custGeom>
            <a:solidFill>
              <a:srgbClr val="952056"/>
            </a:solidFill>
            <a:ln cap="flat" cmpd="sng" w="38100">
              <a:solidFill>
                <a:schemeClr val="lt1"/>
              </a:solidFill>
              <a:prstDash val="solid"/>
              <a:bevel/>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71" name="Google Shape;471;p73"/>
            <p:cNvSpPr/>
            <p:nvPr/>
          </p:nvSpPr>
          <p:spPr>
            <a:xfrm rot="-5400000">
              <a:off x="11476103" y="6478964"/>
              <a:ext cx="1063308" cy="1300009"/>
            </a:xfrm>
            <a:custGeom>
              <a:rect b="b" l="l" r="r" t="t"/>
              <a:pathLst>
                <a:path extrusionOk="0" h="7873" w="6440">
                  <a:moveTo>
                    <a:pt x="5871" y="3355"/>
                  </a:moveTo>
                  <a:lnTo>
                    <a:pt x="5871" y="3355"/>
                  </a:lnTo>
                  <a:cubicBezTo>
                    <a:pt x="6439" y="2705"/>
                    <a:pt x="6439" y="1731"/>
                    <a:pt x="5818" y="1082"/>
                  </a:cubicBezTo>
                  <a:cubicBezTo>
                    <a:pt x="5304" y="541"/>
                    <a:pt x="4491" y="433"/>
                    <a:pt x="3870" y="757"/>
                  </a:cubicBezTo>
                  <a:cubicBezTo>
                    <a:pt x="3409" y="297"/>
                    <a:pt x="2760" y="0"/>
                    <a:pt x="2057" y="0"/>
                  </a:cubicBezTo>
                  <a:cubicBezTo>
                    <a:pt x="1922" y="0"/>
                    <a:pt x="1677" y="54"/>
                    <a:pt x="1677" y="81"/>
                  </a:cubicBezTo>
                  <a:cubicBezTo>
                    <a:pt x="839" y="297"/>
                    <a:pt x="190" y="974"/>
                    <a:pt x="82" y="1867"/>
                  </a:cubicBezTo>
                  <a:cubicBezTo>
                    <a:pt x="0" y="2461"/>
                    <a:pt x="162" y="3003"/>
                    <a:pt x="515" y="3436"/>
                  </a:cubicBezTo>
                  <a:cubicBezTo>
                    <a:pt x="298" y="4111"/>
                    <a:pt x="298" y="4869"/>
                    <a:pt x="595" y="5545"/>
                  </a:cubicBezTo>
                  <a:cubicBezTo>
                    <a:pt x="1272" y="7169"/>
                    <a:pt x="3220" y="7872"/>
                    <a:pt x="4952" y="7142"/>
                  </a:cubicBezTo>
                  <a:cubicBezTo>
                    <a:pt x="5087" y="7060"/>
                    <a:pt x="5222" y="7007"/>
                    <a:pt x="5357" y="6925"/>
                  </a:cubicBezTo>
                  <a:cubicBezTo>
                    <a:pt x="5357" y="6952"/>
                    <a:pt x="6278" y="6086"/>
                    <a:pt x="6196" y="4788"/>
                  </a:cubicBezTo>
                  <a:cubicBezTo>
                    <a:pt x="6169" y="4273"/>
                    <a:pt x="6061" y="3788"/>
                    <a:pt x="5871" y="3355"/>
                  </a:cubicBezTo>
                </a:path>
              </a:pathLst>
            </a:custGeom>
            <a:solidFill>
              <a:srgbClr val="888888"/>
            </a:solidFill>
            <a:ln cap="flat" cmpd="sng" w="38100">
              <a:solidFill>
                <a:schemeClr val="lt1"/>
              </a:solidFill>
              <a:prstDash val="solid"/>
              <a:bevel/>
              <a:headEnd len="sm" w="sm" type="none"/>
              <a:tailEnd len="sm" w="sm" type="none"/>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grpSp>
      <p:sp>
        <p:nvSpPr>
          <p:cNvPr id="472" name="Google Shape;472;p73"/>
          <p:cNvSpPr txBox="1"/>
          <p:nvPr/>
        </p:nvSpPr>
        <p:spPr>
          <a:xfrm>
            <a:off x="2813625" y="4838"/>
            <a:ext cx="3675900" cy="496500"/>
          </a:xfrm>
          <a:prstGeom prst="rect">
            <a:avLst/>
          </a:prstGeom>
          <a:noFill/>
          <a:ln>
            <a:noFill/>
          </a:ln>
        </p:spPr>
        <p:txBody>
          <a:bodyPr anchorCtr="0" anchor="t" bIns="17150" lIns="34300" spcFirstLastPara="1" rIns="34300" wrap="square" tIns="17150">
            <a:spAutoFit/>
          </a:bodyPr>
          <a:lstStyle/>
          <a:p>
            <a:pPr indent="0" lvl="0" marL="0" marR="0" rtl="0" algn="ctr">
              <a:lnSpc>
                <a:spcPct val="100000"/>
              </a:lnSpc>
              <a:spcBef>
                <a:spcPts val="0"/>
              </a:spcBef>
              <a:spcAft>
                <a:spcPts val="0"/>
              </a:spcAft>
              <a:buClr>
                <a:srgbClr val="000000"/>
              </a:buClr>
              <a:buSzPts val="3000"/>
              <a:buFont typeface="Arial"/>
              <a:buNone/>
            </a:pPr>
            <a:r>
              <a:rPr b="1" lang="en" sz="3000">
                <a:solidFill>
                  <a:srgbClr val="12B5EA"/>
                </a:solidFill>
                <a:latin typeface="Poppins"/>
                <a:ea typeface="Poppins"/>
                <a:cs typeface="Poppins"/>
                <a:sym typeface="Poppins"/>
              </a:rPr>
              <a:t>Types of Trauma</a:t>
            </a:r>
            <a:endParaRPr b="0" i="0" sz="500" u="none" cap="none" strike="noStrike">
              <a:solidFill>
                <a:srgbClr val="12B5EA"/>
              </a:solidFill>
              <a:latin typeface="Arial"/>
              <a:ea typeface="Arial"/>
              <a:cs typeface="Arial"/>
              <a:sym typeface="Arial"/>
            </a:endParaRPr>
          </a:p>
        </p:txBody>
      </p:sp>
      <p:sp>
        <p:nvSpPr>
          <p:cNvPr id="473" name="Google Shape;473;p73"/>
          <p:cNvSpPr txBox="1"/>
          <p:nvPr/>
        </p:nvSpPr>
        <p:spPr>
          <a:xfrm>
            <a:off x="1305791" y="1043410"/>
            <a:ext cx="2160600" cy="250200"/>
          </a:xfrm>
          <a:prstGeom prst="rect">
            <a:avLst/>
          </a:prstGeom>
          <a:noFill/>
          <a:ln>
            <a:noFill/>
          </a:ln>
        </p:spPr>
        <p:txBody>
          <a:bodyPr anchorCtr="0" anchor="t" bIns="17150" lIns="34300" spcFirstLastPara="1" rIns="34300" wrap="square" tIns="17150">
            <a:sp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595959"/>
                </a:solidFill>
                <a:latin typeface="Poppins SemiBold"/>
                <a:ea typeface="Poppins SemiBold"/>
                <a:cs typeface="Poppins SemiBold"/>
                <a:sym typeface="Poppins SemiBold"/>
              </a:rPr>
              <a:t>Generational </a:t>
            </a:r>
            <a:r>
              <a:rPr b="1" lang="en" sz="1400">
                <a:solidFill>
                  <a:srgbClr val="595959"/>
                </a:solidFill>
                <a:latin typeface="Poppins SemiBold"/>
                <a:ea typeface="Poppins SemiBold"/>
                <a:cs typeface="Poppins SemiBold"/>
                <a:sym typeface="Poppins SemiBold"/>
              </a:rPr>
              <a:t>Trauma</a:t>
            </a:r>
            <a:endParaRPr b="1" sz="1400">
              <a:solidFill>
                <a:srgbClr val="595959"/>
              </a:solidFill>
              <a:latin typeface="Poppins SemiBold"/>
              <a:ea typeface="Poppins SemiBold"/>
              <a:cs typeface="Poppins SemiBold"/>
              <a:sym typeface="Poppins SemiBold"/>
            </a:endParaRPr>
          </a:p>
        </p:txBody>
      </p:sp>
      <p:sp>
        <p:nvSpPr>
          <p:cNvPr id="474" name="Google Shape;474;p73"/>
          <p:cNvSpPr txBox="1"/>
          <p:nvPr/>
        </p:nvSpPr>
        <p:spPr>
          <a:xfrm>
            <a:off x="704025" y="1300138"/>
            <a:ext cx="2566800" cy="881100"/>
          </a:xfrm>
          <a:prstGeom prst="rect">
            <a:avLst/>
          </a:prstGeom>
          <a:noFill/>
          <a:ln>
            <a:noFill/>
          </a:ln>
        </p:spPr>
        <p:txBody>
          <a:bodyPr anchorCtr="0" anchor="t" bIns="17150" lIns="34300" spcFirstLastPara="1" rIns="34300" wrap="square" tIns="17150">
            <a:spAutoFit/>
          </a:bodyPr>
          <a:lstStyle/>
          <a:p>
            <a:pPr indent="0" lvl="0" marL="0" marR="0" rtl="0" algn="l">
              <a:lnSpc>
                <a:spcPct val="100000"/>
              </a:lnSpc>
              <a:spcBef>
                <a:spcPts val="0"/>
              </a:spcBef>
              <a:spcAft>
                <a:spcPts val="0"/>
              </a:spcAft>
              <a:buClr>
                <a:srgbClr val="000000"/>
              </a:buClr>
              <a:buSzPts val="1100"/>
              <a:buFont typeface="Arial"/>
              <a:buNone/>
            </a:pPr>
            <a:r>
              <a:rPr lang="en" sz="1100">
                <a:solidFill>
                  <a:srgbClr val="000000"/>
                </a:solidFill>
                <a:latin typeface="Lato Light"/>
                <a:ea typeface="Lato Light"/>
                <a:cs typeface="Lato Light"/>
                <a:sym typeface="Lato Light"/>
              </a:rPr>
              <a:t>Trauma experienced by a specific cultural, racial, or ethnic group. This type of trauma can result in individuals being hesitant to enter into systems that have historically oppressed these populations</a:t>
            </a:r>
            <a:endParaRPr b="0" i="0" sz="500" u="none" cap="none" strike="noStrike">
              <a:solidFill>
                <a:srgbClr val="000000"/>
              </a:solidFill>
              <a:latin typeface="Arial"/>
              <a:ea typeface="Arial"/>
              <a:cs typeface="Arial"/>
              <a:sym typeface="Arial"/>
            </a:endParaRPr>
          </a:p>
        </p:txBody>
      </p:sp>
      <p:sp>
        <p:nvSpPr>
          <p:cNvPr id="475" name="Google Shape;475;p73"/>
          <p:cNvSpPr txBox="1"/>
          <p:nvPr/>
        </p:nvSpPr>
        <p:spPr>
          <a:xfrm>
            <a:off x="11336435" y="1104159"/>
            <a:ext cx="6400200" cy="250200"/>
          </a:xfrm>
          <a:prstGeom prst="rect">
            <a:avLst/>
          </a:prstGeom>
          <a:noFill/>
          <a:ln>
            <a:noFill/>
          </a:ln>
        </p:spPr>
        <p:txBody>
          <a:bodyPr anchorCtr="0" anchor="t" bIns="17150" lIns="34300" spcFirstLastPara="1" rIns="34300" wrap="square" tIns="17150">
            <a:spAutoFit/>
          </a:bodyPr>
          <a:lstStyle/>
          <a:p>
            <a:pPr indent="0" lvl="0" marL="0" marR="0" rtl="0" algn="r">
              <a:lnSpc>
                <a:spcPct val="100000"/>
              </a:lnSpc>
              <a:spcBef>
                <a:spcPts val="0"/>
              </a:spcBef>
              <a:spcAft>
                <a:spcPts val="0"/>
              </a:spcAft>
              <a:buClr>
                <a:srgbClr val="000000"/>
              </a:buClr>
              <a:buSzPts val="1400"/>
              <a:buFont typeface="Arial"/>
              <a:buNone/>
            </a:pPr>
            <a:r>
              <a:rPr b="1" lang="en" sz="1400">
                <a:solidFill>
                  <a:srgbClr val="595959"/>
                </a:solidFill>
                <a:latin typeface="Poppins SemiBold"/>
                <a:ea typeface="Poppins SemiBold"/>
                <a:cs typeface="Poppins SemiBold"/>
                <a:sym typeface="Poppins SemiBold"/>
              </a:rPr>
              <a:t>Stress </a:t>
            </a:r>
            <a:endParaRPr b="0" i="0" sz="500" u="none" cap="none" strike="noStrike">
              <a:solidFill>
                <a:srgbClr val="000000"/>
              </a:solidFill>
              <a:latin typeface="Arial"/>
              <a:ea typeface="Arial"/>
              <a:cs typeface="Arial"/>
              <a:sym typeface="Arial"/>
            </a:endParaRPr>
          </a:p>
        </p:txBody>
      </p:sp>
      <p:sp>
        <p:nvSpPr>
          <p:cNvPr id="476" name="Google Shape;476;p73"/>
          <p:cNvSpPr txBox="1"/>
          <p:nvPr/>
        </p:nvSpPr>
        <p:spPr>
          <a:xfrm>
            <a:off x="790216" y="4025598"/>
            <a:ext cx="2160600" cy="250200"/>
          </a:xfrm>
          <a:prstGeom prst="rect">
            <a:avLst/>
          </a:prstGeom>
          <a:noFill/>
          <a:ln>
            <a:noFill/>
          </a:ln>
        </p:spPr>
        <p:txBody>
          <a:bodyPr anchorCtr="0" anchor="t" bIns="17150" lIns="34300" spcFirstLastPara="1" rIns="34300" wrap="square" tIns="17150">
            <a:spAutoFit/>
          </a:bodyPr>
          <a:lstStyle/>
          <a:p>
            <a:pPr indent="0" lvl="0" marL="0" marR="0" rtl="0" algn="r">
              <a:lnSpc>
                <a:spcPct val="100000"/>
              </a:lnSpc>
              <a:spcBef>
                <a:spcPts val="0"/>
              </a:spcBef>
              <a:spcAft>
                <a:spcPts val="0"/>
              </a:spcAft>
              <a:buClr>
                <a:srgbClr val="000000"/>
              </a:buClr>
              <a:buSzPts val="1400"/>
              <a:buFont typeface="Arial"/>
              <a:buNone/>
            </a:pPr>
            <a:r>
              <a:rPr b="1" lang="en" sz="1400">
                <a:solidFill>
                  <a:srgbClr val="595959"/>
                </a:solidFill>
                <a:latin typeface="Poppins SemiBold"/>
                <a:ea typeface="Poppins SemiBold"/>
                <a:cs typeface="Poppins SemiBold"/>
                <a:sym typeface="Poppins SemiBold"/>
              </a:rPr>
              <a:t>Trauma</a:t>
            </a:r>
            <a:endParaRPr b="1" sz="1400">
              <a:solidFill>
                <a:srgbClr val="595959"/>
              </a:solidFill>
              <a:latin typeface="Poppins SemiBold"/>
              <a:ea typeface="Poppins SemiBold"/>
              <a:cs typeface="Poppins SemiBold"/>
              <a:sym typeface="Poppins SemiBold"/>
            </a:endParaRPr>
          </a:p>
        </p:txBody>
      </p:sp>
      <p:sp>
        <p:nvSpPr>
          <p:cNvPr id="477" name="Google Shape;477;p73"/>
          <p:cNvSpPr txBox="1"/>
          <p:nvPr/>
        </p:nvSpPr>
        <p:spPr>
          <a:xfrm>
            <a:off x="5654841" y="977410"/>
            <a:ext cx="2160600" cy="250200"/>
          </a:xfrm>
          <a:prstGeom prst="rect">
            <a:avLst/>
          </a:prstGeom>
          <a:noFill/>
          <a:ln>
            <a:noFill/>
          </a:ln>
        </p:spPr>
        <p:txBody>
          <a:bodyPr anchorCtr="0" anchor="t" bIns="17150" lIns="34300" spcFirstLastPara="1" rIns="34300" wrap="square" tIns="17150">
            <a:sp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595959"/>
                </a:solidFill>
                <a:latin typeface="Poppins SemiBold"/>
                <a:ea typeface="Poppins SemiBold"/>
                <a:cs typeface="Poppins SemiBold"/>
                <a:sym typeface="Poppins SemiBold"/>
              </a:rPr>
              <a:t>Vicarious </a:t>
            </a:r>
            <a:r>
              <a:rPr b="1" lang="en" sz="1400">
                <a:solidFill>
                  <a:srgbClr val="595959"/>
                </a:solidFill>
                <a:latin typeface="Poppins SemiBold"/>
                <a:ea typeface="Poppins SemiBold"/>
                <a:cs typeface="Poppins SemiBold"/>
                <a:sym typeface="Poppins SemiBold"/>
              </a:rPr>
              <a:t>Trauma</a:t>
            </a:r>
            <a:endParaRPr b="1" sz="1400">
              <a:solidFill>
                <a:srgbClr val="595959"/>
              </a:solidFill>
              <a:latin typeface="Poppins SemiBold"/>
              <a:ea typeface="Poppins SemiBold"/>
              <a:cs typeface="Poppins SemiBold"/>
              <a:sym typeface="Poppins SemiBold"/>
            </a:endParaRPr>
          </a:p>
        </p:txBody>
      </p:sp>
      <p:sp>
        <p:nvSpPr>
          <p:cNvPr id="478" name="Google Shape;478;p73"/>
          <p:cNvSpPr txBox="1"/>
          <p:nvPr/>
        </p:nvSpPr>
        <p:spPr>
          <a:xfrm>
            <a:off x="415591" y="2980023"/>
            <a:ext cx="2160600" cy="250200"/>
          </a:xfrm>
          <a:prstGeom prst="rect">
            <a:avLst/>
          </a:prstGeom>
          <a:noFill/>
          <a:ln>
            <a:noFill/>
          </a:ln>
        </p:spPr>
        <p:txBody>
          <a:bodyPr anchorCtr="0" anchor="t" bIns="17150" lIns="34300" spcFirstLastPara="1" rIns="34300" wrap="square" tIns="17150">
            <a:spAutoFit/>
          </a:bodyPr>
          <a:lstStyle/>
          <a:p>
            <a:pPr indent="0" lvl="0" marL="0" marR="0" rtl="0" algn="r">
              <a:lnSpc>
                <a:spcPct val="100000"/>
              </a:lnSpc>
              <a:spcBef>
                <a:spcPts val="0"/>
              </a:spcBef>
              <a:spcAft>
                <a:spcPts val="0"/>
              </a:spcAft>
              <a:buClr>
                <a:srgbClr val="000000"/>
              </a:buClr>
              <a:buSzPts val="1400"/>
              <a:buFont typeface="Arial"/>
              <a:buNone/>
            </a:pPr>
            <a:r>
              <a:rPr b="1" lang="en">
                <a:solidFill>
                  <a:srgbClr val="595959"/>
                </a:solidFill>
                <a:latin typeface="Poppins SemiBold"/>
                <a:ea typeface="Poppins SemiBold"/>
                <a:cs typeface="Poppins SemiBold"/>
                <a:sym typeface="Poppins SemiBold"/>
              </a:rPr>
              <a:t>HyperStress</a:t>
            </a:r>
            <a:endParaRPr b="1" sz="1400">
              <a:solidFill>
                <a:srgbClr val="595959"/>
              </a:solidFill>
              <a:latin typeface="Poppins SemiBold"/>
              <a:ea typeface="Poppins SemiBold"/>
              <a:cs typeface="Poppins SemiBold"/>
              <a:sym typeface="Poppins SemiBold"/>
            </a:endParaRPr>
          </a:p>
        </p:txBody>
      </p:sp>
      <p:sp>
        <p:nvSpPr>
          <p:cNvPr id="479" name="Google Shape;479;p73"/>
          <p:cNvSpPr txBox="1"/>
          <p:nvPr/>
        </p:nvSpPr>
        <p:spPr>
          <a:xfrm>
            <a:off x="618691" y="2157060"/>
            <a:ext cx="2160600" cy="250200"/>
          </a:xfrm>
          <a:prstGeom prst="rect">
            <a:avLst/>
          </a:prstGeom>
          <a:noFill/>
          <a:ln>
            <a:noFill/>
          </a:ln>
        </p:spPr>
        <p:txBody>
          <a:bodyPr anchorCtr="0" anchor="t" bIns="17150" lIns="34300" spcFirstLastPara="1" rIns="34300" wrap="square" tIns="17150">
            <a:spAutoFit/>
          </a:bodyPr>
          <a:lstStyle/>
          <a:p>
            <a:pPr indent="0" lvl="0" marL="0" marR="0" rtl="0" algn="r">
              <a:lnSpc>
                <a:spcPct val="100000"/>
              </a:lnSpc>
              <a:spcBef>
                <a:spcPts val="0"/>
              </a:spcBef>
              <a:spcAft>
                <a:spcPts val="0"/>
              </a:spcAft>
              <a:buClr>
                <a:srgbClr val="000000"/>
              </a:buClr>
              <a:buSzPts val="1400"/>
              <a:buFont typeface="Arial"/>
              <a:buNone/>
            </a:pPr>
            <a:r>
              <a:rPr b="1" lang="en">
                <a:solidFill>
                  <a:srgbClr val="595959"/>
                </a:solidFill>
                <a:latin typeface="Poppins SemiBold"/>
                <a:ea typeface="Poppins SemiBold"/>
                <a:cs typeface="Poppins SemiBold"/>
                <a:sym typeface="Poppins SemiBold"/>
              </a:rPr>
              <a:t>Stress</a:t>
            </a:r>
            <a:endParaRPr b="1" sz="1400">
              <a:solidFill>
                <a:srgbClr val="595959"/>
              </a:solidFill>
              <a:latin typeface="Poppins SemiBold"/>
              <a:ea typeface="Poppins SemiBold"/>
              <a:cs typeface="Poppins SemiBold"/>
              <a:sym typeface="Poppins SemiBold"/>
            </a:endParaRPr>
          </a:p>
        </p:txBody>
      </p:sp>
      <p:sp>
        <p:nvSpPr>
          <p:cNvPr id="480" name="Google Shape;480;p73"/>
          <p:cNvSpPr txBox="1"/>
          <p:nvPr/>
        </p:nvSpPr>
        <p:spPr>
          <a:xfrm>
            <a:off x="212500" y="2359838"/>
            <a:ext cx="2566800" cy="588900"/>
          </a:xfrm>
          <a:prstGeom prst="rect">
            <a:avLst/>
          </a:prstGeom>
          <a:noFill/>
          <a:ln>
            <a:noFill/>
          </a:ln>
        </p:spPr>
        <p:txBody>
          <a:bodyPr anchorCtr="0" anchor="t" bIns="17150" lIns="34300" spcFirstLastPara="1" rIns="34300" wrap="square" tIns="17150">
            <a:spAutoFit/>
          </a:bodyPr>
          <a:lstStyle/>
          <a:p>
            <a:pPr indent="0" lvl="0" marL="0" rtl="0" algn="r">
              <a:spcBef>
                <a:spcPts val="0"/>
              </a:spcBef>
              <a:spcAft>
                <a:spcPts val="0"/>
              </a:spcAft>
              <a:buNone/>
            </a:pPr>
            <a:r>
              <a:rPr lang="en" sz="1100">
                <a:latin typeface="Lato Light"/>
                <a:ea typeface="Lato Light"/>
                <a:cs typeface="Lato Light"/>
                <a:sym typeface="Lato Light"/>
              </a:rPr>
              <a:t>Pressure that life exerts on us and the way this pressure affects us. .</a:t>
            </a:r>
            <a:endParaRPr sz="500"/>
          </a:p>
          <a:p>
            <a:pPr indent="0" lvl="0" marL="0" marR="0" rtl="0" algn="r">
              <a:lnSpc>
                <a:spcPct val="100000"/>
              </a:lnSpc>
              <a:spcBef>
                <a:spcPts val="0"/>
              </a:spcBef>
              <a:spcAft>
                <a:spcPts val="0"/>
              </a:spcAft>
              <a:buClr>
                <a:srgbClr val="000000"/>
              </a:buClr>
              <a:buSzPts val="1400"/>
              <a:buFont typeface="Arial"/>
              <a:buNone/>
            </a:pPr>
            <a:r>
              <a:t/>
            </a:r>
            <a:endParaRPr b="1" sz="1400">
              <a:solidFill>
                <a:srgbClr val="595959"/>
              </a:solidFill>
              <a:latin typeface="Poppins SemiBold"/>
              <a:ea typeface="Poppins SemiBold"/>
              <a:cs typeface="Poppins SemiBold"/>
              <a:sym typeface="Poppins SemiBold"/>
            </a:endParaRPr>
          </a:p>
        </p:txBody>
      </p:sp>
      <p:sp>
        <p:nvSpPr>
          <p:cNvPr id="481" name="Google Shape;481;p73"/>
          <p:cNvSpPr txBox="1"/>
          <p:nvPr/>
        </p:nvSpPr>
        <p:spPr>
          <a:xfrm>
            <a:off x="907116" y="4275810"/>
            <a:ext cx="2160600" cy="927300"/>
          </a:xfrm>
          <a:prstGeom prst="rect">
            <a:avLst/>
          </a:prstGeom>
          <a:noFill/>
          <a:ln>
            <a:noFill/>
          </a:ln>
        </p:spPr>
        <p:txBody>
          <a:bodyPr anchorCtr="0" anchor="t" bIns="17150" lIns="34300" spcFirstLastPara="1" rIns="34300" wrap="square" tIns="17150">
            <a:spAutoFit/>
          </a:bodyPr>
          <a:lstStyle/>
          <a:p>
            <a:pPr indent="0" lvl="0" marL="0" rtl="0" algn="r">
              <a:spcBef>
                <a:spcPts val="0"/>
              </a:spcBef>
              <a:spcAft>
                <a:spcPts val="0"/>
              </a:spcAft>
              <a:buNone/>
            </a:pPr>
            <a:r>
              <a:rPr lang="en" sz="1100">
                <a:latin typeface="Lato Light"/>
                <a:ea typeface="Lato Light"/>
                <a:cs typeface="Lato Light"/>
                <a:sym typeface="Lato Light"/>
              </a:rPr>
              <a:t>An emotional, distressing and disturbing event that overwhelms the person’s internal and external resources.</a:t>
            </a:r>
            <a:endParaRPr sz="500"/>
          </a:p>
          <a:p>
            <a:pPr indent="0" lvl="0" marL="0" marR="0" rtl="0" algn="r">
              <a:lnSpc>
                <a:spcPct val="100000"/>
              </a:lnSpc>
              <a:spcBef>
                <a:spcPts val="0"/>
              </a:spcBef>
              <a:spcAft>
                <a:spcPts val="0"/>
              </a:spcAft>
              <a:buClr>
                <a:srgbClr val="000000"/>
              </a:buClr>
              <a:buSzPts val="1400"/>
              <a:buFont typeface="Arial"/>
              <a:buNone/>
            </a:pPr>
            <a:r>
              <a:t/>
            </a:r>
            <a:endParaRPr b="1" sz="1400">
              <a:solidFill>
                <a:srgbClr val="595959"/>
              </a:solidFill>
              <a:latin typeface="Poppins SemiBold"/>
              <a:ea typeface="Poppins SemiBold"/>
              <a:cs typeface="Poppins SemiBold"/>
              <a:sym typeface="Poppins SemiBold"/>
            </a:endParaRPr>
          </a:p>
        </p:txBody>
      </p:sp>
      <p:sp>
        <p:nvSpPr>
          <p:cNvPr id="482" name="Google Shape;482;p73"/>
          <p:cNvSpPr txBox="1"/>
          <p:nvPr/>
        </p:nvSpPr>
        <p:spPr>
          <a:xfrm>
            <a:off x="6488002" y="2407250"/>
            <a:ext cx="2566800" cy="588900"/>
          </a:xfrm>
          <a:prstGeom prst="rect">
            <a:avLst/>
          </a:prstGeom>
          <a:noFill/>
          <a:ln>
            <a:noFill/>
          </a:ln>
        </p:spPr>
        <p:txBody>
          <a:bodyPr anchorCtr="0" anchor="t" bIns="17150" lIns="34300" spcFirstLastPara="1" rIns="34300" wrap="square" tIns="17150">
            <a:spAutoFit/>
          </a:bodyPr>
          <a:lstStyle/>
          <a:p>
            <a:pPr indent="0" lvl="0" marL="0" rtl="0" algn="l">
              <a:spcBef>
                <a:spcPts val="0"/>
              </a:spcBef>
              <a:spcAft>
                <a:spcPts val="0"/>
              </a:spcAft>
              <a:buNone/>
            </a:pPr>
            <a:r>
              <a:rPr lang="en" sz="1100">
                <a:latin typeface="Lato Light"/>
                <a:ea typeface="Lato Light"/>
                <a:cs typeface="Lato Light"/>
                <a:sym typeface="Lato Light"/>
              </a:rPr>
              <a:t>Repeated systematic trauma that occurs over time.</a:t>
            </a:r>
            <a:r>
              <a:rPr lang="en" sz="1100">
                <a:latin typeface="Lato Light"/>
                <a:ea typeface="Lato Light"/>
                <a:cs typeface="Lato Light"/>
                <a:sym typeface="Lato Light"/>
              </a:rPr>
              <a:t>.</a:t>
            </a:r>
            <a:endParaRPr sz="500"/>
          </a:p>
          <a:p>
            <a:pPr indent="0" lvl="0" marL="0" marR="0" rtl="0" algn="r">
              <a:lnSpc>
                <a:spcPct val="100000"/>
              </a:lnSpc>
              <a:spcBef>
                <a:spcPts val="0"/>
              </a:spcBef>
              <a:spcAft>
                <a:spcPts val="0"/>
              </a:spcAft>
              <a:buClr>
                <a:srgbClr val="000000"/>
              </a:buClr>
              <a:buSzPts val="1400"/>
              <a:buFont typeface="Arial"/>
              <a:buNone/>
            </a:pPr>
            <a:r>
              <a:t/>
            </a:r>
            <a:endParaRPr b="1" sz="1400">
              <a:solidFill>
                <a:srgbClr val="595959"/>
              </a:solidFill>
              <a:latin typeface="Poppins SemiBold"/>
              <a:ea typeface="Poppins SemiBold"/>
              <a:cs typeface="Poppins SemiBold"/>
              <a:sym typeface="Poppins SemiBold"/>
            </a:endParaRPr>
          </a:p>
        </p:txBody>
      </p:sp>
      <p:sp>
        <p:nvSpPr>
          <p:cNvPr id="483" name="Google Shape;483;p73"/>
          <p:cNvSpPr txBox="1"/>
          <p:nvPr/>
        </p:nvSpPr>
        <p:spPr>
          <a:xfrm>
            <a:off x="4924375" y="5167650"/>
            <a:ext cx="4167000" cy="304200"/>
          </a:xfrm>
          <a:prstGeom prst="rect">
            <a:avLst/>
          </a:prstGeom>
          <a:noFill/>
          <a:ln>
            <a:noFill/>
          </a:ln>
        </p:spPr>
        <p:txBody>
          <a:bodyPr anchorCtr="0" anchor="b" bIns="17150" lIns="34300" spcFirstLastPara="1" rIns="34300" wrap="square" tIns="17150">
            <a:noAutofit/>
          </a:bodyPr>
          <a:lstStyle/>
          <a:p>
            <a:pPr indent="0" lvl="0" marL="0" rtl="0" algn="l">
              <a:spcBef>
                <a:spcPts val="0"/>
              </a:spcBef>
              <a:spcAft>
                <a:spcPts val="0"/>
              </a:spcAft>
              <a:buNone/>
            </a:pPr>
            <a:r>
              <a:rPr lang="en" sz="1000">
                <a:solidFill>
                  <a:srgbClr val="595959"/>
                </a:solidFill>
                <a:latin typeface="Raleway"/>
                <a:ea typeface="Raleway"/>
                <a:cs typeface="Raleway"/>
                <a:sym typeface="Raleway"/>
              </a:rPr>
              <a:t>From the Destroying Sanctuary: The Crisis in Human Service Delivery Systems  Sandy Bloom-Brian Farragher - Oxford University Press 2013</a:t>
            </a:r>
            <a:endParaRPr sz="1000">
              <a:solidFill>
                <a:srgbClr val="595959"/>
              </a:solidFill>
              <a:latin typeface="Raleway"/>
              <a:ea typeface="Raleway"/>
              <a:cs typeface="Raleway"/>
              <a:sym typeface="Raleway"/>
            </a:endParaRPr>
          </a:p>
          <a:p>
            <a:pPr indent="0" lvl="0" marL="0" rtl="0" algn="r">
              <a:spcBef>
                <a:spcPts val="0"/>
              </a:spcBef>
              <a:spcAft>
                <a:spcPts val="0"/>
              </a:spcAft>
              <a:buNone/>
            </a:pPr>
            <a:r>
              <a:t/>
            </a:r>
            <a:endParaRPr sz="1100">
              <a:latin typeface="Lato Light"/>
              <a:ea typeface="Lato Light"/>
              <a:cs typeface="Lato Light"/>
              <a:sym typeface="Lato Light"/>
            </a:endParaRPr>
          </a:p>
          <a:p>
            <a:pPr indent="0" lvl="0" marL="0" marR="0" rtl="0" algn="r">
              <a:lnSpc>
                <a:spcPct val="100000"/>
              </a:lnSpc>
              <a:spcBef>
                <a:spcPts val="0"/>
              </a:spcBef>
              <a:spcAft>
                <a:spcPts val="0"/>
              </a:spcAft>
              <a:buClr>
                <a:srgbClr val="000000"/>
              </a:buClr>
              <a:buSzPts val="1400"/>
              <a:buFont typeface="Arial"/>
              <a:buNone/>
            </a:pPr>
            <a:r>
              <a:t/>
            </a:r>
            <a:endParaRPr b="1" sz="1400">
              <a:solidFill>
                <a:srgbClr val="595959"/>
              </a:solidFill>
              <a:latin typeface="Poppins SemiBold"/>
              <a:ea typeface="Poppins SemiBold"/>
              <a:cs typeface="Poppins SemiBold"/>
              <a:sym typeface="Poppins SemiBold"/>
            </a:endParaRPr>
          </a:p>
        </p:txBody>
      </p:sp>
      <p:sp>
        <p:nvSpPr>
          <p:cNvPr id="484" name="Google Shape;484;p73"/>
          <p:cNvSpPr txBox="1"/>
          <p:nvPr/>
        </p:nvSpPr>
        <p:spPr>
          <a:xfrm>
            <a:off x="6487991" y="3520935"/>
            <a:ext cx="2160600" cy="927300"/>
          </a:xfrm>
          <a:prstGeom prst="rect">
            <a:avLst/>
          </a:prstGeom>
          <a:noFill/>
          <a:ln>
            <a:noFill/>
          </a:ln>
        </p:spPr>
        <p:txBody>
          <a:bodyPr anchorCtr="0" anchor="t" bIns="17150" lIns="34300" spcFirstLastPara="1" rIns="34300" wrap="square" tIns="17150">
            <a:spAutoFit/>
          </a:bodyPr>
          <a:lstStyle/>
          <a:p>
            <a:pPr indent="0" lvl="0" marL="0" rtl="0" algn="l">
              <a:spcBef>
                <a:spcPts val="0"/>
              </a:spcBef>
              <a:spcAft>
                <a:spcPts val="0"/>
              </a:spcAft>
              <a:buNone/>
            </a:pPr>
            <a:r>
              <a:rPr lang="en" sz="1100">
                <a:latin typeface="Lato Light"/>
                <a:ea typeface="Lato Light"/>
                <a:cs typeface="Lato Light"/>
                <a:sym typeface="Lato Light"/>
              </a:rPr>
              <a:t>Being overwhelmed by the emotional and disturbing event with no support that in turn can create another trauma experience.</a:t>
            </a:r>
            <a:endParaRPr sz="500"/>
          </a:p>
          <a:p>
            <a:pPr indent="0" lvl="0" marL="0" marR="0" rtl="0" algn="r">
              <a:lnSpc>
                <a:spcPct val="100000"/>
              </a:lnSpc>
              <a:spcBef>
                <a:spcPts val="0"/>
              </a:spcBef>
              <a:spcAft>
                <a:spcPts val="0"/>
              </a:spcAft>
              <a:buClr>
                <a:srgbClr val="000000"/>
              </a:buClr>
              <a:buSzPts val="1400"/>
              <a:buFont typeface="Arial"/>
              <a:buNone/>
            </a:pPr>
            <a:r>
              <a:t/>
            </a:r>
            <a:endParaRPr b="1" sz="1400">
              <a:solidFill>
                <a:srgbClr val="595959"/>
              </a:solidFill>
              <a:latin typeface="Poppins SemiBold"/>
              <a:ea typeface="Poppins SemiBold"/>
              <a:cs typeface="Poppins SemiBold"/>
              <a:sym typeface="Poppins SemiBold"/>
            </a:endParaRPr>
          </a:p>
        </p:txBody>
      </p:sp>
      <p:sp>
        <p:nvSpPr>
          <p:cNvPr id="485" name="Google Shape;485;p73"/>
          <p:cNvSpPr txBox="1"/>
          <p:nvPr/>
        </p:nvSpPr>
        <p:spPr>
          <a:xfrm>
            <a:off x="107325" y="3270725"/>
            <a:ext cx="2566800" cy="758100"/>
          </a:xfrm>
          <a:prstGeom prst="rect">
            <a:avLst/>
          </a:prstGeom>
          <a:noFill/>
          <a:ln>
            <a:noFill/>
          </a:ln>
        </p:spPr>
        <p:txBody>
          <a:bodyPr anchorCtr="0" anchor="t" bIns="17150" lIns="34300" spcFirstLastPara="1" rIns="34300" wrap="square" tIns="17150">
            <a:spAutoFit/>
          </a:bodyPr>
          <a:lstStyle/>
          <a:p>
            <a:pPr indent="0" lvl="0" marL="0" rtl="0" algn="r">
              <a:spcBef>
                <a:spcPts val="0"/>
              </a:spcBef>
              <a:spcAft>
                <a:spcPts val="0"/>
              </a:spcAft>
              <a:buNone/>
            </a:pPr>
            <a:r>
              <a:rPr lang="en" sz="1100">
                <a:latin typeface="Lato Light"/>
                <a:ea typeface="Lato Light"/>
                <a:cs typeface="Lato Light"/>
                <a:sym typeface="Lato Light"/>
              </a:rPr>
              <a:t>Stress that builds up and without release overwhelms a person’s coping mechanisms</a:t>
            </a:r>
            <a:endParaRPr sz="500"/>
          </a:p>
          <a:p>
            <a:pPr indent="0" lvl="0" marL="0" marR="0" rtl="0" algn="ctr">
              <a:lnSpc>
                <a:spcPct val="100000"/>
              </a:lnSpc>
              <a:spcBef>
                <a:spcPts val="0"/>
              </a:spcBef>
              <a:spcAft>
                <a:spcPts val="0"/>
              </a:spcAft>
              <a:buClr>
                <a:srgbClr val="000000"/>
              </a:buClr>
              <a:buSzPts val="1400"/>
              <a:buFont typeface="Arial"/>
              <a:buNone/>
            </a:pPr>
            <a:r>
              <a:t/>
            </a:r>
            <a:endParaRPr b="1" sz="1400">
              <a:solidFill>
                <a:srgbClr val="595959"/>
              </a:solidFill>
              <a:latin typeface="Poppins SemiBold"/>
              <a:ea typeface="Poppins SemiBold"/>
              <a:cs typeface="Poppins SemiBold"/>
              <a:sym typeface="Poppins SemiBold"/>
            </a:endParaRPr>
          </a:p>
        </p:txBody>
      </p:sp>
      <p:sp>
        <p:nvSpPr>
          <p:cNvPr id="486" name="Google Shape;486;p73"/>
          <p:cNvSpPr txBox="1"/>
          <p:nvPr/>
        </p:nvSpPr>
        <p:spPr>
          <a:xfrm>
            <a:off x="5874866" y="1280438"/>
            <a:ext cx="3053100" cy="927300"/>
          </a:xfrm>
          <a:prstGeom prst="rect">
            <a:avLst/>
          </a:prstGeom>
          <a:noFill/>
          <a:ln>
            <a:noFill/>
          </a:ln>
        </p:spPr>
        <p:txBody>
          <a:bodyPr anchorCtr="0" anchor="t" bIns="17150" lIns="34300" spcFirstLastPara="1" rIns="34300" wrap="square" tIns="17150">
            <a:spAutoFit/>
          </a:bodyPr>
          <a:lstStyle/>
          <a:p>
            <a:pPr indent="0" lvl="0" marL="0" rtl="0" algn="l">
              <a:spcBef>
                <a:spcPts val="0"/>
              </a:spcBef>
              <a:spcAft>
                <a:spcPts val="0"/>
              </a:spcAft>
              <a:buNone/>
            </a:pPr>
            <a:r>
              <a:rPr lang="en" sz="1100">
                <a:latin typeface="Lato Light"/>
                <a:ea typeface="Lato Light"/>
                <a:cs typeface="Lato Light"/>
                <a:sym typeface="Lato Light"/>
              </a:rPr>
              <a:t>Experiencing trauma-related psychological and physical symptoms in response to helping or empathizing with others who have experienced traumatic events. </a:t>
            </a:r>
            <a:endParaRPr sz="500"/>
          </a:p>
          <a:p>
            <a:pPr indent="0" lvl="0" marL="0" marR="0" rtl="0" algn="r">
              <a:lnSpc>
                <a:spcPct val="100000"/>
              </a:lnSpc>
              <a:spcBef>
                <a:spcPts val="0"/>
              </a:spcBef>
              <a:spcAft>
                <a:spcPts val="0"/>
              </a:spcAft>
              <a:buClr>
                <a:srgbClr val="000000"/>
              </a:buClr>
              <a:buSzPts val="1400"/>
              <a:buFont typeface="Arial"/>
              <a:buNone/>
            </a:pPr>
            <a:r>
              <a:t/>
            </a:r>
            <a:endParaRPr b="1" sz="1400">
              <a:solidFill>
                <a:srgbClr val="595959"/>
              </a:solidFill>
              <a:latin typeface="Poppins SemiBold"/>
              <a:ea typeface="Poppins SemiBold"/>
              <a:cs typeface="Poppins SemiBold"/>
              <a:sym typeface="Poppins SemiBold"/>
            </a:endParaRPr>
          </a:p>
        </p:txBody>
      </p:sp>
      <p:sp>
        <p:nvSpPr>
          <p:cNvPr id="487" name="Google Shape;487;p73"/>
          <p:cNvSpPr txBox="1"/>
          <p:nvPr/>
        </p:nvSpPr>
        <p:spPr>
          <a:xfrm>
            <a:off x="6284891" y="2157048"/>
            <a:ext cx="2160600" cy="250200"/>
          </a:xfrm>
          <a:prstGeom prst="rect">
            <a:avLst/>
          </a:prstGeom>
          <a:noFill/>
          <a:ln>
            <a:noFill/>
          </a:ln>
        </p:spPr>
        <p:txBody>
          <a:bodyPr anchorCtr="0" anchor="t" bIns="17150" lIns="34300" spcFirstLastPara="1" rIns="34300" wrap="square" tIns="17150">
            <a:sp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595959"/>
                </a:solidFill>
                <a:latin typeface="Poppins SemiBold"/>
                <a:ea typeface="Poppins SemiBold"/>
                <a:cs typeface="Poppins SemiBold"/>
                <a:sym typeface="Poppins SemiBold"/>
              </a:rPr>
              <a:t>Complex</a:t>
            </a:r>
            <a:r>
              <a:rPr b="1" lang="en">
                <a:solidFill>
                  <a:srgbClr val="595959"/>
                </a:solidFill>
                <a:latin typeface="Poppins SemiBold"/>
                <a:ea typeface="Poppins SemiBold"/>
                <a:cs typeface="Poppins SemiBold"/>
                <a:sym typeface="Poppins SemiBold"/>
              </a:rPr>
              <a:t> </a:t>
            </a:r>
            <a:r>
              <a:rPr b="1" lang="en" sz="1400">
                <a:solidFill>
                  <a:srgbClr val="595959"/>
                </a:solidFill>
                <a:latin typeface="Poppins SemiBold"/>
                <a:ea typeface="Poppins SemiBold"/>
                <a:cs typeface="Poppins SemiBold"/>
                <a:sym typeface="Poppins SemiBold"/>
              </a:rPr>
              <a:t>Trauma</a:t>
            </a:r>
            <a:endParaRPr b="1" sz="1400">
              <a:solidFill>
                <a:srgbClr val="595959"/>
              </a:solidFill>
              <a:latin typeface="Poppins SemiBold"/>
              <a:ea typeface="Poppins SemiBold"/>
              <a:cs typeface="Poppins SemiBold"/>
              <a:sym typeface="Poppins SemiBold"/>
            </a:endParaRPr>
          </a:p>
        </p:txBody>
      </p:sp>
      <p:sp>
        <p:nvSpPr>
          <p:cNvPr id="488" name="Google Shape;488;p73"/>
          <p:cNvSpPr txBox="1"/>
          <p:nvPr/>
        </p:nvSpPr>
        <p:spPr>
          <a:xfrm>
            <a:off x="6513391" y="3270723"/>
            <a:ext cx="2160600" cy="250200"/>
          </a:xfrm>
          <a:prstGeom prst="rect">
            <a:avLst/>
          </a:prstGeom>
          <a:noFill/>
          <a:ln>
            <a:noFill/>
          </a:ln>
        </p:spPr>
        <p:txBody>
          <a:bodyPr anchorCtr="0" anchor="t" bIns="17150" lIns="34300" spcFirstLastPara="1" rIns="34300" wrap="square" tIns="17150">
            <a:spAutoFit/>
          </a:bodyPr>
          <a:lstStyle/>
          <a:p>
            <a:pPr indent="0" lvl="0" marL="0" marR="0" rtl="0" algn="l">
              <a:lnSpc>
                <a:spcPct val="100000"/>
              </a:lnSpc>
              <a:spcBef>
                <a:spcPts val="0"/>
              </a:spcBef>
              <a:spcAft>
                <a:spcPts val="0"/>
              </a:spcAft>
              <a:buClr>
                <a:srgbClr val="000000"/>
              </a:buClr>
              <a:buSzPts val="1400"/>
              <a:buFont typeface="Arial"/>
              <a:buNone/>
            </a:pPr>
            <a:r>
              <a:rPr b="1" lang="en">
                <a:solidFill>
                  <a:srgbClr val="595959"/>
                </a:solidFill>
                <a:latin typeface="Poppins SemiBold"/>
                <a:ea typeface="Poppins SemiBold"/>
                <a:cs typeface="Poppins SemiBold"/>
                <a:sym typeface="Poppins SemiBold"/>
              </a:rPr>
              <a:t>Passive </a:t>
            </a:r>
            <a:r>
              <a:rPr b="1" lang="en">
                <a:solidFill>
                  <a:srgbClr val="595959"/>
                </a:solidFill>
                <a:latin typeface="Poppins SemiBold"/>
                <a:ea typeface="Poppins SemiBold"/>
                <a:cs typeface="Poppins SemiBold"/>
                <a:sym typeface="Poppins SemiBold"/>
              </a:rPr>
              <a:t> </a:t>
            </a:r>
            <a:r>
              <a:rPr b="1" lang="en" sz="1400">
                <a:solidFill>
                  <a:srgbClr val="595959"/>
                </a:solidFill>
                <a:latin typeface="Poppins SemiBold"/>
                <a:ea typeface="Poppins SemiBold"/>
                <a:cs typeface="Poppins SemiBold"/>
                <a:sym typeface="Poppins SemiBold"/>
              </a:rPr>
              <a:t>Trauma</a:t>
            </a:r>
            <a:endParaRPr b="1" sz="1400">
              <a:solidFill>
                <a:srgbClr val="595959"/>
              </a:solidFill>
              <a:latin typeface="Poppins SemiBold"/>
              <a:ea typeface="Poppins SemiBold"/>
              <a:cs typeface="Poppins SemiBold"/>
              <a:sym typeface="Poppins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9E6"/>
        </a:solidFill>
      </p:bgPr>
    </p:bg>
    <p:spTree>
      <p:nvGrpSpPr>
        <p:cNvPr id="492" name="Shape 492"/>
        <p:cNvGrpSpPr/>
        <p:nvPr/>
      </p:nvGrpSpPr>
      <p:grpSpPr>
        <a:xfrm>
          <a:off x="0" y="0"/>
          <a:ext cx="0" cy="0"/>
          <a:chOff x="0" y="0"/>
          <a:chExt cx="0" cy="0"/>
        </a:xfrm>
      </p:grpSpPr>
      <p:pic>
        <p:nvPicPr>
          <p:cNvPr id="493" name="Google Shape;493;p74"/>
          <p:cNvPicPr preferRelativeResize="0"/>
          <p:nvPr/>
        </p:nvPicPr>
        <p:blipFill>
          <a:blip r:embed="rId3">
            <a:alphaModFix/>
          </a:blip>
          <a:stretch>
            <a:fillRect/>
          </a:stretch>
        </p:blipFill>
        <p:spPr>
          <a:xfrm>
            <a:off x="0" y="497275"/>
            <a:ext cx="4267200" cy="2672039"/>
          </a:xfrm>
          <a:prstGeom prst="rect">
            <a:avLst/>
          </a:prstGeom>
          <a:noFill/>
          <a:ln>
            <a:noFill/>
          </a:ln>
        </p:spPr>
      </p:pic>
      <p:sp>
        <p:nvSpPr>
          <p:cNvPr id="494" name="Google Shape;494;p74"/>
          <p:cNvSpPr txBox="1"/>
          <p:nvPr/>
        </p:nvSpPr>
        <p:spPr>
          <a:xfrm>
            <a:off x="737925" y="0"/>
            <a:ext cx="8028900" cy="5727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90000"/>
              </a:lnSpc>
              <a:spcBef>
                <a:spcPts val="0"/>
              </a:spcBef>
              <a:spcAft>
                <a:spcPts val="0"/>
              </a:spcAft>
              <a:buNone/>
            </a:pPr>
            <a:r>
              <a:rPr b="1" lang="en" sz="3000">
                <a:solidFill>
                  <a:srgbClr val="02B5EA"/>
                </a:solidFill>
                <a:latin typeface="Asap Condensed"/>
                <a:ea typeface="Asap Condensed"/>
                <a:cs typeface="Asap Condensed"/>
                <a:sym typeface="Asap Condensed"/>
              </a:rPr>
              <a:t>Human Centered  Implementation Techniques  </a:t>
            </a:r>
            <a:endParaRPr>
              <a:solidFill>
                <a:srgbClr val="000000"/>
              </a:solidFill>
            </a:endParaRPr>
          </a:p>
        </p:txBody>
      </p:sp>
      <p:sp>
        <p:nvSpPr>
          <p:cNvPr id="495" name="Google Shape;495;p74"/>
          <p:cNvSpPr txBox="1"/>
          <p:nvPr/>
        </p:nvSpPr>
        <p:spPr>
          <a:xfrm>
            <a:off x="3878325" y="497275"/>
            <a:ext cx="5157600" cy="4319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rgbClr val="02B5EA"/>
              </a:buClr>
              <a:buSzPts val="1500"/>
              <a:buFont typeface="Raleway"/>
              <a:buChar char="➔"/>
            </a:pPr>
            <a:r>
              <a:rPr b="1" lang="en" sz="1500">
                <a:solidFill>
                  <a:srgbClr val="595959"/>
                </a:solidFill>
                <a:latin typeface="Raleway"/>
                <a:ea typeface="Raleway"/>
                <a:cs typeface="Raleway"/>
                <a:sym typeface="Raleway"/>
              </a:rPr>
              <a:t>Be Observant and Person Centered </a:t>
            </a:r>
            <a:endParaRPr b="1" sz="1500">
              <a:solidFill>
                <a:srgbClr val="595959"/>
              </a:solidFill>
              <a:latin typeface="Raleway"/>
              <a:ea typeface="Raleway"/>
              <a:cs typeface="Raleway"/>
              <a:sym typeface="Raleway"/>
            </a:endParaRPr>
          </a:p>
          <a:p>
            <a:pPr indent="-323850" lvl="1" marL="914400" rtl="0" algn="l">
              <a:spcBef>
                <a:spcPts val="0"/>
              </a:spcBef>
              <a:spcAft>
                <a:spcPts val="0"/>
              </a:spcAft>
              <a:buClr>
                <a:srgbClr val="12B5EA"/>
              </a:buClr>
              <a:buSzPts val="1500"/>
              <a:buFont typeface="Raleway"/>
              <a:buChar char="◆"/>
            </a:pPr>
            <a:r>
              <a:rPr b="1" lang="en" sz="1500">
                <a:solidFill>
                  <a:srgbClr val="595959"/>
                </a:solidFill>
                <a:latin typeface="Raleway"/>
                <a:ea typeface="Raleway"/>
                <a:cs typeface="Raleway"/>
                <a:sym typeface="Raleway"/>
              </a:rPr>
              <a:t>Allow space time for the person to be calm</a:t>
            </a:r>
            <a:endParaRPr b="1" sz="1500">
              <a:solidFill>
                <a:srgbClr val="595959"/>
              </a:solidFill>
              <a:latin typeface="Raleway"/>
              <a:ea typeface="Raleway"/>
              <a:cs typeface="Raleway"/>
              <a:sym typeface="Raleway"/>
            </a:endParaRPr>
          </a:p>
          <a:p>
            <a:pPr indent="-323850" lvl="0" marL="457200" rtl="0" algn="l">
              <a:spcBef>
                <a:spcPts val="0"/>
              </a:spcBef>
              <a:spcAft>
                <a:spcPts val="0"/>
              </a:spcAft>
              <a:buClr>
                <a:srgbClr val="02B5EA"/>
              </a:buClr>
              <a:buSzPts val="1500"/>
              <a:buFont typeface="Raleway"/>
              <a:buChar char="➔"/>
            </a:pPr>
            <a:r>
              <a:rPr b="1" lang="en" sz="1500">
                <a:solidFill>
                  <a:srgbClr val="595959"/>
                </a:solidFill>
                <a:latin typeface="Raleway"/>
                <a:ea typeface="Raleway"/>
                <a:cs typeface="Raleway"/>
                <a:sym typeface="Raleway"/>
              </a:rPr>
              <a:t>Build Relationships </a:t>
            </a:r>
            <a:endParaRPr b="1" sz="1500">
              <a:solidFill>
                <a:srgbClr val="595959"/>
              </a:solidFill>
              <a:latin typeface="Raleway"/>
              <a:ea typeface="Raleway"/>
              <a:cs typeface="Raleway"/>
              <a:sym typeface="Raleway"/>
            </a:endParaRPr>
          </a:p>
          <a:p>
            <a:pPr indent="-323850" lvl="1" marL="914400" rtl="0" algn="l">
              <a:spcBef>
                <a:spcPts val="0"/>
              </a:spcBef>
              <a:spcAft>
                <a:spcPts val="0"/>
              </a:spcAft>
              <a:buClr>
                <a:srgbClr val="12B5EA"/>
              </a:buClr>
              <a:buSzPts val="1500"/>
              <a:buFont typeface="Raleway"/>
              <a:buChar char="◆"/>
            </a:pPr>
            <a:r>
              <a:rPr b="1" lang="en" sz="1500">
                <a:solidFill>
                  <a:srgbClr val="595959"/>
                </a:solidFill>
                <a:latin typeface="Raleway"/>
                <a:ea typeface="Raleway"/>
                <a:cs typeface="Raleway"/>
                <a:sym typeface="Raleway"/>
              </a:rPr>
              <a:t>Provide support </a:t>
            </a:r>
            <a:endParaRPr b="1" sz="1500">
              <a:solidFill>
                <a:srgbClr val="595959"/>
              </a:solidFill>
              <a:latin typeface="Raleway"/>
              <a:ea typeface="Raleway"/>
              <a:cs typeface="Raleway"/>
              <a:sym typeface="Raleway"/>
            </a:endParaRPr>
          </a:p>
          <a:p>
            <a:pPr indent="-323850" lvl="1" marL="914400" rtl="0" algn="l">
              <a:spcBef>
                <a:spcPts val="0"/>
              </a:spcBef>
              <a:spcAft>
                <a:spcPts val="0"/>
              </a:spcAft>
              <a:buClr>
                <a:srgbClr val="12B5EA"/>
              </a:buClr>
              <a:buSzPts val="1500"/>
              <a:buFont typeface="Raleway"/>
              <a:buChar char="◆"/>
            </a:pPr>
            <a:r>
              <a:rPr b="1" lang="en" sz="1500">
                <a:solidFill>
                  <a:srgbClr val="595959"/>
                </a:solidFill>
                <a:latin typeface="Raleway"/>
                <a:ea typeface="Raleway"/>
                <a:cs typeface="Raleway"/>
                <a:sym typeface="Raleway"/>
              </a:rPr>
              <a:t>Understand </a:t>
            </a:r>
            <a:r>
              <a:rPr b="1" lang="en" sz="1500">
                <a:solidFill>
                  <a:srgbClr val="595959"/>
                </a:solidFill>
                <a:latin typeface="Raleway"/>
                <a:ea typeface="Raleway"/>
                <a:cs typeface="Raleway"/>
                <a:sym typeface="Raleway"/>
              </a:rPr>
              <a:t>reciprocity</a:t>
            </a:r>
            <a:r>
              <a:rPr b="1" lang="en" sz="1500">
                <a:solidFill>
                  <a:srgbClr val="595959"/>
                </a:solidFill>
                <a:latin typeface="Raleway"/>
                <a:ea typeface="Raleway"/>
                <a:cs typeface="Raleway"/>
                <a:sym typeface="Raleway"/>
              </a:rPr>
              <a:t> in relationships (intentional listening and </a:t>
            </a:r>
            <a:r>
              <a:rPr b="1" lang="en" sz="1500">
                <a:solidFill>
                  <a:srgbClr val="595959"/>
                </a:solidFill>
                <a:latin typeface="Raleway"/>
                <a:ea typeface="Raleway"/>
                <a:cs typeface="Raleway"/>
                <a:sym typeface="Raleway"/>
              </a:rPr>
              <a:t>empathy</a:t>
            </a:r>
            <a:r>
              <a:rPr b="1" lang="en" sz="1500">
                <a:solidFill>
                  <a:srgbClr val="595959"/>
                </a:solidFill>
                <a:latin typeface="Raleway"/>
                <a:ea typeface="Raleway"/>
                <a:cs typeface="Raleway"/>
                <a:sym typeface="Raleway"/>
              </a:rPr>
              <a:t>) </a:t>
            </a:r>
            <a:endParaRPr b="1" sz="1500">
              <a:solidFill>
                <a:srgbClr val="595959"/>
              </a:solidFill>
              <a:latin typeface="Raleway"/>
              <a:ea typeface="Raleway"/>
              <a:cs typeface="Raleway"/>
              <a:sym typeface="Raleway"/>
            </a:endParaRPr>
          </a:p>
          <a:p>
            <a:pPr indent="-323850" lvl="1" marL="914400" rtl="0" algn="l">
              <a:spcBef>
                <a:spcPts val="0"/>
              </a:spcBef>
              <a:spcAft>
                <a:spcPts val="0"/>
              </a:spcAft>
              <a:buClr>
                <a:srgbClr val="12B5EA"/>
              </a:buClr>
              <a:buSzPts val="1500"/>
              <a:buFont typeface="Raleway"/>
              <a:buChar char="◆"/>
            </a:pPr>
            <a:r>
              <a:rPr b="1" lang="en" sz="1500">
                <a:solidFill>
                  <a:srgbClr val="595959"/>
                </a:solidFill>
                <a:latin typeface="Raleway"/>
                <a:ea typeface="Raleway"/>
                <a:cs typeface="Raleway"/>
                <a:sym typeface="Raleway"/>
              </a:rPr>
              <a:t>Be consistent and predictable and if not able be transparent </a:t>
            </a:r>
            <a:endParaRPr b="1" sz="1500">
              <a:solidFill>
                <a:srgbClr val="595959"/>
              </a:solidFill>
              <a:latin typeface="Raleway"/>
              <a:ea typeface="Raleway"/>
              <a:cs typeface="Raleway"/>
              <a:sym typeface="Raleway"/>
            </a:endParaRPr>
          </a:p>
          <a:p>
            <a:pPr indent="-323850" lvl="0" marL="457200" rtl="0" algn="l">
              <a:spcBef>
                <a:spcPts val="0"/>
              </a:spcBef>
              <a:spcAft>
                <a:spcPts val="0"/>
              </a:spcAft>
              <a:buClr>
                <a:srgbClr val="02B5EA"/>
              </a:buClr>
              <a:buSzPts val="1500"/>
              <a:buFont typeface="Raleway"/>
              <a:buChar char="➔"/>
            </a:pPr>
            <a:r>
              <a:rPr b="1" lang="en" sz="1500">
                <a:solidFill>
                  <a:srgbClr val="595959"/>
                </a:solidFill>
                <a:latin typeface="Raleway"/>
                <a:ea typeface="Raleway"/>
                <a:cs typeface="Raleway"/>
                <a:sym typeface="Raleway"/>
              </a:rPr>
              <a:t>Use Asset Based Language when speaking with others </a:t>
            </a:r>
            <a:endParaRPr b="1" sz="1500">
              <a:solidFill>
                <a:srgbClr val="595959"/>
              </a:solidFill>
              <a:latin typeface="Raleway"/>
              <a:ea typeface="Raleway"/>
              <a:cs typeface="Raleway"/>
              <a:sym typeface="Raleway"/>
            </a:endParaRPr>
          </a:p>
          <a:p>
            <a:pPr indent="-323850" lvl="1" marL="914400" rtl="0" algn="l">
              <a:spcBef>
                <a:spcPts val="0"/>
              </a:spcBef>
              <a:spcAft>
                <a:spcPts val="0"/>
              </a:spcAft>
              <a:buClr>
                <a:srgbClr val="12B5EA"/>
              </a:buClr>
              <a:buSzPts val="1500"/>
              <a:buFont typeface="Raleway"/>
              <a:buChar char="◆"/>
            </a:pPr>
            <a:r>
              <a:rPr b="1" lang="en" sz="1500">
                <a:solidFill>
                  <a:srgbClr val="595959"/>
                </a:solidFill>
                <a:latin typeface="Raleway"/>
                <a:ea typeface="Raleway"/>
                <a:cs typeface="Raleway"/>
                <a:sym typeface="Raleway"/>
              </a:rPr>
              <a:t>No attribution to specifics but understand that the </a:t>
            </a:r>
            <a:r>
              <a:rPr b="1" lang="en" sz="1500">
                <a:solidFill>
                  <a:srgbClr val="595959"/>
                </a:solidFill>
                <a:latin typeface="Raleway"/>
                <a:ea typeface="Raleway"/>
                <a:cs typeface="Raleway"/>
                <a:sym typeface="Raleway"/>
              </a:rPr>
              <a:t>effect</a:t>
            </a:r>
            <a:r>
              <a:rPr b="1" lang="en" sz="1500">
                <a:solidFill>
                  <a:srgbClr val="595959"/>
                </a:solidFill>
                <a:latin typeface="Raleway"/>
                <a:ea typeface="Raleway"/>
                <a:cs typeface="Raleway"/>
                <a:sym typeface="Raleway"/>
              </a:rPr>
              <a:t> is trauma </a:t>
            </a:r>
            <a:endParaRPr b="1" sz="1500">
              <a:solidFill>
                <a:srgbClr val="595959"/>
              </a:solidFill>
              <a:latin typeface="Raleway"/>
              <a:ea typeface="Raleway"/>
              <a:cs typeface="Raleway"/>
              <a:sym typeface="Raleway"/>
            </a:endParaRPr>
          </a:p>
          <a:p>
            <a:pPr indent="-323850" lvl="1" marL="914400" rtl="0" algn="l">
              <a:spcBef>
                <a:spcPts val="0"/>
              </a:spcBef>
              <a:spcAft>
                <a:spcPts val="0"/>
              </a:spcAft>
              <a:buClr>
                <a:srgbClr val="12B5EA"/>
              </a:buClr>
              <a:buSzPts val="1500"/>
              <a:buFont typeface="Raleway"/>
              <a:buChar char="◆"/>
            </a:pPr>
            <a:r>
              <a:rPr b="1" lang="en" sz="1500">
                <a:solidFill>
                  <a:srgbClr val="595959"/>
                </a:solidFill>
                <a:latin typeface="Raleway"/>
                <a:ea typeface="Raleway"/>
                <a:cs typeface="Raleway"/>
                <a:sym typeface="Raleway"/>
              </a:rPr>
              <a:t>Rid language such as ‘over-reacting’ - over anything</a:t>
            </a:r>
            <a:endParaRPr b="1" sz="1500">
              <a:solidFill>
                <a:srgbClr val="595959"/>
              </a:solidFill>
              <a:latin typeface="Raleway"/>
              <a:ea typeface="Raleway"/>
              <a:cs typeface="Raleway"/>
              <a:sym typeface="Raleway"/>
            </a:endParaRPr>
          </a:p>
          <a:p>
            <a:pPr indent="-323850" lvl="0" marL="457200" rtl="0" algn="l">
              <a:spcBef>
                <a:spcPts val="0"/>
              </a:spcBef>
              <a:spcAft>
                <a:spcPts val="0"/>
              </a:spcAft>
              <a:buClr>
                <a:srgbClr val="02B5EA"/>
              </a:buClr>
              <a:buSzPts val="1500"/>
              <a:buFont typeface="Raleway"/>
              <a:buChar char="➔"/>
            </a:pPr>
            <a:r>
              <a:rPr b="1" lang="en" sz="1500">
                <a:solidFill>
                  <a:srgbClr val="595959"/>
                </a:solidFill>
                <a:latin typeface="Raleway"/>
                <a:ea typeface="Raleway"/>
                <a:cs typeface="Raleway"/>
                <a:sym typeface="Raleway"/>
              </a:rPr>
              <a:t>Utilize Crisis De-escalation and Prevention </a:t>
            </a:r>
            <a:endParaRPr b="1" sz="1500">
              <a:solidFill>
                <a:srgbClr val="595959"/>
              </a:solidFill>
              <a:latin typeface="Raleway"/>
              <a:ea typeface="Raleway"/>
              <a:cs typeface="Raleway"/>
              <a:sym typeface="Raleway"/>
            </a:endParaRPr>
          </a:p>
          <a:p>
            <a:pPr indent="-323850" lvl="1" marL="914400" rtl="0" algn="l">
              <a:spcBef>
                <a:spcPts val="0"/>
              </a:spcBef>
              <a:spcAft>
                <a:spcPts val="0"/>
              </a:spcAft>
              <a:buClr>
                <a:srgbClr val="12B5EA"/>
              </a:buClr>
              <a:buSzPts val="1500"/>
              <a:buFont typeface="Raleway"/>
              <a:buChar char="◆"/>
            </a:pPr>
            <a:r>
              <a:rPr b="1" lang="en" sz="1500">
                <a:solidFill>
                  <a:srgbClr val="595959"/>
                </a:solidFill>
                <a:latin typeface="Raleway"/>
                <a:ea typeface="Raleway"/>
                <a:cs typeface="Raleway"/>
                <a:sym typeface="Raleway"/>
              </a:rPr>
              <a:t>Provide</a:t>
            </a:r>
            <a:r>
              <a:rPr b="1" lang="en" sz="1500">
                <a:solidFill>
                  <a:srgbClr val="595959"/>
                </a:solidFill>
                <a:latin typeface="Raleway"/>
                <a:ea typeface="Raleway"/>
                <a:cs typeface="Raleway"/>
                <a:sym typeface="Raleway"/>
              </a:rPr>
              <a:t> space after an issue </a:t>
            </a:r>
            <a:endParaRPr b="1" sz="1500">
              <a:solidFill>
                <a:srgbClr val="595959"/>
              </a:solidFill>
              <a:latin typeface="Raleway"/>
              <a:ea typeface="Raleway"/>
              <a:cs typeface="Raleway"/>
              <a:sym typeface="Raleway"/>
            </a:endParaRPr>
          </a:p>
          <a:p>
            <a:pPr indent="-323850" lvl="1" marL="914400" rtl="0" algn="l">
              <a:spcBef>
                <a:spcPts val="0"/>
              </a:spcBef>
              <a:spcAft>
                <a:spcPts val="0"/>
              </a:spcAft>
              <a:buClr>
                <a:srgbClr val="12B5EA"/>
              </a:buClr>
              <a:buSzPts val="1500"/>
              <a:buFont typeface="Raleway"/>
              <a:buChar char="◆"/>
            </a:pPr>
            <a:r>
              <a:rPr b="1" lang="en" sz="1500">
                <a:solidFill>
                  <a:srgbClr val="595959"/>
                </a:solidFill>
                <a:latin typeface="Raleway"/>
                <a:ea typeface="Raleway"/>
                <a:cs typeface="Raleway"/>
                <a:sym typeface="Raleway"/>
              </a:rPr>
              <a:t>Active listening </a:t>
            </a:r>
            <a:endParaRPr b="1" sz="1500">
              <a:solidFill>
                <a:srgbClr val="595959"/>
              </a:solidFill>
              <a:latin typeface="Raleway"/>
              <a:ea typeface="Raleway"/>
              <a:cs typeface="Raleway"/>
              <a:sym typeface="Raleway"/>
            </a:endParaRPr>
          </a:p>
          <a:p>
            <a:pPr indent="-323850" lvl="1" marL="914400" rtl="0" algn="l">
              <a:spcBef>
                <a:spcPts val="0"/>
              </a:spcBef>
              <a:spcAft>
                <a:spcPts val="0"/>
              </a:spcAft>
              <a:buClr>
                <a:srgbClr val="12B5EA"/>
              </a:buClr>
              <a:buSzPts val="1500"/>
              <a:buFont typeface="Raleway"/>
              <a:buChar char="◆"/>
            </a:pPr>
            <a:r>
              <a:rPr b="1" lang="en" sz="1500">
                <a:solidFill>
                  <a:srgbClr val="595959"/>
                </a:solidFill>
                <a:latin typeface="Raleway"/>
                <a:ea typeface="Raleway"/>
                <a:cs typeface="Raleway"/>
                <a:sym typeface="Raleway"/>
              </a:rPr>
              <a:t>Develop a safety plan </a:t>
            </a:r>
            <a:endParaRPr b="1" sz="1500">
              <a:solidFill>
                <a:srgbClr val="595959"/>
              </a:solidFill>
              <a:latin typeface="Raleway"/>
              <a:ea typeface="Raleway"/>
              <a:cs typeface="Raleway"/>
              <a:sym typeface="Raleway"/>
            </a:endParaRPr>
          </a:p>
          <a:p>
            <a:pPr indent="-323850" lvl="0" marL="457200" rtl="0" algn="l">
              <a:spcBef>
                <a:spcPts val="0"/>
              </a:spcBef>
              <a:spcAft>
                <a:spcPts val="0"/>
              </a:spcAft>
              <a:buClr>
                <a:srgbClr val="02B5EA"/>
              </a:buClr>
              <a:buSzPts val="1500"/>
              <a:buFont typeface="Raleway"/>
              <a:buChar char="➔"/>
            </a:pPr>
            <a:r>
              <a:rPr b="1" lang="en" sz="1500">
                <a:solidFill>
                  <a:srgbClr val="595959"/>
                </a:solidFill>
                <a:latin typeface="Raleway"/>
                <a:ea typeface="Raleway"/>
                <a:cs typeface="Raleway"/>
                <a:sym typeface="Raleway"/>
              </a:rPr>
              <a:t>Educate and Inform </a:t>
            </a:r>
            <a:endParaRPr b="1" sz="1500">
              <a:solidFill>
                <a:srgbClr val="595959"/>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0" st="0"/>
                                            </p:txEl>
                                          </p:spTgt>
                                        </p:tgtEl>
                                        <p:attrNameLst>
                                          <p:attrName>style.visibility</p:attrName>
                                        </p:attrNameLst>
                                      </p:cBhvr>
                                      <p:to>
                                        <p:strVal val="visible"/>
                                      </p:to>
                                    </p:set>
                                    <p:anim calcmode="lin" valueType="num">
                                      <p:cBhvr additive="base">
                                        <p:cTn dur="2500"/>
                                        <p:tgtEl>
                                          <p:spTgt spid="49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1" st="1"/>
                                            </p:txEl>
                                          </p:spTgt>
                                        </p:tgtEl>
                                        <p:attrNameLst>
                                          <p:attrName>style.visibility</p:attrName>
                                        </p:attrNameLst>
                                      </p:cBhvr>
                                      <p:to>
                                        <p:strVal val="visible"/>
                                      </p:to>
                                    </p:set>
                                    <p:anim calcmode="lin" valueType="num">
                                      <p:cBhvr additive="base">
                                        <p:cTn dur="2500"/>
                                        <p:tgtEl>
                                          <p:spTgt spid="495">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2" st="2"/>
                                            </p:txEl>
                                          </p:spTgt>
                                        </p:tgtEl>
                                        <p:attrNameLst>
                                          <p:attrName>style.visibility</p:attrName>
                                        </p:attrNameLst>
                                      </p:cBhvr>
                                      <p:to>
                                        <p:strVal val="visible"/>
                                      </p:to>
                                    </p:set>
                                    <p:anim calcmode="lin" valueType="num">
                                      <p:cBhvr additive="base">
                                        <p:cTn dur="2500"/>
                                        <p:tgtEl>
                                          <p:spTgt spid="495">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3" st="3"/>
                                            </p:txEl>
                                          </p:spTgt>
                                        </p:tgtEl>
                                        <p:attrNameLst>
                                          <p:attrName>style.visibility</p:attrName>
                                        </p:attrNameLst>
                                      </p:cBhvr>
                                      <p:to>
                                        <p:strVal val="visible"/>
                                      </p:to>
                                    </p:set>
                                    <p:anim calcmode="lin" valueType="num">
                                      <p:cBhvr additive="base">
                                        <p:cTn dur="2500"/>
                                        <p:tgtEl>
                                          <p:spTgt spid="495">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4" st="4"/>
                                            </p:txEl>
                                          </p:spTgt>
                                        </p:tgtEl>
                                        <p:attrNameLst>
                                          <p:attrName>style.visibility</p:attrName>
                                        </p:attrNameLst>
                                      </p:cBhvr>
                                      <p:to>
                                        <p:strVal val="visible"/>
                                      </p:to>
                                    </p:set>
                                    <p:anim calcmode="lin" valueType="num">
                                      <p:cBhvr additive="base">
                                        <p:cTn dur="2500"/>
                                        <p:tgtEl>
                                          <p:spTgt spid="495">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5" st="5"/>
                                            </p:txEl>
                                          </p:spTgt>
                                        </p:tgtEl>
                                        <p:attrNameLst>
                                          <p:attrName>style.visibility</p:attrName>
                                        </p:attrNameLst>
                                      </p:cBhvr>
                                      <p:to>
                                        <p:strVal val="visible"/>
                                      </p:to>
                                    </p:set>
                                    <p:anim calcmode="lin" valueType="num">
                                      <p:cBhvr additive="base">
                                        <p:cTn dur="2500"/>
                                        <p:tgtEl>
                                          <p:spTgt spid="495">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6" st="6"/>
                                            </p:txEl>
                                          </p:spTgt>
                                        </p:tgtEl>
                                        <p:attrNameLst>
                                          <p:attrName>style.visibility</p:attrName>
                                        </p:attrNameLst>
                                      </p:cBhvr>
                                      <p:to>
                                        <p:strVal val="visible"/>
                                      </p:to>
                                    </p:set>
                                    <p:anim calcmode="lin" valueType="num">
                                      <p:cBhvr additive="base">
                                        <p:cTn dur="2500"/>
                                        <p:tgtEl>
                                          <p:spTgt spid="495">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7" st="7"/>
                                            </p:txEl>
                                          </p:spTgt>
                                        </p:tgtEl>
                                        <p:attrNameLst>
                                          <p:attrName>style.visibility</p:attrName>
                                        </p:attrNameLst>
                                      </p:cBhvr>
                                      <p:to>
                                        <p:strVal val="visible"/>
                                      </p:to>
                                    </p:set>
                                    <p:anim calcmode="lin" valueType="num">
                                      <p:cBhvr additive="base">
                                        <p:cTn dur="2500"/>
                                        <p:tgtEl>
                                          <p:spTgt spid="495">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8" st="8"/>
                                            </p:txEl>
                                          </p:spTgt>
                                        </p:tgtEl>
                                        <p:attrNameLst>
                                          <p:attrName>style.visibility</p:attrName>
                                        </p:attrNameLst>
                                      </p:cBhvr>
                                      <p:to>
                                        <p:strVal val="visible"/>
                                      </p:to>
                                    </p:set>
                                    <p:anim calcmode="lin" valueType="num">
                                      <p:cBhvr additive="base">
                                        <p:cTn dur="2500"/>
                                        <p:tgtEl>
                                          <p:spTgt spid="495">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9" st="9"/>
                                            </p:txEl>
                                          </p:spTgt>
                                        </p:tgtEl>
                                        <p:attrNameLst>
                                          <p:attrName>style.visibility</p:attrName>
                                        </p:attrNameLst>
                                      </p:cBhvr>
                                      <p:to>
                                        <p:strVal val="visible"/>
                                      </p:to>
                                    </p:set>
                                    <p:anim calcmode="lin" valueType="num">
                                      <p:cBhvr additive="base">
                                        <p:cTn dur="2500"/>
                                        <p:tgtEl>
                                          <p:spTgt spid="495">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10" st="10"/>
                                            </p:txEl>
                                          </p:spTgt>
                                        </p:tgtEl>
                                        <p:attrNameLst>
                                          <p:attrName>style.visibility</p:attrName>
                                        </p:attrNameLst>
                                      </p:cBhvr>
                                      <p:to>
                                        <p:strVal val="visible"/>
                                      </p:to>
                                    </p:set>
                                    <p:anim calcmode="lin" valueType="num">
                                      <p:cBhvr additive="base">
                                        <p:cTn dur="2500"/>
                                        <p:tgtEl>
                                          <p:spTgt spid="495">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11" st="11"/>
                                            </p:txEl>
                                          </p:spTgt>
                                        </p:tgtEl>
                                        <p:attrNameLst>
                                          <p:attrName>style.visibility</p:attrName>
                                        </p:attrNameLst>
                                      </p:cBhvr>
                                      <p:to>
                                        <p:strVal val="visible"/>
                                      </p:to>
                                    </p:set>
                                    <p:anim calcmode="lin" valueType="num">
                                      <p:cBhvr additive="base">
                                        <p:cTn dur="2500"/>
                                        <p:tgtEl>
                                          <p:spTgt spid="495">
                                            <p:txEl>
                                              <p:pRg end="11" st="1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12" st="12"/>
                                            </p:txEl>
                                          </p:spTgt>
                                        </p:tgtEl>
                                        <p:attrNameLst>
                                          <p:attrName>style.visibility</p:attrName>
                                        </p:attrNameLst>
                                      </p:cBhvr>
                                      <p:to>
                                        <p:strVal val="visible"/>
                                      </p:to>
                                    </p:set>
                                    <p:anim calcmode="lin" valueType="num">
                                      <p:cBhvr additive="base">
                                        <p:cTn dur="2500"/>
                                        <p:tgtEl>
                                          <p:spTgt spid="495">
                                            <p:txEl>
                                              <p:pRg end="12" st="1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5">
                                            <p:txEl>
                                              <p:pRg end="13" st="13"/>
                                            </p:txEl>
                                          </p:spTgt>
                                        </p:tgtEl>
                                        <p:attrNameLst>
                                          <p:attrName>style.visibility</p:attrName>
                                        </p:attrNameLst>
                                      </p:cBhvr>
                                      <p:to>
                                        <p:strVal val="visible"/>
                                      </p:to>
                                    </p:set>
                                    <p:anim calcmode="lin" valueType="num">
                                      <p:cBhvr additive="base">
                                        <p:cTn dur="2500"/>
                                        <p:tgtEl>
                                          <p:spTgt spid="495">
                                            <p:txEl>
                                              <p:pRg end="13" st="1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9" name="Shape 499"/>
        <p:cNvGrpSpPr/>
        <p:nvPr/>
      </p:nvGrpSpPr>
      <p:grpSpPr>
        <a:xfrm>
          <a:off x="0" y="0"/>
          <a:ext cx="0" cy="0"/>
          <a:chOff x="0" y="0"/>
          <a:chExt cx="0" cy="0"/>
        </a:xfrm>
      </p:grpSpPr>
      <p:pic>
        <p:nvPicPr>
          <p:cNvPr id="500" name="Google Shape;500;p75"/>
          <p:cNvPicPr preferRelativeResize="0"/>
          <p:nvPr/>
        </p:nvPicPr>
        <p:blipFill>
          <a:blip r:embed="rId3">
            <a:alphaModFix/>
          </a:blip>
          <a:stretch>
            <a:fillRect/>
          </a:stretch>
        </p:blipFill>
        <p:spPr>
          <a:xfrm>
            <a:off x="0" y="-145150"/>
            <a:ext cx="9144000" cy="3352200"/>
          </a:xfrm>
          <a:prstGeom prst="rect">
            <a:avLst/>
          </a:prstGeom>
          <a:noFill/>
          <a:ln>
            <a:noFill/>
          </a:ln>
        </p:spPr>
      </p:pic>
      <p:sp>
        <p:nvSpPr>
          <p:cNvPr id="501" name="Google Shape;501;p75"/>
          <p:cNvSpPr txBox="1"/>
          <p:nvPr/>
        </p:nvSpPr>
        <p:spPr>
          <a:xfrm>
            <a:off x="0" y="0"/>
            <a:ext cx="5292900" cy="431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i="1" lang="en" sz="800"/>
              <a:t>*Co-developed with BFZ Housing Equity Strategists, TSTJ LLC and based off guidance from USICH and HUD</a:t>
            </a:r>
            <a:br>
              <a:rPr i="1" lang="en" sz="800"/>
            </a:br>
            <a:r>
              <a:rPr i="1" lang="en" sz="800"/>
              <a:t>*conditional definition and constantly evolving </a:t>
            </a:r>
            <a:endParaRPr i="1" sz="800"/>
          </a:p>
        </p:txBody>
      </p:sp>
      <p:sp>
        <p:nvSpPr>
          <p:cNvPr id="502" name="Google Shape;502;p75"/>
          <p:cNvSpPr txBox="1"/>
          <p:nvPr>
            <p:ph idx="1" type="body"/>
          </p:nvPr>
        </p:nvSpPr>
        <p:spPr>
          <a:xfrm>
            <a:off x="0" y="2042400"/>
            <a:ext cx="9144000" cy="3101100"/>
          </a:xfrm>
          <a:prstGeom prst="rect">
            <a:avLst/>
          </a:prstGeom>
          <a:noFill/>
          <a:ln>
            <a:noFill/>
          </a:ln>
        </p:spPr>
        <p:txBody>
          <a:bodyPr anchorCtr="0" anchor="ctr" bIns="34275" lIns="68575" spcFirstLastPara="1" rIns="68575" wrap="square" tIns="34275">
            <a:normAutofit fontScale="25000" lnSpcReduction="20000"/>
          </a:bodyPr>
          <a:lstStyle/>
          <a:p>
            <a:pPr indent="0" lvl="0" marL="0" rtl="0" algn="l">
              <a:lnSpc>
                <a:spcPct val="115000"/>
              </a:lnSpc>
              <a:spcBef>
                <a:spcPts val="1800"/>
              </a:spcBef>
              <a:spcAft>
                <a:spcPts val="0"/>
              </a:spcAft>
              <a:buClr>
                <a:schemeClr val="dk1"/>
              </a:buClr>
              <a:buSzPts val="275"/>
              <a:buFont typeface="Arial"/>
              <a:buNone/>
            </a:pPr>
            <a:r>
              <a:t/>
            </a:r>
            <a:endParaRPr sz="4500">
              <a:highlight>
                <a:srgbClr val="12B5EA"/>
              </a:highlight>
              <a:latin typeface="Asap Condensed SemiBold"/>
              <a:ea typeface="Asap Condensed SemiBold"/>
              <a:cs typeface="Asap Condensed SemiBold"/>
              <a:sym typeface="Asap Condensed SemiBold"/>
            </a:endParaRPr>
          </a:p>
          <a:p>
            <a:pPr indent="0" lvl="0" marL="0" rtl="0" algn="l">
              <a:lnSpc>
                <a:spcPct val="115000"/>
              </a:lnSpc>
              <a:spcBef>
                <a:spcPts val="1800"/>
              </a:spcBef>
              <a:spcAft>
                <a:spcPts val="0"/>
              </a:spcAft>
              <a:buClr>
                <a:schemeClr val="dk1"/>
              </a:buClr>
              <a:buSzPts val="275"/>
              <a:buFont typeface="Arial"/>
              <a:buNone/>
            </a:pPr>
            <a:r>
              <a:t/>
            </a:r>
            <a:endParaRPr sz="4500">
              <a:highlight>
                <a:srgbClr val="12B5EA"/>
              </a:highlight>
              <a:latin typeface="Asap Condensed SemiBold"/>
              <a:ea typeface="Asap Condensed SemiBold"/>
              <a:cs typeface="Asap Condensed SemiBold"/>
              <a:sym typeface="Asap Condensed SemiBold"/>
            </a:endParaRPr>
          </a:p>
          <a:p>
            <a:pPr indent="0" lvl="0" marL="0" rtl="0" algn="l">
              <a:lnSpc>
                <a:spcPct val="115000"/>
              </a:lnSpc>
              <a:spcBef>
                <a:spcPts val="1800"/>
              </a:spcBef>
              <a:spcAft>
                <a:spcPts val="0"/>
              </a:spcAft>
              <a:buClr>
                <a:schemeClr val="dk1"/>
              </a:buClr>
              <a:buSzPts val="275"/>
              <a:buFont typeface="Arial"/>
              <a:buNone/>
            </a:pPr>
            <a:r>
              <a:rPr lang="en" sz="6007">
                <a:highlight>
                  <a:srgbClr val="12B5EA"/>
                </a:highlight>
                <a:latin typeface="Asap Condensed SemiBold"/>
                <a:ea typeface="Asap Condensed SemiBold"/>
                <a:cs typeface="Asap Condensed SemiBold"/>
                <a:sym typeface="Asap Condensed SemiBold"/>
              </a:rPr>
              <a:t>What does it mean to meaningfully engage people with lived experience of homelessness?</a:t>
            </a:r>
            <a:endParaRPr sz="6007">
              <a:highlight>
                <a:srgbClr val="12B5EA"/>
              </a:highlight>
              <a:latin typeface="Asap Condensed SemiBold"/>
              <a:ea typeface="Asap Condensed SemiBold"/>
              <a:cs typeface="Asap Condensed SemiBold"/>
              <a:sym typeface="Asap Condensed SemiBold"/>
            </a:endParaRPr>
          </a:p>
          <a:p>
            <a:pPr indent="0" lvl="0" marL="0" rtl="0" algn="l">
              <a:lnSpc>
                <a:spcPct val="115000"/>
              </a:lnSpc>
              <a:spcBef>
                <a:spcPts val="600"/>
              </a:spcBef>
              <a:spcAft>
                <a:spcPts val="0"/>
              </a:spcAft>
              <a:buClr>
                <a:schemeClr val="dk1"/>
              </a:buClr>
              <a:buSzPct val="27109"/>
              <a:buFont typeface="Arial"/>
              <a:buNone/>
            </a:pPr>
            <a:r>
              <a:t/>
            </a:r>
            <a:endParaRPr sz="4057">
              <a:solidFill>
                <a:schemeClr val="dk1"/>
              </a:solidFill>
              <a:latin typeface="Asap Condensed SemiBold"/>
              <a:ea typeface="Asap Condensed SemiBold"/>
              <a:cs typeface="Asap Condensed SemiBold"/>
              <a:sym typeface="Asap Condensed SemiBold"/>
            </a:endParaRPr>
          </a:p>
          <a:p>
            <a:pPr indent="0" lvl="0" marL="0" rtl="0" algn="l">
              <a:lnSpc>
                <a:spcPct val="115000"/>
              </a:lnSpc>
              <a:spcBef>
                <a:spcPts val="0"/>
              </a:spcBef>
              <a:spcAft>
                <a:spcPts val="0"/>
              </a:spcAft>
              <a:buClr>
                <a:schemeClr val="dk1"/>
              </a:buClr>
              <a:buSzPts val="275"/>
              <a:buFont typeface="Arial"/>
              <a:buNone/>
            </a:pPr>
            <a:r>
              <a:rPr lang="en" sz="5257">
                <a:solidFill>
                  <a:schemeClr val="dk1"/>
                </a:solidFill>
                <a:latin typeface="Asap Condensed SemiBold"/>
                <a:ea typeface="Asap Condensed SemiBold"/>
                <a:cs typeface="Asap Condensed SemiBold"/>
                <a:sym typeface="Asap Condensed SemiBold"/>
              </a:rPr>
              <a:t>Communities that have meaningfully engaged people with lived experience of homelessness create an environment where people with lived experience of homelessness are able to share their truth about what is working and what is not working in the system, without fear of retaliation. </a:t>
            </a:r>
            <a:endParaRPr sz="5257">
              <a:solidFill>
                <a:schemeClr val="dk1"/>
              </a:solidFill>
              <a:latin typeface="Asap Condensed SemiBold"/>
              <a:ea typeface="Asap Condensed SemiBold"/>
              <a:cs typeface="Asap Condensed SemiBold"/>
              <a:sym typeface="Asap Condensed SemiBold"/>
            </a:endParaRPr>
          </a:p>
          <a:p>
            <a:pPr indent="0" lvl="0" marL="0" rtl="0" algn="l">
              <a:lnSpc>
                <a:spcPct val="115000"/>
              </a:lnSpc>
              <a:spcBef>
                <a:spcPts val="0"/>
              </a:spcBef>
              <a:spcAft>
                <a:spcPts val="0"/>
              </a:spcAft>
              <a:buClr>
                <a:schemeClr val="dk1"/>
              </a:buClr>
              <a:buSzPts val="275"/>
              <a:buFont typeface="Arial"/>
              <a:buNone/>
            </a:pPr>
            <a:r>
              <a:t/>
            </a:r>
            <a:endParaRPr sz="5257">
              <a:solidFill>
                <a:schemeClr val="dk1"/>
              </a:solidFill>
              <a:latin typeface="Asap Condensed SemiBold"/>
              <a:ea typeface="Asap Condensed SemiBold"/>
              <a:cs typeface="Asap Condensed SemiBold"/>
              <a:sym typeface="Asap Condensed SemiBold"/>
            </a:endParaRPr>
          </a:p>
          <a:p>
            <a:pPr indent="0" lvl="0" marL="0" rtl="0" algn="l">
              <a:lnSpc>
                <a:spcPct val="115000"/>
              </a:lnSpc>
              <a:spcBef>
                <a:spcPts val="0"/>
              </a:spcBef>
              <a:spcAft>
                <a:spcPts val="0"/>
              </a:spcAft>
              <a:buClr>
                <a:schemeClr val="dk1"/>
              </a:buClr>
              <a:buSzPts val="275"/>
              <a:buFont typeface="Arial"/>
              <a:buNone/>
            </a:pPr>
            <a:r>
              <a:rPr lang="en" sz="5257">
                <a:solidFill>
                  <a:schemeClr val="dk1"/>
                </a:solidFill>
                <a:latin typeface="Asap Condensed SemiBold"/>
                <a:ea typeface="Asap Condensed SemiBold"/>
                <a:cs typeface="Asap Condensed SemiBold"/>
                <a:sym typeface="Asap Condensed SemiBold"/>
              </a:rPr>
              <a:t>In these communities the homeless response system leaders and governing bodies have included those disproportionately represented within the system and historically underserved and excluded, particularly Black, Brown, and Indigenous people and those who have lived experience of homelessness. </a:t>
            </a:r>
            <a:endParaRPr sz="5257">
              <a:solidFill>
                <a:schemeClr val="dk1"/>
              </a:solidFill>
              <a:latin typeface="Asap Condensed SemiBold"/>
              <a:ea typeface="Asap Condensed SemiBold"/>
              <a:cs typeface="Asap Condensed SemiBold"/>
              <a:sym typeface="Asap Condensed SemiBold"/>
            </a:endParaRPr>
          </a:p>
          <a:p>
            <a:pPr indent="0" lvl="0" marL="0" rtl="0" algn="l">
              <a:lnSpc>
                <a:spcPct val="115000"/>
              </a:lnSpc>
              <a:spcBef>
                <a:spcPts val="0"/>
              </a:spcBef>
              <a:spcAft>
                <a:spcPts val="0"/>
              </a:spcAft>
              <a:buClr>
                <a:schemeClr val="dk1"/>
              </a:buClr>
              <a:buSzPts val="275"/>
              <a:buFont typeface="Arial"/>
              <a:buNone/>
            </a:pPr>
            <a:r>
              <a:t/>
            </a:r>
            <a:endParaRPr sz="5257">
              <a:solidFill>
                <a:schemeClr val="dk1"/>
              </a:solidFill>
              <a:latin typeface="Asap Condensed SemiBold"/>
              <a:ea typeface="Asap Condensed SemiBold"/>
              <a:cs typeface="Asap Condensed SemiBold"/>
              <a:sym typeface="Asap Condensed SemiBold"/>
            </a:endParaRPr>
          </a:p>
          <a:p>
            <a:pPr indent="0" lvl="0" marL="0" rtl="0" algn="l">
              <a:lnSpc>
                <a:spcPct val="115000"/>
              </a:lnSpc>
              <a:spcBef>
                <a:spcPts val="0"/>
              </a:spcBef>
              <a:spcAft>
                <a:spcPts val="0"/>
              </a:spcAft>
              <a:buClr>
                <a:schemeClr val="dk1"/>
              </a:buClr>
              <a:buSzPts val="275"/>
              <a:buFont typeface="Arial"/>
              <a:buNone/>
            </a:pPr>
            <a:r>
              <a:rPr lang="en" sz="5257">
                <a:solidFill>
                  <a:schemeClr val="dk1"/>
                </a:solidFill>
                <a:latin typeface="Asap Condensed SemiBold"/>
                <a:ea typeface="Asap Condensed SemiBold"/>
                <a:cs typeface="Asap Condensed SemiBold"/>
                <a:sym typeface="Asap Condensed SemiBold"/>
              </a:rPr>
              <a:t>People with lived experience are paid for their time and expertise and lead on decisions affecting the community. Through this meaningful engagement of people with lived experience of homelessness a community develops and sustains interventions to end homelessness.</a:t>
            </a:r>
            <a:endParaRPr sz="5257">
              <a:solidFill>
                <a:schemeClr val="dk1"/>
              </a:solidFill>
              <a:latin typeface="Asap Condensed SemiBold"/>
              <a:ea typeface="Asap Condensed SemiBold"/>
              <a:cs typeface="Asap Condensed SemiBold"/>
              <a:sym typeface="Asap Condensed SemiBold"/>
            </a:endParaRPr>
          </a:p>
          <a:p>
            <a:pPr indent="0" lvl="0" marL="0" rtl="0" algn="l">
              <a:lnSpc>
                <a:spcPct val="115000"/>
              </a:lnSpc>
              <a:spcBef>
                <a:spcPts val="0"/>
              </a:spcBef>
              <a:spcAft>
                <a:spcPts val="0"/>
              </a:spcAft>
              <a:buClr>
                <a:schemeClr val="dk1"/>
              </a:buClr>
              <a:buSzPct val="49869"/>
              <a:buFont typeface="Arial"/>
              <a:buNone/>
            </a:pPr>
            <a:r>
              <a:t/>
            </a:r>
            <a:endParaRPr sz="2205">
              <a:solidFill>
                <a:schemeClr val="dk1"/>
              </a:solidFill>
              <a:latin typeface="Asap Condensed SemiBold"/>
              <a:ea typeface="Asap Condensed SemiBold"/>
              <a:cs typeface="Asap Condensed SemiBold"/>
              <a:sym typeface="Asap Condensed SemiBold"/>
            </a:endParaRPr>
          </a:p>
          <a:p>
            <a:pPr indent="0" lvl="0" marL="0" rtl="0" algn="l">
              <a:lnSpc>
                <a:spcPct val="115000"/>
              </a:lnSpc>
              <a:spcBef>
                <a:spcPts val="0"/>
              </a:spcBef>
              <a:spcAft>
                <a:spcPts val="0"/>
              </a:spcAft>
              <a:buClr>
                <a:schemeClr val="dk1"/>
              </a:buClr>
              <a:buSzPct val="49869"/>
              <a:buFont typeface="Arial"/>
              <a:buNone/>
            </a:pPr>
            <a:r>
              <a:t/>
            </a:r>
            <a:endParaRPr sz="2205">
              <a:solidFill>
                <a:schemeClr val="dk1"/>
              </a:solidFill>
              <a:latin typeface="Asap Condensed"/>
              <a:ea typeface="Asap Condensed"/>
              <a:cs typeface="Asap Condensed"/>
              <a:sym typeface="Asap Condensed"/>
            </a:endParaRPr>
          </a:p>
          <a:p>
            <a:pPr indent="0" lvl="0" marL="0" rtl="0" algn="l">
              <a:lnSpc>
                <a:spcPct val="100000"/>
              </a:lnSpc>
              <a:spcBef>
                <a:spcPts val="0"/>
              </a:spcBef>
              <a:spcAft>
                <a:spcPts val="600"/>
              </a:spcAft>
              <a:buNone/>
            </a:pPr>
            <a:r>
              <a:t/>
            </a:r>
            <a:endParaRPr>
              <a:latin typeface="Asap Condensed"/>
              <a:ea typeface="Asap Condensed"/>
              <a:cs typeface="Asap Condensed"/>
              <a:sym typeface="Asap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06" name="Shape 506"/>
        <p:cNvGrpSpPr/>
        <p:nvPr/>
      </p:nvGrpSpPr>
      <p:grpSpPr>
        <a:xfrm>
          <a:off x="0" y="0"/>
          <a:ext cx="0" cy="0"/>
          <a:chOff x="0" y="0"/>
          <a:chExt cx="0" cy="0"/>
        </a:xfrm>
      </p:grpSpPr>
      <p:sp>
        <p:nvSpPr>
          <p:cNvPr id="507" name="Google Shape;507;p76"/>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508" name="Google Shape;508;p76"/>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descr="Road no background " id="509" name="Google Shape;509;p76"/>
          <p:cNvPicPr preferRelativeResize="0"/>
          <p:nvPr/>
        </p:nvPicPr>
        <p:blipFill>
          <a:blip r:embed="rId3">
            <a:alphaModFix/>
          </a:blip>
          <a:stretch>
            <a:fillRect/>
          </a:stretch>
        </p:blipFill>
        <p:spPr>
          <a:xfrm>
            <a:off x="0" y="0"/>
            <a:ext cx="9144000" cy="5143500"/>
          </a:xfrm>
          <a:prstGeom prst="rect">
            <a:avLst/>
          </a:prstGeom>
          <a:noFill/>
          <a:ln>
            <a:noFill/>
          </a:ln>
        </p:spPr>
      </p:pic>
      <p:sp>
        <p:nvSpPr>
          <p:cNvPr id="510" name="Google Shape;510;p76"/>
          <p:cNvSpPr/>
          <p:nvPr/>
        </p:nvSpPr>
        <p:spPr>
          <a:xfrm>
            <a:off x="4386506" y="4145361"/>
            <a:ext cx="995056" cy="734014"/>
          </a:xfrm>
          <a:custGeom>
            <a:rect b="b" l="l" r="r" t="t"/>
            <a:pathLst>
              <a:path extrusionOk="0" h="1084" w="950">
                <a:moveTo>
                  <a:pt x="949" y="885"/>
                </a:moveTo>
                <a:lnTo>
                  <a:pt x="475" y="1083"/>
                </a:lnTo>
                <a:lnTo>
                  <a:pt x="0" y="885"/>
                </a:lnTo>
                <a:lnTo>
                  <a:pt x="0" y="0"/>
                </a:lnTo>
                <a:lnTo>
                  <a:pt x="949" y="0"/>
                </a:lnTo>
                <a:lnTo>
                  <a:pt x="949" y="885"/>
                </a:lnTo>
              </a:path>
            </a:pathLst>
          </a:custGeom>
          <a:solidFill>
            <a:schemeClr val="l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000000"/>
                </a:solidFill>
                <a:latin typeface="Calibri"/>
                <a:ea typeface="Calibri"/>
                <a:cs typeface="Calibri"/>
                <a:sym typeface="Calibri"/>
              </a:rPr>
              <a:t>Marginalize</a:t>
            </a:r>
            <a:endParaRPr sz="1400">
              <a:solidFill>
                <a:srgbClr val="000000"/>
              </a:solidFill>
              <a:latin typeface="Calibri"/>
              <a:ea typeface="Calibri"/>
              <a:cs typeface="Calibri"/>
              <a:sym typeface="Calibri"/>
            </a:endParaRPr>
          </a:p>
        </p:txBody>
      </p:sp>
      <p:sp>
        <p:nvSpPr>
          <p:cNvPr id="511" name="Google Shape;511;p76"/>
          <p:cNvSpPr/>
          <p:nvPr/>
        </p:nvSpPr>
        <p:spPr>
          <a:xfrm>
            <a:off x="5942821" y="3361676"/>
            <a:ext cx="1258864" cy="734014"/>
          </a:xfrm>
          <a:custGeom>
            <a:rect b="b" l="l" r="r" t="t"/>
            <a:pathLst>
              <a:path extrusionOk="0" h="1083" w="950">
                <a:moveTo>
                  <a:pt x="949" y="881"/>
                </a:moveTo>
                <a:lnTo>
                  <a:pt x="475" y="1082"/>
                </a:lnTo>
                <a:lnTo>
                  <a:pt x="0" y="881"/>
                </a:lnTo>
                <a:lnTo>
                  <a:pt x="0" y="0"/>
                </a:lnTo>
                <a:lnTo>
                  <a:pt x="949" y="0"/>
                </a:lnTo>
                <a:lnTo>
                  <a:pt x="949" y="881"/>
                </a:lnTo>
              </a:path>
            </a:pathLst>
          </a:custGeom>
          <a:solidFill>
            <a:schemeClr val="lt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rPr lang="en">
                <a:solidFill>
                  <a:srgbClr val="000000"/>
                </a:solidFill>
                <a:latin typeface="Calibri"/>
                <a:ea typeface="Calibri"/>
                <a:cs typeface="Calibri"/>
                <a:sym typeface="Calibri"/>
              </a:rPr>
              <a:t>Placate</a:t>
            </a:r>
            <a:endParaRPr sz="1400">
              <a:solidFill>
                <a:srgbClr val="000000"/>
              </a:solidFill>
              <a:latin typeface="Calibri"/>
              <a:ea typeface="Calibri"/>
              <a:cs typeface="Calibri"/>
              <a:sym typeface="Calibri"/>
            </a:endParaRPr>
          </a:p>
        </p:txBody>
      </p:sp>
      <p:sp>
        <p:nvSpPr>
          <p:cNvPr id="512" name="Google Shape;512;p76"/>
          <p:cNvSpPr/>
          <p:nvPr/>
        </p:nvSpPr>
        <p:spPr>
          <a:xfrm>
            <a:off x="4101048" y="2558814"/>
            <a:ext cx="1203327" cy="734014"/>
          </a:xfrm>
          <a:custGeom>
            <a:rect b="b" l="l" r="r" t="t"/>
            <a:pathLst>
              <a:path extrusionOk="0" h="1084" w="950">
                <a:moveTo>
                  <a:pt x="949" y="882"/>
                </a:moveTo>
                <a:lnTo>
                  <a:pt x="475" y="1083"/>
                </a:lnTo>
                <a:lnTo>
                  <a:pt x="0" y="882"/>
                </a:lnTo>
                <a:lnTo>
                  <a:pt x="0" y="0"/>
                </a:lnTo>
                <a:lnTo>
                  <a:pt x="949" y="0"/>
                </a:lnTo>
                <a:lnTo>
                  <a:pt x="949" y="882"/>
                </a:lnTo>
              </a:path>
            </a:pathLst>
          </a:custGeom>
          <a:solidFill>
            <a:srgbClr val="F2F2F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rPr lang="en">
                <a:solidFill>
                  <a:srgbClr val="000000"/>
                </a:solidFill>
                <a:latin typeface="Calibri"/>
                <a:ea typeface="Calibri"/>
                <a:cs typeface="Calibri"/>
                <a:sym typeface="Calibri"/>
              </a:rPr>
              <a:t>Tokenize </a:t>
            </a:r>
            <a:endParaRPr sz="1400">
              <a:solidFill>
                <a:srgbClr val="000000"/>
              </a:solidFill>
              <a:latin typeface="Calibri"/>
              <a:ea typeface="Calibri"/>
              <a:cs typeface="Calibri"/>
              <a:sym typeface="Calibri"/>
            </a:endParaRPr>
          </a:p>
        </p:txBody>
      </p:sp>
      <p:sp>
        <p:nvSpPr>
          <p:cNvPr id="513" name="Google Shape;513;p76"/>
          <p:cNvSpPr/>
          <p:nvPr/>
        </p:nvSpPr>
        <p:spPr>
          <a:xfrm>
            <a:off x="5995590" y="1824802"/>
            <a:ext cx="995057" cy="734014"/>
          </a:xfrm>
          <a:custGeom>
            <a:rect b="b" l="l" r="r" t="t"/>
            <a:pathLst>
              <a:path extrusionOk="0" h="1084" w="946">
                <a:moveTo>
                  <a:pt x="945" y="882"/>
                </a:moveTo>
                <a:lnTo>
                  <a:pt x="475" y="1083"/>
                </a:lnTo>
                <a:lnTo>
                  <a:pt x="0" y="882"/>
                </a:lnTo>
                <a:lnTo>
                  <a:pt x="0" y="0"/>
                </a:lnTo>
                <a:lnTo>
                  <a:pt x="945" y="0"/>
                </a:lnTo>
                <a:lnTo>
                  <a:pt x="945" y="882"/>
                </a:lnTo>
              </a:path>
            </a:pathLst>
          </a:custGeom>
          <a:solidFill>
            <a:srgbClr val="F2F2F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rPr lang="en">
                <a:solidFill>
                  <a:srgbClr val="000000"/>
                </a:solidFill>
                <a:latin typeface="Calibri"/>
                <a:ea typeface="Calibri"/>
                <a:cs typeface="Calibri"/>
                <a:sym typeface="Calibri"/>
              </a:rPr>
              <a:t>Voice </a:t>
            </a:r>
            <a:endParaRPr sz="1400">
              <a:solidFill>
                <a:srgbClr val="000000"/>
              </a:solidFill>
              <a:latin typeface="Calibri"/>
              <a:ea typeface="Calibri"/>
              <a:cs typeface="Calibri"/>
              <a:sym typeface="Calibri"/>
            </a:endParaRPr>
          </a:p>
        </p:txBody>
      </p:sp>
      <p:sp>
        <p:nvSpPr>
          <p:cNvPr id="514" name="Google Shape;514;p76"/>
          <p:cNvSpPr/>
          <p:nvPr/>
        </p:nvSpPr>
        <p:spPr>
          <a:xfrm>
            <a:off x="4386506" y="1300559"/>
            <a:ext cx="995056" cy="734014"/>
          </a:xfrm>
          <a:custGeom>
            <a:rect b="b" l="l" r="r" t="t"/>
            <a:pathLst>
              <a:path extrusionOk="0" h="1083" w="950">
                <a:moveTo>
                  <a:pt x="949" y="881"/>
                </a:moveTo>
                <a:lnTo>
                  <a:pt x="475" y="1082"/>
                </a:lnTo>
                <a:lnTo>
                  <a:pt x="0" y="881"/>
                </a:lnTo>
                <a:lnTo>
                  <a:pt x="0" y="0"/>
                </a:lnTo>
                <a:lnTo>
                  <a:pt x="949" y="0"/>
                </a:lnTo>
                <a:lnTo>
                  <a:pt x="949" y="881"/>
                </a:lnTo>
              </a:path>
            </a:pathLst>
          </a:custGeom>
          <a:solidFill>
            <a:srgbClr val="F2F2F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a:solidFill>
                <a:srgbClr val="000000"/>
              </a:solidFill>
              <a:latin typeface="Calibri"/>
              <a:ea typeface="Calibri"/>
              <a:cs typeface="Calibri"/>
              <a:sym typeface="Calibri"/>
            </a:endParaRPr>
          </a:p>
          <a:p>
            <a:pPr indent="0" lvl="0" marL="0" marR="0" rtl="0" algn="ctr">
              <a:spcBef>
                <a:spcPts val="0"/>
              </a:spcBef>
              <a:spcAft>
                <a:spcPts val="0"/>
              </a:spcAft>
              <a:buNone/>
            </a:pPr>
            <a:r>
              <a:rPr lang="en">
                <a:solidFill>
                  <a:srgbClr val="000000"/>
                </a:solidFill>
                <a:latin typeface="Calibri"/>
                <a:ea typeface="Calibri"/>
                <a:cs typeface="Calibri"/>
                <a:sym typeface="Calibri"/>
              </a:rPr>
              <a:t>Delegated </a:t>
            </a:r>
            <a:endParaRPr>
              <a:solidFill>
                <a:srgbClr val="000000"/>
              </a:solidFill>
              <a:latin typeface="Calibri"/>
              <a:ea typeface="Calibri"/>
              <a:cs typeface="Calibri"/>
              <a:sym typeface="Calibri"/>
            </a:endParaRPr>
          </a:p>
          <a:p>
            <a:pPr indent="0" lvl="0" marL="0" marR="0" rtl="0" algn="ctr">
              <a:spcBef>
                <a:spcPts val="0"/>
              </a:spcBef>
              <a:spcAft>
                <a:spcPts val="0"/>
              </a:spcAft>
              <a:buNone/>
            </a:pPr>
            <a:r>
              <a:rPr lang="en">
                <a:solidFill>
                  <a:srgbClr val="000000"/>
                </a:solidFill>
                <a:latin typeface="Calibri"/>
                <a:ea typeface="Calibri"/>
                <a:cs typeface="Calibri"/>
                <a:sym typeface="Calibri"/>
              </a:rPr>
              <a:t>Power</a:t>
            </a:r>
            <a:endParaRPr>
              <a:solidFill>
                <a:srgbClr val="000000"/>
              </a:solidFill>
              <a:latin typeface="Calibri"/>
              <a:ea typeface="Calibri"/>
              <a:cs typeface="Calibri"/>
              <a:sym typeface="Calibri"/>
            </a:endParaRPr>
          </a:p>
        </p:txBody>
      </p:sp>
      <p:sp>
        <p:nvSpPr>
          <p:cNvPr id="515" name="Google Shape;515;p76"/>
          <p:cNvSpPr/>
          <p:nvPr/>
        </p:nvSpPr>
        <p:spPr>
          <a:xfrm>
            <a:off x="2501481" y="1096071"/>
            <a:ext cx="995056" cy="734014"/>
          </a:xfrm>
          <a:custGeom>
            <a:rect b="b" l="l" r="r" t="t"/>
            <a:pathLst>
              <a:path extrusionOk="0" h="1083" w="950">
                <a:moveTo>
                  <a:pt x="949" y="881"/>
                </a:moveTo>
                <a:lnTo>
                  <a:pt x="475" y="1082"/>
                </a:lnTo>
                <a:lnTo>
                  <a:pt x="0" y="881"/>
                </a:lnTo>
                <a:lnTo>
                  <a:pt x="0" y="0"/>
                </a:lnTo>
                <a:lnTo>
                  <a:pt x="949" y="0"/>
                </a:lnTo>
                <a:lnTo>
                  <a:pt x="949" y="881"/>
                </a:lnTo>
              </a:path>
            </a:pathLst>
          </a:custGeom>
          <a:solidFill>
            <a:srgbClr val="F2F2F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000000"/>
                </a:solidFill>
                <a:latin typeface="Calibri"/>
                <a:ea typeface="Calibri"/>
                <a:cs typeface="Calibri"/>
                <a:sym typeface="Calibri"/>
              </a:rPr>
              <a:t>Power Share</a:t>
            </a:r>
            <a:endParaRPr sz="1400">
              <a:solidFill>
                <a:srgbClr val="000000"/>
              </a:solidFill>
              <a:latin typeface="Calibri"/>
              <a:ea typeface="Calibri"/>
              <a:cs typeface="Calibri"/>
              <a:sym typeface="Calibri"/>
            </a:endParaRPr>
          </a:p>
        </p:txBody>
      </p:sp>
      <p:sp>
        <p:nvSpPr>
          <p:cNvPr id="516" name="Google Shape;516;p76"/>
          <p:cNvSpPr/>
          <p:nvPr/>
        </p:nvSpPr>
        <p:spPr>
          <a:xfrm>
            <a:off x="4386475" y="4145350"/>
            <a:ext cx="995100" cy="242400"/>
          </a:xfrm>
          <a:prstGeom prst="rect">
            <a:avLst/>
          </a:prstGeom>
          <a:solidFill>
            <a:srgbClr val="12B5EA"/>
          </a:solid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lang="en">
                <a:solidFill>
                  <a:srgbClr val="FFFFFF"/>
                </a:solidFill>
                <a:latin typeface="Roboto Medium"/>
                <a:ea typeface="Roboto Medium"/>
                <a:cs typeface="Roboto Medium"/>
                <a:sym typeface="Roboto Medium"/>
              </a:rPr>
              <a:t>Ignore</a:t>
            </a:r>
            <a:endParaRPr sz="2000">
              <a:solidFill>
                <a:srgbClr val="FFFFFF"/>
              </a:solidFill>
              <a:latin typeface="Roboto Medium"/>
              <a:ea typeface="Roboto Medium"/>
              <a:cs typeface="Roboto Medium"/>
              <a:sym typeface="Roboto Medium"/>
            </a:endParaRPr>
          </a:p>
        </p:txBody>
      </p:sp>
      <p:sp>
        <p:nvSpPr>
          <p:cNvPr id="517" name="Google Shape;517;p76"/>
          <p:cNvSpPr/>
          <p:nvPr/>
        </p:nvSpPr>
        <p:spPr>
          <a:xfrm>
            <a:off x="5942862" y="3361663"/>
            <a:ext cx="1258800" cy="242400"/>
          </a:xfrm>
          <a:prstGeom prst="rect">
            <a:avLst/>
          </a:prstGeom>
          <a:solidFill>
            <a:srgbClr val="56AA1C"/>
          </a:solid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lang="en">
                <a:solidFill>
                  <a:srgbClr val="FFFFFF"/>
                </a:solidFill>
                <a:latin typeface="Roboto Medium"/>
                <a:ea typeface="Roboto Medium"/>
                <a:cs typeface="Roboto Medium"/>
                <a:sym typeface="Roboto Medium"/>
              </a:rPr>
              <a:t>Inform</a:t>
            </a:r>
            <a:endParaRPr sz="2000">
              <a:solidFill>
                <a:srgbClr val="FFFFFF"/>
              </a:solidFill>
              <a:latin typeface="Roboto Medium"/>
              <a:ea typeface="Roboto Medium"/>
              <a:cs typeface="Roboto Medium"/>
              <a:sym typeface="Roboto Medium"/>
            </a:endParaRPr>
          </a:p>
        </p:txBody>
      </p:sp>
      <p:sp>
        <p:nvSpPr>
          <p:cNvPr id="518" name="Google Shape;518;p76"/>
          <p:cNvSpPr/>
          <p:nvPr/>
        </p:nvSpPr>
        <p:spPr>
          <a:xfrm>
            <a:off x="4101062" y="2558825"/>
            <a:ext cx="1203300" cy="242400"/>
          </a:xfrm>
          <a:prstGeom prst="rect">
            <a:avLst/>
          </a:prstGeom>
          <a:solidFill>
            <a:srgbClr val="FF6F0C"/>
          </a:solid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lang="en">
                <a:solidFill>
                  <a:srgbClr val="FFFFFF"/>
                </a:solidFill>
                <a:latin typeface="Roboto Medium"/>
                <a:ea typeface="Roboto Medium"/>
                <a:cs typeface="Roboto Medium"/>
                <a:sym typeface="Roboto Medium"/>
              </a:rPr>
              <a:t>Consult</a:t>
            </a:r>
            <a:endParaRPr sz="2000">
              <a:solidFill>
                <a:srgbClr val="FFFFFF"/>
              </a:solidFill>
              <a:latin typeface="Roboto Medium"/>
              <a:ea typeface="Roboto Medium"/>
              <a:cs typeface="Roboto Medium"/>
              <a:sym typeface="Roboto Medium"/>
            </a:endParaRPr>
          </a:p>
        </p:txBody>
      </p:sp>
      <p:sp>
        <p:nvSpPr>
          <p:cNvPr id="519" name="Google Shape;519;p76"/>
          <p:cNvSpPr/>
          <p:nvPr/>
        </p:nvSpPr>
        <p:spPr>
          <a:xfrm>
            <a:off x="6018052" y="1824803"/>
            <a:ext cx="950100" cy="242400"/>
          </a:xfrm>
          <a:prstGeom prst="rect">
            <a:avLst/>
          </a:prstGeom>
          <a:solidFill>
            <a:srgbClr val="A50A51"/>
          </a:solid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lang="en">
                <a:solidFill>
                  <a:srgbClr val="FFFFFF"/>
                </a:solidFill>
                <a:latin typeface="Roboto Medium"/>
                <a:ea typeface="Roboto Medium"/>
                <a:cs typeface="Roboto Medium"/>
                <a:sym typeface="Roboto Medium"/>
              </a:rPr>
              <a:t>Involve</a:t>
            </a:r>
            <a:endParaRPr sz="2000">
              <a:solidFill>
                <a:srgbClr val="FFFFFF"/>
              </a:solidFill>
              <a:latin typeface="Roboto Medium"/>
              <a:ea typeface="Roboto Medium"/>
              <a:cs typeface="Roboto Medium"/>
              <a:sym typeface="Roboto Medium"/>
            </a:endParaRPr>
          </a:p>
        </p:txBody>
      </p:sp>
      <p:sp>
        <p:nvSpPr>
          <p:cNvPr id="520" name="Google Shape;520;p76"/>
          <p:cNvSpPr/>
          <p:nvPr/>
        </p:nvSpPr>
        <p:spPr>
          <a:xfrm>
            <a:off x="4386475" y="1284500"/>
            <a:ext cx="995100" cy="274500"/>
          </a:xfrm>
          <a:prstGeom prst="rect">
            <a:avLst/>
          </a:prstGeom>
          <a:solidFill>
            <a:srgbClr val="F1CD56"/>
          </a:solid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lang="en" sz="1300">
                <a:solidFill>
                  <a:srgbClr val="FFFFFF"/>
                </a:solidFill>
                <a:latin typeface="Roboto Medium"/>
                <a:ea typeface="Roboto Medium"/>
                <a:cs typeface="Roboto Medium"/>
                <a:sym typeface="Roboto Medium"/>
              </a:rPr>
              <a:t>Collaborat</a:t>
            </a:r>
            <a:r>
              <a:rPr lang="en">
                <a:solidFill>
                  <a:srgbClr val="FFFFFF"/>
                </a:solidFill>
                <a:latin typeface="Roboto Medium"/>
                <a:ea typeface="Roboto Medium"/>
                <a:cs typeface="Roboto Medium"/>
                <a:sym typeface="Roboto Medium"/>
              </a:rPr>
              <a:t>e</a:t>
            </a:r>
            <a:endParaRPr sz="1000">
              <a:solidFill>
                <a:srgbClr val="FFFFFF"/>
              </a:solidFill>
              <a:latin typeface="Roboto Medium"/>
              <a:ea typeface="Roboto Medium"/>
              <a:cs typeface="Roboto Medium"/>
              <a:sym typeface="Roboto Medium"/>
            </a:endParaRPr>
          </a:p>
        </p:txBody>
      </p:sp>
      <p:sp>
        <p:nvSpPr>
          <p:cNvPr id="521" name="Google Shape;521;p76"/>
          <p:cNvSpPr/>
          <p:nvPr/>
        </p:nvSpPr>
        <p:spPr>
          <a:xfrm rot="2171">
            <a:off x="2523938" y="1113416"/>
            <a:ext cx="950100" cy="242400"/>
          </a:xfrm>
          <a:prstGeom prst="rect">
            <a:avLst/>
          </a:prstGeom>
          <a:solidFill>
            <a:srgbClr val="036890"/>
          </a:solidFill>
          <a:ln>
            <a:noFill/>
          </a:ln>
        </p:spPr>
        <p:txBody>
          <a:bodyPr anchorCtr="0" anchor="t" bIns="17150" lIns="34300" spcFirstLastPara="1" rIns="34300" wrap="square" tIns="17150">
            <a:noAutofit/>
          </a:bodyPr>
          <a:lstStyle/>
          <a:p>
            <a:pPr indent="0" lvl="0" marL="0" marR="0" rtl="0" algn="ctr">
              <a:spcBef>
                <a:spcPts val="0"/>
              </a:spcBef>
              <a:spcAft>
                <a:spcPts val="0"/>
              </a:spcAft>
              <a:buNone/>
            </a:pPr>
            <a:r>
              <a:rPr lang="en">
                <a:solidFill>
                  <a:srgbClr val="FFFFFF"/>
                </a:solidFill>
                <a:latin typeface="Roboto Medium"/>
                <a:ea typeface="Roboto Medium"/>
                <a:cs typeface="Roboto Medium"/>
                <a:sym typeface="Roboto Medium"/>
              </a:rPr>
              <a:t>Defer To</a:t>
            </a:r>
            <a:endParaRPr sz="2000">
              <a:solidFill>
                <a:srgbClr val="FFFFFF"/>
              </a:solidFill>
              <a:latin typeface="Roboto Medium"/>
              <a:ea typeface="Roboto Medium"/>
              <a:cs typeface="Roboto Medium"/>
              <a:sym typeface="Roboto Medium"/>
            </a:endParaRPr>
          </a:p>
        </p:txBody>
      </p:sp>
      <p:sp>
        <p:nvSpPr>
          <p:cNvPr id="522" name="Google Shape;522;p76"/>
          <p:cNvSpPr txBox="1"/>
          <p:nvPr/>
        </p:nvSpPr>
        <p:spPr>
          <a:xfrm>
            <a:off x="234450" y="58375"/>
            <a:ext cx="4939200" cy="9582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en" sz="3000">
                <a:solidFill>
                  <a:srgbClr val="12B5EA"/>
                </a:solidFill>
                <a:latin typeface="Poppins"/>
                <a:ea typeface="Poppins"/>
                <a:cs typeface="Poppins"/>
                <a:sym typeface="Poppins"/>
              </a:rPr>
              <a:t>Road to Meaningful Engagement </a:t>
            </a:r>
            <a:endParaRPr sz="500">
              <a:solidFill>
                <a:srgbClr val="12B5EA"/>
              </a:solidFill>
            </a:endParaRPr>
          </a:p>
        </p:txBody>
      </p:sp>
      <p:sp>
        <p:nvSpPr>
          <p:cNvPr id="523" name="Google Shape;523;p76"/>
          <p:cNvSpPr txBox="1"/>
          <p:nvPr/>
        </p:nvSpPr>
        <p:spPr>
          <a:xfrm>
            <a:off x="1421175" y="3782475"/>
            <a:ext cx="2337900" cy="665700"/>
          </a:xfrm>
          <a:prstGeom prst="rect">
            <a:avLst/>
          </a:prstGeom>
          <a:noFill/>
          <a:ln>
            <a:noFill/>
          </a:ln>
        </p:spPr>
        <p:txBody>
          <a:bodyPr anchorCtr="0" anchor="t" bIns="17150" lIns="34300" spcFirstLastPara="1" rIns="34300" wrap="square" tIns="17150">
            <a:spAutoFit/>
          </a:bodyPr>
          <a:lstStyle/>
          <a:p>
            <a:pPr indent="0" lvl="0" marL="0" rtl="0" algn="l">
              <a:spcBef>
                <a:spcPts val="0"/>
              </a:spcBef>
              <a:spcAft>
                <a:spcPts val="0"/>
              </a:spcAft>
              <a:buNone/>
            </a:pPr>
            <a:r>
              <a:rPr b="1" lang="en" sz="1200">
                <a:solidFill>
                  <a:schemeClr val="dk1"/>
                </a:solidFill>
                <a:latin typeface="Lato"/>
                <a:ea typeface="Lato"/>
                <a:cs typeface="Lato"/>
                <a:sym typeface="Lato"/>
              </a:rPr>
              <a:t>Your voice, needs &amp; interests do not matter</a:t>
            </a:r>
            <a:endParaRPr b="1" sz="1200">
              <a:solidFill>
                <a:schemeClr val="dk1"/>
              </a:solidFill>
              <a:latin typeface="Lato"/>
              <a:ea typeface="Lato"/>
              <a:cs typeface="Lato"/>
              <a:sym typeface="Lato"/>
            </a:endParaRPr>
          </a:p>
          <a:p>
            <a:pPr indent="0" lvl="0" marL="0" rtl="0" algn="l">
              <a:spcBef>
                <a:spcPts val="0"/>
              </a:spcBef>
              <a:spcAft>
                <a:spcPts val="0"/>
              </a:spcAft>
              <a:buNone/>
            </a:pPr>
            <a:r>
              <a:rPr b="1" lang="en" sz="1200">
                <a:solidFill>
                  <a:schemeClr val="dk1"/>
                </a:solidFill>
                <a:latin typeface="Lato"/>
                <a:ea typeface="Lato"/>
                <a:cs typeface="Lato"/>
                <a:sym typeface="Lato"/>
              </a:rPr>
              <a:t>Activity: Closed Door Meeting </a:t>
            </a:r>
            <a:endParaRPr b="1" sz="1200">
              <a:solidFill>
                <a:schemeClr val="dk1"/>
              </a:solidFill>
              <a:latin typeface="Lato"/>
              <a:ea typeface="Lato"/>
              <a:cs typeface="Lato"/>
              <a:sym typeface="Lato"/>
            </a:endParaRPr>
          </a:p>
          <a:p>
            <a:pPr indent="0" lvl="0" marL="0" marR="0" rtl="0" algn="r">
              <a:spcBef>
                <a:spcPts val="0"/>
              </a:spcBef>
              <a:spcAft>
                <a:spcPts val="0"/>
              </a:spcAft>
              <a:buNone/>
            </a:pPr>
            <a:r>
              <a:t/>
            </a:r>
            <a:endParaRPr sz="500"/>
          </a:p>
        </p:txBody>
      </p:sp>
      <p:cxnSp>
        <p:nvCxnSpPr>
          <p:cNvPr id="524" name="Google Shape;524;p76"/>
          <p:cNvCxnSpPr>
            <a:stCxn id="516" idx="1"/>
            <a:endCxn id="523" idx="3"/>
          </p:cNvCxnSpPr>
          <p:nvPr/>
        </p:nvCxnSpPr>
        <p:spPr>
          <a:xfrm rot="10800000">
            <a:off x="3759175" y="4115350"/>
            <a:ext cx="627300" cy="151200"/>
          </a:xfrm>
          <a:prstGeom prst="straightConnector1">
            <a:avLst/>
          </a:prstGeom>
          <a:noFill/>
          <a:ln cap="flat" cmpd="sng" w="9525">
            <a:solidFill>
              <a:schemeClr val="dk2"/>
            </a:solidFill>
            <a:prstDash val="solid"/>
            <a:round/>
            <a:headEnd len="med" w="med" type="none"/>
            <a:tailEnd len="med" w="med" type="triangle"/>
          </a:ln>
        </p:spPr>
      </p:cxnSp>
      <p:sp>
        <p:nvSpPr>
          <p:cNvPr id="525" name="Google Shape;525;p76"/>
          <p:cNvSpPr txBox="1"/>
          <p:nvPr/>
        </p:nvSpPr>
        <p:spPr>
          <a:xfrm>
            <a:off x="7201675" y="3361675"/>
            <a:ext cx="1814100" cy="958200"/>
          </a:xfrm>
          <a:prstGeom prst="rect">
            <a:avLst/>
          </a:prstGeom>
          <a:noFill/>
          <a:ln>
            <a:noFill/>
          </a:ln>
        </p:spPr>
        <p:txBody>
          <a:bodyPr anchorCtr="0" anchor="t" bIns="17150" lIns="34300" spcFirstLastPara="1" rIns="34300" wrap="square" tIns="17150">
            <a:spAutoFit/>
          </a:bodyPr>
          <a:lstStyle/>
          <a:p>
            <a:pPr indent="0" lvl="0" marL="0" rtl="0" algn="ctr">
              <a:spcBef>
                <a:spcPts val="0"/>
              </a:spcBef>
              <a:spcAft>
                <a:spcPts val="0"/>
              </a:spcAft>
              <a:buNone/>
            </a:pPr>
            <a:r>
              <a:rPr b="1" lang="en" sz="1200">
                <a:solidFill>
                  <a:schemeClr val="dk1"/>
                </a:solidFill>
                <a:latin typeface="Lato"/>
                <a:ea typeface="Lato"/>
                <a:cs typeface="Lato"/>
                <a:sym typeface="Lato"/>
              </a:rPr>
              <a:t>We will keep you</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Informed</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Activity:  community presentation</a:t>
            </a:r>
            <a:endParaRPr b="1" sz="1200">
              <a:solidFill>
                <a:schemeClr val="dk1"/>
              </a:solidFill>
              <a:latin typeface="Lato"/>
              <a:ea typeface="Lato"/>
              <a:cs typeface="Lato"/>
              <a:sym typeface="Lato"/>
            </a:endParaRPr>
          </a:p>
          <a:p>
            <a:pPr indent="0" lvl="0" marL="0" marR="0" rtl="0" algn="l">
              <a:spcBef>
                <a:spcPts val="0"/>
              </a:spcBef>
              <a:spcAft>
                <a:spcPts val="0"/>
              </a:spcAft>
              <a:buNone/>
            </a:pPr>
            <a:r>
              <a:t/>
            </a:r>
            <a:endParaRPr sz="1200">
              <a:solidFill>
                <a:srgbClr val="000000"/>
              </a:solidFill>
              <a:latin typeface="Lato Light"/>
              <a:ea typeface="Lato Light"/>
              <a:cs typeface="Lato Light"/>
              <a:sym typeface="Lato Light"/>
            </a:endParaRPr>
          </a:p>
        </p:txBody>
      </p:sp>
      <p:cxnSp>
        <p:nvCxnSpPr>
          <p:cNvPr id="526" name="Google Shape;526;p76"/>
          <p:cNvCxnSpPr/>
          <p:nvPr/>
        </p:nvCxnSpPr>
        <p:spPr>
          <a:xfrm>
            <a:off x="7201650" y="3649638"/>
            <a:ext cx="224700" cy="31200"/>
          </a:xfrm>
          <a:prstGeom prst="straightConnector1">
            <a:avLst/>
          </a:prstGeom>
          <a:noFill/>
          <a:ln cap="flat" cmpd="sng" w="9525">
            <a:solidFill>
              <a:schemeClr val="dk2"/>
            </a:solidFill>
            <a:prstDash val="solid"/>
            <a:round/>
            <a:headEnd len="med" w="med" type="none"/>
            <a:tailEnd len="med" w="med" type="triangle"/>
          </a:ln>
        </p:spPr>
      </p:cxnSp>
      <p:sp>
        <p:nvSpPr>
          <p:cNvPr id="527" name="Google Shape;527;p76"/>
          <p:cNvSpPr txBox="1"/>
          <p:nvPr/>
        </p:nvSpPr>
        <p:spPr>
          <a:xfrm>
            <a:off x="831878" y="2624075"/>
            <a:ext cx="2868000" cy="773400"/>
          </a:xfrm>
          <a:prstGeom prst="rect">
            <a:avLst/>
          </a:prstGeom>
          <a:noFill/>
          <a:ln>
            <a:noFill/>
          </a:ln>
        </p:spPr>
        <p:txBody>
          <a:bodyPr anchorCtr="0" anchor="t" bIns="17150" lIns="34300" spcFirstLastPara="1" rIns="34300" wrap="square" tIns="17150">
            <a:spAutoFit/>
          </a:bodyPr>
          <a:lstStyle/>
          <a:p>
            <a:pPr indent="0" lvl="0" marL="0" rtl="0" algn="ctr">
              <a:spcBef>
                <a:spcPts val="0"/>
              </a:spcBef>
              <a:spcAft>
                <a:spcPts val="0"/>
              </a:spcAft>
              <a:buNone/>
            </a:pPr>
            <a:r>
              <a:rPr b="1" lang="en" sz="1200">
                <a:solidFill>
                  <a:schemeClr val="dk1"/>
                </a:solidFill>
                <a:latin typeface="Lato"/>
                <a:ea typeface="Lato"/>
                <a:cs typeface="Lato"/>
                <a:sym typeface="Lato"/>
              </a:rPr>
              <a:t>We will keep you</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Informed</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Activity:  community presentation</a:t>
            </a:r>
            <a:endParaRPr b="1" sz="1200">
              <a:solidFill>
                <a:schemeClr val="dk1"/>
              </a:solidFill>
              <a:latin typeface="Lato"/>
              <a:ea typeface="Lato"/>
              <a:cs typeface="Lato"/>
              <a:sym typeface="Lato"/>
            </a:endParaRPr>
          </a:p>
          <a:p>
            <a:pPr indent="0" lvl="0" marL="0" marR="0" rtl="0" algn="l">
              <a:spcBef>
                <a:spcPts val="0"/>
              </a:spcBef>
              <a:spcAft>
                <a:spcPts val="0"/>
              </a:spcAft>
              <a:buNone/>
            </a:pPr>
            <a:r>
              <a:t/>
            </a:r>
            <a:endParaRPr sz="1200">
              <a:solidFill>
                <a:srgbClr val="000000"/>
              </a:solidFill>
              <a:latin typeface="Lato Light"/>
              <a:ea typeface="Lato Light"/>
              <a:cs typeface="Lato Light"/>
              <a:sym typeface="Lato Light"/>
            </a:endParaRPr>
          </a:p>
        </p:txBody>
      </p:sp>
      <p:cxnSp>
        <p:nvCxnSpPr>
          <p:cNvPr id="528" name="Google Shape;528;p76"/>
          <p:cNvCxnSpPr/>
          <p:nvPr/>
        </p:nvCxnSpPr>
        <p:spPr>
          <a:xfrm flipH="1">
            <a:off x="3241775" y="2928675"/>
            <a:ext cx="849300" cy="28800"/>
          </a:xfrm>
          <a:prstGeom prst="straightConnector1">
            <a:avLst/>
          </a:prstGeom>
          <a:noFill/>
          <a:ln cap="flat" cmpd="sng" w="9525">
            <a:solidFill>
              <a:schemeClr val="dk2"/>
            </a:solidFill>
            <a:prstDash val="solid"/>
            <a:round/>
            <a:headEnd len="med" w="med" type="none"/>
            <a:tailEnd len="med" w="med" type="triangle"/>
          </a:ln>
        </p:spPr>
      </p:cxnSp>
      <p:sp>
        <p:nvSpPr>
          <p:cNvPr id="529" name="Google Shape;529;p76"/>
          <p:cNvSpPr txBox="1"/>
          <p:nvPr/>
        </p:nvSpPr>
        <p:spPr>
          <a:xfrm>
            <a:off x="7097475" y="1427775"/>
            <a:ext cx="1918200" cy="1697100"/>
          </a:xfrm>
          <a:prstGeom prst="rect">
            <a:avLst/>
          </a:prstGeom>
          <a:noFill/>
          <a:ln>
            <a:noFill/>
          </a:ln>
        </p:spPr>
        <p:txBody>
          <a:bodyPr anchorCtr="0" anchor="t" bIns="17150" lIns="34300" spcFirstLastPara="1" rIns="34300" wrap="square" tIns="17150">
            <a:spAutoFit/>
          </a:bodyPr>
          <a:lstStyle/>
          <a:p>
            <a:pPr indent="0" lvl="0" marL="0" rtl="0" algn="ctr">
              <a:spcBef>
                <a:spcPts val="0"/>
              </a:spcBef>
              <a:spcAft>
                <a:spcPts val="0"/>
              </a:spcAft>
              <a:buNone/>
            </a:pPr>
            <a:r>
              <a:rPr b="1" lang="en" sz="1200">
                <a:solidFill>
                  <a:schemeClr val="dk1"/>
                </a:solidFill>
                <a:latin typeface="Lato"/>
                <a:ea typeface="Lato"/>
                <a:cs typeface="Lato"/>
                <a:sym typeface="Lato"/>
              </a:rPr>
              <a:t>Ensure community</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needs and assets</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are integrated into</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process &amp; inform</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Planning</a:t>
            </a:r>
            <a:endParaRPr b="1" sz="1200">
              <a:solidFill>
                <a:schemeClr val="dk1"/>
              </a:solidFill>
              <a:latin typeface="Lato"/>
              <a:ea typeface="Lato"/>
              <a:cs typeface="Lato"/>
              <a:sym typeface="Lato"/>
            </a:endParaRPr>
          </a:p>
          <a:p>
            <a:pPr indent="0" lvl="0" marL="0" rtl="0" algn="ctr">
              <a:spcBef>
                <a:spcPts val="0"/>
              </a:spcBef>
              <a:spcAft>
                <a:spcPts val="0"/>
              </a:spcAft>
              <a:buNone/>
            </a:pPr>
            <a:r>
              <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Activity: Attendance at Conferences </a:t>
            </a:r>
            <a:endParaRPr b="1" sz="1200">
              <a:solidFill>
                <a:schemeClr val="dk1"/>
              </a:solidFill>
              <a:latin typeface="Lato"/>
              <a:ea typeface="Lato"/>
              <a:cs typeface="Lato"/>
              <a:sym typeface="Lato"/>
            </a:endParaRPr>
          </a:p>
          <a:p>
            <a:pPr indent="0" lvl="0" marL="0" rtl="0" algn="r">
              <a:spcBef>
                <a:spcPts val="0"/>
              </a:spcBef>
              <a:spcAft>
                <a:spcPts val="0"/>
              </a:spcAft>
              <a:buNone/>
            </a:pPr>
            <a:r>
              <a:t/>
            </a:r>
            <a:endParaRPr sz="1200">
              <a:solidFill>
                <a:srgbClr val="000000"/>
              </a:solidFill>
              <a:latin typeface="Lato Light"/>
              <a:ea typeface="Lato Light"/>
              <a:cs typeface="Lato Light"/>
              <a:sym typeface="Lato Light"/>
            </a:endParaRPr>
          </a:p>
        </p:txBody>
      </p:sp>
      <p:cxnSp>
        <p:nvCxnSpPr>
          <p:cNvPr id="530" name="Google Shape;530;p76"/>
          <p:cNvCxnSpPr/>
          <p:nvPr/>
        </p:nvCxnSpPr>
        <p:spPr>
          <a:xfrm flipH="1" rot="10800000">
            <a:off x="6968175" y="2169825"/>
            <a:ext cx="367800" cy="42000"/>
          </a:xfrm>
          <a:prstGeom prst="straightConnector1">
            <a:avLst/>
          </a:prstGeom>
          <a:noFill/>
          <a:ln cap="flat" cmpd="sng" w="9525">
            <a:solidFill>
              <a:schemeClr val="dk2"/>
            </a:solidFill>
            <a:prstDash val="solid"/>
            <a:round/>
            <a:headEnd len="med" w="med" type="none"/>
            <a:tailEnd len="med" w="med" type="triangle"/>
          </a:ln>
        </p:spPr>
      </p:cxnSp>
      <p:sp>
        <p:nvSpPr>
          <p:cNvPr id="531" name="Google Shape;531;p76"/>
          <p:cNvSpPr txBox="1"/>
          <p:nvPr/>
        </p:nvSpPr>
        <p:spPr>
          <a:xfrm>
            <a:off x="5454050" y="58375"/>
            <a:ext cx="3135000" cy="1327500"/>
          </a:xfrm>
          <a:prstGeom prst="rect">
            <a:avLst/>
          </a:prstGeom>
          <a:noFill/>
          <a:ln>
            <a:noFill/>
          </a:ln>
        </p:spPr>
        <p:txBody>
          <a:bodyPr anchorCtr="0" anchor="t" bIns="17150" lIns="34300" spcFirstLastPara="1" rIns="34300" wrap="square" tIns="17150">
            <a:spAutoFit/>
          </a:bodyPr>
          <a:lstStyle/>
          <a:p>
            <a:pPr indent="0" lvl="0" marL="0" rtl="0" algn="l">
              <a:spcBef>
                <a:spcPts val="0"/>
              </a:spcBef>
              <a:spcAft>
                <a:spcPts val="0"/>
              </a:spcAft>
              <a:buNone/>
            </a:pPr>
            <a:r>
              <a:rPr b="1" lang="en" sz="1200">
                <a:solidFill>
                  <a:schemeClr val="dk1"/>
                </a:solidFill>
                <a:latin typeface="Lato"/>
                <a:ea typeface="Lato"/>
                <a:cs typeface="Lato"/>
                <a:sym typeface="Lato"/>
              </a:rPr>
              <a:t>Your leadership and expertise are critical to how we</a:t>
            </a:r>
            <a:endParaRPr b="1" sz="1200">
              <a:solidFill>
                <a:schemeClr val="dk1"/>
              </a:solidFill>
              <a:latin typeface="Lato"/>
              <a:ea typeface="Lato"/>
              <a:cs typeface="Lato"/>
              <a:sym typeface="Lato"/>
            </a:endParaRPr>
          </a:p>
          <a:p>
            <a:pPr indent="0" lvl="0" marL="0" rtl="0" algn="l">
              <a:spcBef>
                <a:spcPts val="0"/>
              </a:spcBef>
              <a:spcAft>
                <a:spcPts val="0"/>
              </a:spcAft>
              <a:buNone/>
            </a:pPr>
            <a:r>
              <a:rPr b="1" lang="en" sz="1200">
                <a:solidFill>
                  <a:schemeClr val="dk1"/>
                </a:solidFill>
                <a:latin typeface="Lato"/>
                <a:ea typeface="Lato"/>
                <a:cs typeface="Lato"/>
                <a:sym typeface="Lato"/>
              </a:rPr>
              <a:t>address the issue</a:t>
            </a:r>
            <a:endParaRPr b="1" sz="1200">
              <a:solidFill>
                <a:schemeClr val="dk1"/>
              </a:solidFill>
              <a:latin typeface="Lato"/>
              <a:ea typeface="Lato"/>
              <a:cs typeface="Lato"/>
              <a:sym typeface="Lato"/>
            </a:endParaRPr>
          </a:p>
          <a:p>
            <a:pPr indent="0" lvl="0" marL="0" rtl="0" algn="ctr">
              <a:spcBef>
                <a:spcPts val="0"/>
              </a:spcBef>
              <a:spcAft>
                <a:spcPts val="0"/>
              </a:spcAft>
              <a:buNone/>
            </a:pPr>
            <a:r>
              <a:t/>
            </a:r>
            <a:endParaRPr b="1" sz="1200">
              <a:solidFill>
                <a:schemeClr val="dk1"/>
              </a:solidFill>
              <a:latin typeface="Lato"/>
              <a:ea typeface="Lato"/>
              <a:cs typeface="Lato"/>
              <a:sym typeface="Lato"/>
            </a:endParaRPr>
          </a:p>
          <a:p>
            <a:pPr indent="0" lvl="0" marL="0" rtl="0" algn="ctr">
              <a:spcBef>
                <a:spcPts val="0"/>
              </a:spcBef>
              <a:spcAft>
                <a:spcPts val="0"/>
              </a:spcAft>
              <a:buNone/>
            </a:pPr>
            <a:r>
              <a:rPr b="1" lang="en" sz="1200">
                <a:solidFill>
                  <a:schemeClr val="dk1"/>
                </a:solidFill>
                <a:latin typeface="Lato"/>
                <a:ea typeface="Lato"/>
                <a:cs typeface="Lato"/>
                <a:sym typeface="Lato"/>
              </a:rPr>
              <a:t>Activity:  Co-creation of programs and presentations</a:t>
            </a:r>
            <a:r>
              <a:rPr lang="en" sz="1200">
                <a:solidFill>
                  <a:schemeClr val="dk1"/>
                </a:solidFill>
                <a:latin typeface="Lato Light"/>
                <a:ea typeface="Lato Light"/>
                <a:cs typeface="Lato Light"/>
                <a:sym typeface="Lato Light"/>
              </a:rPr>
              <a:t> </a:t>
            </a:r>
            <a:endParaRPr sz="1200">
              <a:solidFill>
                <a:schemeClr val="dk1"/>
              </a:solidFill>
              <a:latin typeface="Lato Light"/>
              <a:ea typeface="Lato Light"/>
              <a:cs typeface="Lato Light"/>
              <a:sym typeface="Lato Light"/>
            </a:endParaRPr>
          </a:p>
          <a:p>
            <a:pPr indent="0" lvl="0" marL="0" rtl="0" algn="r">
              <a:spcBef>
                <a:spcPts val="0"/>
              </a:spcBef>
              <a:spcAft>
                <a:spcPts val="0"/>
              </a:spcAft>
              <a:buNone/>
            </a:pPr>
            <a:r>
              <a:t/>
            </a:r>
            <a:endParaRPr sz="1200">
              <a:solidFill>
                <a:srgbClr val="000000"/>
              </a:solidFill>
              <a:latin typeface="Lato Light"/>
              <a:ea typeface="Lato Light"/>
              <a:cs typeface="Lato Light"/>
              <a:sym typeface="Lato Light"/>
            </a:endParaRPr>
          </a:p>
        </p:txBody>
      </p:sp>
      <p:cxnSp>
        <p:nvCxnSpPr>
          <p:cNvPr id="532" name="Google Shape;532;p76"/>
          <p:cNvCxnSpPr/>
          <p:nvPr/>
        </p:nvCxnSpPr>
        <p:spPr>
          <a:xfrm flipH="1" rot="10800000">
            <a:off x="5454050" y="1179050"/>
            <a:ext cx="438600" cy="485400"/>
          </a:xfrm>
          <a:prstGeom prst="straightConnector1">
            <a:avLst/>
          </a:prstGeom>
          <a:noFill/>
          <a:ln cap="flat" cmpd="sng" w="9525">
            <a:solidFill>
              <a:schemeClr val="dk2"/>
            </a:solidFill>
            <a:prstDash val="solid"/>
            <a:round/>
            <a:headEnd len="med" w="med" type="none"/>
            <a:tailEnd len="med" w="med" type="triangle"/>
          </a:ln>
        </p:spPr>
      </p:cxnSp>
      <p:sp>
        <p:nvSpPr>
          <p:cNvPr id="533" name="Google Shape;533;p76"/>
          <p:cNvSpPr txBox="1"/>
          <p:nvPr/>
        </p:nvSpPr>
        <p:spPr>
          <a:xfrm>
            <a:off x="93100" y="1096075"/>
            <a:ext cx="2177100" cy="1143000"/>
          </a:xfrm>
          <a:prstGeom prst="rect">
            <a:avLst/>
          </a:prstGeom>
          <a:noFill/>
          <a:ln>
            <a:noFill/>
          </a:ln>
        </p:spPr>
        <p:txBody>
          <a:bodyPr anchorCtr="0" anchor="t" bIns="17150" lIns="34300" spcFirstLastPara="1" rIns="34300" wrap="square" tIns="17150">
            <a:spAutoFit/>
          </a:bodyPr>
          <a:lstStyle/>
          <a:p>
            <a:pPr indent="0" lvl="0" marL="0" marR="0" rtl="0" algn="l">
              <a:spcBef>
                <a:spcPts val="0"/>
              </a:spcBef>
              <a:spcAft>
                <a:spcPts val="0"/>
              </a:spcAft>
              <a:buNone/>
            </a:pPr>
            <a:r>
              <a:rPr b="1" lang="en" sz="1200">
                <a:solidFill>
                  <a:schemeClr val="dk1"/>
                </a:solidFill>
                <a:latin typeface="Lato"/>
                <a:ea typeface="Lato"/>
                <a:cs typeface="Lato"/>
                <a:sym typeface="Lato"/>
              </a:rPr>
              <a:t>PWLEH lead and decide on initiatives  </a:t>
            </a:r>
            <a:endParaRPr b="1" sz="1200">
              <a:solidFill>
                <a:schemeClr val="dk1"/>
              </a:solidFill>
              <a:latin typeface="Lato"/>
              <a:ea typeface="Lato"/>
              <a:cs typeface="Lato"/>
              <a:sym typeface="Lato"/>
            </a:endParaRPr>
          </a:p>
          <a:p>
            <a:pPr indent="0" lvl="0" marL="0" marR="0" rtl="0" algn="l">
              <a:spcBef>
                <a:spcPts val="0"/>
              </a:spcBef>
              <a:spcAft>
                <a:spcPts val="0"/>
              </a:spcAft>
              <a:buNone/>
            </a:pPr>
            <a:r>
              <a:t/>
            </a:r>
            <a:endParaRPr b="1" sz="1200">
              <a:solidFill>
                <a:schemeClr val="dk1"/>
              </a:solidFill>
              <a:latin typeface="Lato"/>
              <a:ea typeface="Lato"/>
              <a:cs typeface="Lato"/>
              <a:sym typeface="Lato"/>
            </a:endParaRPr>
          </a:p>
          <a:p>
            <a:pPr indent="0" lvl="0" marL="0" marR="0" rtl="0" algn="l">
              <a:spcBef>
                <a:spcPts val="0"/>
              </a:spcBef>
              <a:spcAft>
                <a:spcPts val="0"/>
              </a:spcAft>
              <a:buNone/>
            </a:pPr>
            <a:r>
              <a:rPr b="1" lang="en" sz="1200">
                <a:solidFill>
                  <a:schemeClr val="dk1"/>
                </a:solidFill>
                <a:latin typeface="Lato"/>
                <a:ea typeface="Lato"/>
                <a:cs typeface="Lato"/>
                <a:sym typeface="Lato"/>
              </a:rPr>
              <a:t>Activity:   Advisory Group that leads projects (ie Public  Health Initiative)</a:t>
            </a:r>
            <a:r>
              <a:rPr lang="en" sz="1200">
                <a:solidFill>
                  <a:schemeClr val="dk1"/>
                </a:solidFill>
                <a:latin typeface="Lato Light"/>
                <a:ea typeface="Lato Light"/>
                <a:cs typeface="Lato Light"/>
                <a:sym typeface="Lato Light"/>
              </a:rPr>
              <a:t> </a:t>
            </a:r>
            <a:endParaRPr sz="1200">
              <a:solidFill>
                <a:schemeClr val="dk1"/>
              </a:solidFill>
              <a:latin typeface="Lato Light"/>
              <a:ea typeface="Lato Light"/>
              <a:cs typeface="Lato Light"/>
              <a:sym typeface="Lato Light"/>
            </a:endParaRPr>
          </a:p>
        </p:txBody>
      </p:sp>
      <p:cxnSp>
        <p:nvCxnSpPr>
          <p:cNvPr id="534" name="Google Shape;534;p76"/>
          <p:cNvCxnSpPr/>
          <p:nvPr/>
        </p:nvCxnSpPr>
        <p:spPr>
          <a:xfrm flipH="1">
            <a:off x="1704975" y="1390463"/>
            <a:ext cx="796500" cy="45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000"/>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1000"/>
                                        <p:tgtEl>
                                          <p:spTgt spid="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8" name="Shape 538"/>
        <p:cNvGrpSpPr/>
        <p:nvPr/>
      </p:nvGrpSpPr>
      <p:grpSpPr>
        <a:xfrm>
          <a:off x="0" y="0"/>
          <a:ext cx="0" cy="0"/>
          <a:chOff x="0" y="0"/>
          <a:chExt cx="0" cy="0"/>
        </a:xfrm>
      </p:grpSpPr>
      <p:sp>
        <p:nvSpPr>
          <p:cNvPr id="539" name="Google Shape;539;p7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pic>
        <p:nvPicPr>
          <p:cNvPr id="540" name="Google Shape;540;p77"/>
          <p:cNvPicPr preferRelativeResize="0"/>
          <p:nvPr/>
        </p:nvPicPr>
        <p:blipFill>
          <a:blip r:embed="rId3">
            <a:alphaModFix/>
          </a:blip>
          <a:stretch>
            <a:fillRect/>
          </a:stretch>
        </p:blipFill>
        <p:spPr>
          <a:xfrm>
            <a:off x="0" y="1463994"/>
            <a:ext cx="2777177" cy="3570656"/>
          </a:xfrm>
          <a:prstGeom prst="rect">
            <a:avLst/>
          </a:prstGeom>
          <a:noFill/>
          <a:ln>
            <a:noFill/>
          </a:ln>
        </p:spPr>
      </p:pic>
      <p:sp>
        <p:nvSpPr>
          <p:cNvPr id="541" name="Google Shape;541;p77"/>
          <p:cNvSpPr txBox="1"/>
          <p:nvPr/>
        </p:nvSpPr>
        <p:spPr>
          <a:xfrm>
            <a:off x="449950" y="522525"/>
            <a:ext cx="5791200" cy="8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300">
                <a:solidFill>
                  <a:srgbClr val="86AF15"/>
                </a:solidFill>
                <a:latin typeface="Asap Condensed ExtraBold"/>
                <a:ea typeface="Asap Condensed ExtraBold"/>
                <a:cs typeface="Asap Condensed ExtraBold"/>
                <a:sym typeface="Asap Condensed ExtraBold"/>
              </a:rPr>
              <a:t>Successful</a:t>
            </a:r>
            <a:r>
              <a:rPr lang="en" sz="3300">
                <a:solidFill>
                  <a:srgbClr val="86AF15"/>
                </a:solidFill>
                <a:latin typeface="Asap Condensed ExtraBold"/>
                <a:ea typeface="Asap Condensed ExtraBold"/>
                <a:cs typeface="Asap Condensed ExtraBold"/>
                <a:sym typeface="Asap Condensed ExtraBold"/>
              </a:rPr>
              <a:t> Exits From Homelessness </a:t>
            </a:r>
            <a:endParaRPr sz="3300">
              <a:solidFill>
                <a:srgbClr val="86AF15"/>
              </a:solidFill>
              <a:latin typeface="Asap Condensed ExtraBold"/>
              <a:ea typeface="Asap Condensed ExtraBold"/>
              <a:cs typeface="Asap Condensed ExtraBold"/>
              <a:sym typeface="Asap Condensed ExtraBold"/>
            </a:endParaRPr>
          </a:p>
        </p:txBody>
      </p:sp>
      <p:sp>
        <p:nvSpPr>
          <p:cNvPr id="542" name="Google Shape;542;p77"/>
          <p:cNvSpPr txBox="1"/>
          <p:nvPr/>
        </p:nvSpPr>
        <p:spPr>
          <a:xfrm>
            <a:off x="3323775" y="1132125"/>
            <a:ext cx="5191500" cy="39024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accent6"/>
              </a:buClr>
              <a:buSzPts val="2100"/>
              <a:buFont typeface="Calibri"/>
              <a:buChar char="➔"/>
            </a:pPr>
            <a:r>
              <a:rPr lang="en" sz="2100">
                <a:solidFill>
                  <a:schemeClr val="dk2"/>
                </a:solidFill>
                <a:latin typeface="Calibri"/>
                <a:ea typeface="Calibri"/>
                <a:cs typeface="Calibri"/>
                <a:sym typeface="Calibri"/>
              </a:rPr>
              <a:t>Culturally Attuned to what clients need to be stably housed (intergenerational housing, allowing for roommates, ability to be in community) </a:t>
            </a:r>
            <a:endParaRPr sz="2100">
              <a:solidFill>
                <a:schemeClr val="dk2"/>
              </a:solidFill>
              <a:latin typeface="Calibri"/>
              <a:ea typeface="Calibri"/>
              <a:cs typeface="Calibri"/>
              <a:sym typeface="Calibri"/>
            </a:endParaRPr>
          </a:p>
          <a:p>
            <a:pPr indent="-361950" lvl="0" marL="457200" rtl="0" algn="l">
              <a:spcBef>
                <a:spcPts val="0"/>
              </a:spcBef>
              <a:spcAft>
                <a:spcPts val="0"/>
              </a:spcAft>
              <a:buClr>
                <a:schemeClr val="accent6"/>
              </a:buClr>
              <a:buSzPts val="2100"/>
              <a:buFont typeface="Calibri"/>
              <a:buChar char="➔"/>
            </a:pPr>
            <a:r>
              <a:rPr lang="en" sz="2100">
                <a:solidFill>
                  <a:schemeClr val="dk2"/>
                </a:solidFill>
                <a:latin typeface="Calibri"/>
                <a:ea typeface="Calibri"/>
                <a:cs typeface="Calibri"/>
                <a:sym typeface="Calibri"/>
              </a:rPr>
              <a:t>Actively Listening/ Intentional Listening </a:t>
            </a:r>
            <a:endParaRPr sz="2100">
              <a:solidFill>
                <a:schemeClr val="dk2"/>
              </a:solidFill>
              <a:latin typeface="Calibri"/>
              <a:ea typeface="Calibri"/>
              <a:cs typeface="Calibri"/>
              <a:sym typeface="Calibri"/>
            </a:endParaRPr>
          </a:p>
          <a:p>
            <a:pPr indent="-361950" lvl="1" marL="914400" rtl="0" algn="l">
              <a:spcBef>
                <a:spcPts val="0"/>
              </a:spcBef>
              <a:spcAft>
                <a:spcPts val="0"/>
              </a:spcAft>
              <a:buClr>
                <a:schemeClr val="accent6"/>
              </a:buClr>
              <a:buSzPts val="2100"/>
              <a:buFont typeface="Calibri"/>
              <a:buChar char="◆"/>
            </a:pPr>
            <a:r>
              <a:rPr lang="en" sz="2100">
                <a:solidFill>
                  <a:schemeClr val="dk2"/>
                </a:solidFill>
                <a:latin typeface="Calibri"/>
                <a:ea typeface="Calibri"/>
                <a:cs typeface="Calibri"/>
                <a:sym typeface="Calibri"/>
              </a:rPr>
              <a:t>Trauma informed/ trauma responsive</a:t>
            </a:r>
            <a:endParaRPr sz="2100">
              <a:solidFill>
                <a:schemeClr val="dk2"/>
              </a:solidFill>
              <a:latin typeface="Calibri"/>
              <a:ea typeface="Calibri"/>
              <a:cs typeface="Calibri"/>
              <a:sym typeface="Calibri"/>
            </a:endParaRPr>
          </a:p>
          <a:p>
            <a:pPr indent="-361950" lvl="0" marL="457200" rtl="0" algn="l">
              <a:spcBef>
                <a:spcPts val="0"/>
              </a:spcBef>
              <a:spcAft>
                <a:spcPts val="0"/>
              </a:spcAft>
              <a:buClr>
                <a:schemeClr val="accent6"/>
              </a:buClr>
              <a:buSzPts val="2100"/>
              <a:buFont typeface="Calibri"/>
              <a:buChar char="➔"/>
            </a:pPr>
            <a:r>
              <a:rPr lang="en" sz="2100">
                <a:solidFill>
                  <a:schemeClr val="dk2"/>
                </a:solidFill>
                <a:latin typeface="Calibri"/>
                <a:ea typeface="Calibri"/>
                <a:cs typeface="Calibri"/>
                <a:sym typeface="Calibri"/>
              </a:rPr>
              <a:t>Building Relationships with Landlords</a:t>
            </a:r>
            <a:endParaRPr sz="2100">
              <a:solidFill>
                <a:schemeClr val="dk2"/>
              </a:solidFill>
              <a:latin typeface="Calibri"/>
              <a:ea typeface="Calibri"/>
              <a:cs typeface="Calibri"/>
              <a:sym typeface="Calibri"/>
            </a:endParaRPr>
          </a:p>
          <a:p>
            <a:pPr indent="-361950" lvl="1" marL="914400" rtl="0" algn="l">
              <a:spcBef>
                <a:spcPts val="0"/>
              </a:spcBef>
              <a:spcAft>
                <a:spcPts val="0"/>
              </a:spcAft>
              <a:buClr>
                <a:schemeClr val="accent6"/>
              </a:buClr>
              <a:buSzPts val="2100"/>
              <a:buFont typeface="Calibri"/>
              <a:buChar char="◆"/>
            </a:pPr>
            <a:r>
              <a:rPr lang="en" sz="2100">
                <a:solidFill>
                  <a:schemeClr val="dk2"/>
                </a:solidFill>
                <a:latin typeface="Calibri"/>
                <a:ea typeface="Calibri"/>
                <a:cs typeface="Calibri"/>
                <a:sym typeface="Calibri"/>
              </a:rPr>
              <a:t>Training landlords to understand </a:t>
            </a:r>
            <a:endParaRPr sz="2100">
              <a:solidFill>
                <a:schemeClr val="dk2"/>
              </a:solidFill>
              <a:latin typeface="Calibri"/>
              <a:ea typeface="Calibri"/>
              <a:cs typeface="Calibri"/>
              <a:sym typeface="Calibri"/>
            </a:endParaRPr>
          </a:p>
          <a:p>
            <a:pPr indent="-361950" lvl="0" marL="457200" rtl="0" algn="l">
              <a:spcBef>
                <a:spcPts val="0"/>
              </a:spcBef>
              <a:spcAft>
                <a:spcPts val="0"/>
              </a:spcAft>
              <a:buClr>
                <a:schemeClr val="accent6"/>
              </a:buClr>
              <a:buSzPts val="2100"/>
              <a:buFont typeface="Calibri"/>
              <a:buChar char="➔"/>
            </a:pPr>
            <a:r>
              <a:rPr lang="en" sz="2100">
                <a:solidFill>
                  <a:schemeClr val="dk2"/>
                </a:solidFill>
                <a:latin typeface="Calibri"/>
                <a:ea typeface="Calibri"/>
                <a:cs typeface="Calibri"/>
                <a:sym typeface="Calibri"/>
              </a:rPr>
              <a:t>Support for caseworkers to ensure you have supportive caseworkers who have the bandwidth </a:t>
            </a:r>
            <a:endParaRPr sz="2100">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540"/>
                                        </p:tgtEl>
                                        <p:attrNameLst>
                                          <p:attrName>style.visibility</p:attrName>
                                        </p:attrNameLst>
                                      </p:cBhvr>
                                      <p:to>
                                        <p:strVal val="visible"/>
                                      </p:to>
                                    </p:set>
                                    <p:anim calcmode="lin" valueType="num">
                                      <p:cBhvr additive="base">
                                        <p:cTn dur="1700"/>
                                        <p:tgtEl>
                                          <p:spTgt spid="540"/>
                                        </p:tgtEl>
                                        <p:attrNameLst>
                                          <p:attrName>ppt_y</p:attrName>
                                        </p:attrNameLst>
                                      </p:cBhvr>
                                      <p:tavLst>
                                        <p:tav fmla="" tm="0">
                                          <p:val>
                                            <p:strVal val="#ppt_y+1"/>
                                          </p:val>
                                        </p:tav>
                                        <p:tav fmla="" tm="100000">
                                          <p:val>
                                            <p:strVal val="#ppt_y"/>
                                          </p:val>
                                        </p:tav>
                                      </p:tavLst>
                                    </p:anim>
                                  </p:childTnLst>
                                </p:cTn>
                              </p:par>
                            </p:childTnLst>
                          </p:cTn>
                        </p:par>
                        <p:par>
                          <p:cTn fill="hold">
                            <p:stCondLst>
                              <p:cond delay="1700"/>
                            </p:stCondLst>
                            <p:childTnLst>
                              <p:par>
                                <p:cTn fill="hold" nodeType="afterEffect" presetClass="entr" presetID="2" presetSubtype="2">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2000"/>
                                        <p:tgtEl>
                                          <p:spTgt spid="54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B5EA"/>
        </a:solidFill>
      </p:bgPr>
    </p:bg>
    <p:spTree>
      <p:nvGrpSpPr>
        <p:cNvPr id="546" name="Shape 546"/>
        <p:cNvGrpSpPr/>
        <p:nvPr/>
      </p:nvGrpSpPr>
      <p:grpSpPr>
        <a:xfrm>
          <a:off x="0" y="0"/>
          <a:ext cx="0" cy="0"/>
          <a:chOff x="0" y="0"/>
          <a:chExt cx="0" cy="0"/>
        </a:xfrm>
      </p:grpSpPr>
      <p:pic>
        <p:nvPicPr>
          <p:cNvPr descr="Steps no background" id="547" name="Google Shape;547;p78"/>
          <p:cNvPicPr preferRelativeResize="0"/>
          <p:nvPr/>
        </p:nvPicPr>
        <p:blipFill>
          <a:blip r:embed="rId3">
            <a:alphaModFix/>
          </a:blip>
          <a:stretch>
            <a:fillRect/>
          </a:stretch>
        </p:blipFill>
        <p:spPr>
          <a:xfrm>
            <a:off x="3280200" y="943900"/>
            <a:ext cx="5733175" cy="4199600"/>
          </a:xfrm>
          <a:prstGeom prst="rect">
            <a:avLst/>
          </a:prstGeom>
          <a:noFill/>
          <a:ln>
            <a:noFill/>
          </a:ln>
        </p:spPr>
      </p:pic>
      <p:sp>
        <p:nvSpPr>
          <p:cNvPr id="548" name="Google Shape;548;p78"/>
          <p:cNvSpPr txBox="1"/>
          <p:nvPr/>
        </p:nvSpPr>
        <p:spPr>
          <a:xfrm>
            <a:off x="246750" y="449950"/>
            <a:ext cx="5805600" cy="7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lt1"/>
              </a:solidFill>
              <a:latin typeface="Calibri"/>
              <a:ea typeface="Calibri"/>
              <a:cs typeface="Calibri"/>
              <a:sym typeface="Calibri"/>
            </a:endParaRPr>
          </a:p>
        </p:txBody>
      </p:sp>
      <p:sp>
        <p:nvSpPr>
          <p:cNvPr id="549" name="Google Shape;549;p78"/>
          <p:cNvSpPr txBox="1"/>
          <p:nvPr/>
        </p:nvSpPr>
        <p:spPr>
          <a:xfrm>
            <a:off x="0" y="0"/>
            <a:ext cx="5733300" cy="9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chemeClr val="lt1"/>
                </a:solidFill>
                <a:latin typeface="Asap Condensed ExtraBold"/>
                <a:ea typeface="Asap Condensed ExtraBold"/>
                <a:cs typeface="Asap Condensed ExtraBold"/>
                <a:sym typeface="Asap Condensed ExtraBold"/>
              </a:rPr>
              <a:t>Actionable Next Steps </a:t>
            </a:r>
            <a:endParaRPr sz="4000">
              <a:solidFill>
                <a:schemeClr val="lt1"/>
              </a:solidFill>
              <a:latin typeface="Asap Condensed ExtraBold"/>
              <a:ea typeface="Asap Condensed ExtraBold"/>
              <a:cs typeface="Asap Condensed ExtraBold"/>
              <a:sym typeface="Asap Condensed ExtraBold"/>
            </a:endParaRPr>
          </a:p>
        </p:txBody>
      </p:sp>
      <p:sp>
        <p:nvSpPr>
          <p:cNvPr id="550" name="Google Shape;550;p78"/>
          <p:cNvSpPr txBox="1"/>
          <p:nvPr/>
        </p:nvSpPr>
        <p:spPr>
          <a:xfrm>
            <a:off x="188675" y="4165600"/>
            <a:ext cx="2699700" cy="7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50">
                <a:solidFill>
                  <a:schemeClr val="lt1"/>
                </a:solidFill>
                <a:latin typeface="Calibri"/>
                <a:ea typeface="Calibri"/>
                <a:cs typeface="Calibri"/>
                <a:sym typeface="Calibri"/>
              </a:rPr>
              <a:t>Who is not at our table? Who do we need or want to be at the table?</a:t>
            </a:r>
            <a:endParaRPr sz="1750">
              <a:solidFill>
                <a:schemeClr val="lt1"/>
              </a:solidFill>
              <a:latin typeface="Calibri"/>
              <a:ea typeface="Calibri"/>
              <a:cs typeface="Calibri"/>
              <a:sym typeface="Calibri"/>
            </a:endParaRPr>
          </a:p>
        </p:txBody>
      </p:sp>
      <p:sp>
        <p:nvSpPr>
          <p:cNvPr id="551" name="Google Shape;551;p78"/>
          <p:cNvSpPr txBox="1"/>
          <p:nvPr/>
        </p:nvSpPr>
        <p:spPr>
          <a:xfrm>
            <a:off x="0" y="3124538"/>
            <a:ext cx="2888400" cy="7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50">
                <a:solidFill>
                  <a:schemeClr val="lt1"/>
                </a:solidFill>
                <a:latin typeface="Calibri"/>
                <a:ea typeface="Calibri"/>
                <a:cs typeface="Calibri"/>
                <a:sym typeface="Calibri"/>
              </a:rPr>
              <a:t>How can we share information or resources better ?</a:t>
            </a:r>
            <a:endParaRPr sz="1750">
              <a:solidFill>
                <a:schemeClr val="lt1"/>
              </a:solidFill>
              <a:latin typeface="Calibri"/>
              <a:ea typeface="Calibri"/>
              <a:cs typeface="Calibri"/>
              <a:sym typeface="Calibri"/>
            </a:endParaRPr>
          </a:p>
        </p:txBody>
      </p:sp>
      <p:sp>
        <p:nvSpPr>
          <p:cNvPr id="552" name="Google Shape;552;p78"/>
          <p:cNvSpPr txBox="1"/>
          <p:nvPr/>
        </p:nvSpPr>
        <p:spPr>
          <a:xfrm>
            <a:off x="188675" y="2083603"/>
            <a:ext cx="3548100" cy="7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50">
                <a:solidFill>
                  <a:schemeClr val="lt1"/>
                </a:solidFill>
                <a:latin typeface="Calibri"/>
                <a:ea typeface="Calibri"/>
                <a:cs typeface="Calibri"/>
                <a:sym typeface="Calibri"/>
              </a:rPr>
              <a:t>What supports are needed to be inclusive? Trauma-informed? trauma-responsive? </a:t>
            </a:r>
            <a:endParaRPr sz="1750">
              <a:solidFill>
                <a:schemeClr val="lt1"/>
              </a:solidFill>
              <a:latin typeface="Calibri"/>
              <a:ea typeface="Calibri"/>
              <a:cs typeface="Calibri"/>
              <a:sym typeface="Calibri"/>
            </a:endParaRPr>
          </a:p>
        </p:txBody>
      </p:sp>
      <p:sp>
        <p:nvSpPr>
          <p:cNvPr id="553" name="Google Shape;553;p78"/>
          <p:cNvSpPr txBox="1"/>
          <p:nvPr/>
        </p:nvSpPr>
        <p:spPr>
          <a:xfrm>
            <a:off x="188675" y="1438575"/>
            <a:ext cx="3732900" cy="6393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2100">
                <a:solidFill>
                  <a:schemeClr val="lt1"/>
                </a:solidFill>
                <a:latin typeface="Calibri"/>
                <a:ea typeface="Calibri"/>
                <a:cs typeface="Calibri"/>
                <a:sym typeface="Calibri"/>
              </a:rPr>
              <a:t>Are those that are included feel empowered? Are they supported? </a:t>
            </a:r>
            <a:endParaRPr sz="2100">
              <a:solidFill>
                <a:schemeClr val="lt1"/>
              </a:solidFill>
              <a:latin typeface="Calibri"/>
              <a:ea typeface="Calibri"/>
              <a:cs typeface="Calibri"/>
              <a:sym typeface="Calibri"/>
            </a:endParaRPr>
          </a:p>
        </p:txBody>
      </p:sp>
      <p:sp>
        <p:nvSpPr>
          <p:cNvPr id="554" name="Google Shape;554;p78"/>
          <p:cNvSpPr txBox="1"/>
          <p:nvPr/>
        </p:nvSpPr>
        <p:spPr>
          <a:xfrm>
            <a:off x="3935775" y="1378225"/>
            <a:ext cx="2699700" cy="1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lt1"/>
              </a:solidFill>
              <a:latin typeface="Calibri"/>
              <a:ea typeface="Calibri"/>
              <a:cs typeface="Calibri"/>
              <a:sym typeface="Calibri"/>
            </a:endParaRPr>
          </a:p>
        </p:txBody>
      </p:sp>
      <p:sp>
        <p:nvSpPr>
          <p:cNvPr id="555" name="Google Shape;555;p78"/>
          <p:cNvSpPr txBox="1"/>
          <p:nvPr/>
        </p:nvSpPr>
        <p:spPr>
          <a:xfrm>
            <a:off x="2479800" y="887100"/>
            <a:ext cx="3253500" cy="6393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2100">
                <a:solidFill>
                  <a:schemeClr val="lt1"/>
                </a:solidFill>
                <a:latin typeface="Calibri"/>
                <a:ea typeface="Calibri"/>
                <a:cs typeface="Calibri"/>
                <a:sym typeface="Calibri"/>
              </a:rPr>
              <a:t>Is our data dynamic? How can we make it dynamic</a:t>
            </a:r>
            <a:endParaRPr sz="2100">
              <a:solidFill>
                <a:schemeClr val="lt1"/>
              </a:solidFill>
              <a:latin typeface="Calibri"/>
              <a:ea typeface="Calibri"/>
              <a:cs typeface="Calibri"/>
              <a:sym typeface="Calibri"/>
            </a:endParaRPr>
          </a:p>
        </p:txBody>
      </p:sp>
      <p:sp>
        <p:nvSpPr>
          <p:cNvPr id="556" name="Google Shape;556;p78"/>
          <p:cNvSpPr txBox="1"/>
          <p:nvPr/>
        </p:nvSpPr>
        <p:spPr>
          <a:xfrm>
            <a:off x="6706450" y="1392450"/>
            <a:ext cx="2472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solidFill>
                <a:schemeClr val="lt1"/>
              </a:solidFill>
              <a:latin typeface="Calibri"/>
              <a:ea typeface="Calibri"/>
              <a:cs typeface="Calibri"/>
              <a:sym typeface="Calibri"/>
            </a:endParaRPr>
          </a:p>
        </p:txBody>
      </p:sp>
      <p:sp>
        <p:nvSpPr>
          <p:cNvPr id="557" name="Google Shape;557;p78"/>
          <p:cNvSpPr txBox="1"/>
          <p:nvPr/>
        </p:nvSpPr>
        <p:spPr>
          <a:xfrm>
            <a:off x="4830900" y="341000"/>
            <a:ext cx="31401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50">
                <a:solidFill>
                  <a:schemeClr val="lt1"/>
                </a:solidFill>
                <a:latin typeface="Calibri"/>
                <a:ea typeface="Calibri"/>
                <a:cs typeface="Calibri"/>
                <a:sym typeface="Calibri"/>
              </a:rPr>
              <a:t>Where is collaboration working well? Can it be replicated ?</a:t>
            </a:r>
            <a:endParaRPr sz="1750">
              <a:solidFill>
                <a:schemeClr val="lt1"/>
              </a:solidFill>
              <a:latin typeface="Calibri"/>
              <a:ea typeface="Calibri"/>
              <a:cs typeface="Calibri"/>
              <a:sym typeface="Calibri"/>
            </a:endParaRPr>
          </a:p>
        </p:txBody>
      </p:sp>
      <p:cxnSp>
        <p:nvCxnSpPr>
          <p:cNvPr id="558" name="Google Shape;558;p78"/>
          <p:cNvCxnSpPr>
            <a:endCxn id="550" idx="3"/>
          </p:cNvCxnSpPr>
          <p:nvPr/>
        </p:nvCxnSpPr>
        <p:spPr>
          <a:xfrm flipH="1">
            <a:off x="2888375" y="3740350"/>
            <a:ext cx="2372700" cy="795300"/>
          </a:xfrm>
          <a:prstGeom prst="straightConnector1">
            <a:avLst/>
          </a:prstGeom>
          <a:noFill/>
          <a:ln cap="flat" cmpd="sng" w="9525">
            <a:solidFill>
              <a:schemeClr val="dk2"/>
            </a:solidFill>
            <a:prstDash val="solid"/>
            <a:round/>
            <a:headEnd len="med" w="med" type="none"/>
            <a:tailEnd len="med" w="med" type="triangle"/>
          </a:ln>
        </p:spPr>
      </p:cxnSp>
      <p:cxnSp>
        <p:nvCxnSpPr>
          <p:cNvPr id="559" name="Google Shape;559;p78"/>
          <p:cNvCxnSpPr/>
          <p:nvPr/>
        </p:nvCxnSpPr>
        <p:spPr>
          <a:xfrm flipH="1">
            <a:off x="2247175" y="3244775"/>
            <a:ext cx="3241800" cy="74400"/>
          </a:xfrm>
          <a:prstGeom prst="straightConnector1">
            <a:avLst/>
          </a:prstGeom>
          <a:noFill/>
          <a:ln cap="flat" cmpd="sng" w="9525">
            <a:solidFill>
              <a:schemeClr val="dk2"/>
            </a:solidFill>
            <a:prstDash val="solid"/>
            <a:round/>
            <a:headEnd len="med" w="med" type="none"/>
            <a:tailEnd len="med" w="med" type="triangle"/>
          </a:ln>
        </p:spPr>
      </p:cxnSp>
      <p:cxnSp>
        <p:nvCxnSpPr>
          <p:cNvPr id="560" name="Google Shape;560;p78"/>
          <p:cNvCxnSpPr/>
          <p:nvPr/>
        </p:nvCxnSpPr>
        <p:spPr>
          <a:xfrm rot="10800000">
            <a:off x="3151275" y="2531275"/>
            <a:ext cx="2763900" cy="330600"/>
          </a:xfrm>
          <a:prstGeom prst="straightConnector1">
            <a:avLst/>
          </a:prstGeom>
          <a:noFill/>
          <a:ln cap="flat" cmpd="sng" w="9525">
            <a:solidFill>
              <a:schemeClr val="dk2"/>
            </a:solidFill>
            <a:prstDash val="solid"/>
            <a:round/>
            <a:headEnd len="med" w="med" type="none"/>
            <a:tailEnd len="med" w="med" type="triangle"/>
          </a:ln>
        </p:spPr>
      </p:cxnSp>
      <p:cxnSp>
        <p:nvCxnSpPr>
          <p:cNvPr id="561" name="Google Shape;561;p78"/>
          <p:cNvCxnSpPr/>
          <p:nvPr/>
        </p:nvCxnSpPr>
        <p:spPr>
          <a:xfrm rot="10800000">
            <a:off x="3719550" y="2014900"/>
            <a:ext cx="2492700" cy="494100"/>
          </a:xfrm>
          <a:prstGeom prst="straightConnector1">
            <a:avLst/>
          </a:prstGeom>
          <a:noFill/>
          <a:ln cap="flat" cmpd="sng" w="9525">
            <a:solidFill>
              <a:schemeClr val="dk2"/>
            </a:solidFill>
            <a:prstDash val="solid"/>
            <a:round/>
            <a:headEnd len="med" w="med" type="none"/>
            <a:tailEnd len="med" w="med" type="triangle"/>
          </a:ln>
        </p:spPr>
      </p:cxnSp>
      <p:cxnSp>
        <p:nvCxnSpPr>
          <p:cNvPr id="562" name="Google Shape;562;p78"/>
          <p:cNvCxnSpPr/>
          <p:nvPr/>
        </p:nvCxnSpPr>
        <p:spPr>
          <a:xfrm rot="10800000">
            <a:off x="5062725" y="1511100"/>
            <a:ext cx="1485300" cy="690600"/>
          </a:xfrm>
          <a:prstGeom prst="straightConnector1">
            <a:avLst/>
          </a:prstGeom>
          <a:noFill/>
          <a:ln cap="flat" cmpd="sng" w="9525">
            <a:solidFill>
              <a:schemeClr val="dk2"/>
            </a:solidFill>
            <a:prstDash val="solid"/>
            <a:round/>
            <a:headEnd len="med" w="med" type="none"/>
            <a:tailEnd len="med" w="med" type="triangle"/>
          </a:ln>
        </p:spPr>
      </p:cxnSp>
      <p:cxnSp>
        <p:nvCxnSpPr>
          <p:cNvPr id="563" name="Google Shape;563;p78"/>
          <p:cNvCxnSpPr/>
          <p:nvPr/>
        </p:nvCxnSpPr>
        <p:spPr>
          <a:xfrm rot="10800000">
            <a:off x="6052350" y="1304475"/>
            <a:ext cx="1110600" cy="5424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47"/>
                                        </p:tgtEl>
                                        <p:attrNameLst>
                                          <p:attrName>style.visibility</p:attrName>
                                        </p:attrNameLst>
                                      </p:cBhvr>
                                      <p:to>
                                        <p:strVal val="visible"/>
                                      </p:to>
                                    </p:set>
                                    <p:anim calcmode="lin" valueType="num">
                                      <p:cBhvr additive="base">
                                        <p:cTn dur="1900"/>
                                        <p:tgtEl>
                                          <p:spTgt spid="5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21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21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21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21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2100"/>
                                        <p:tgtEl>
                                          <p:spTgt spid="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2100"/>
                                        <p:tgtEl>
                                          <p:spTgt spid="5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61"/>
          <p:cNvSpPr txBox="1"/>
          <p:nvPr/>
        </p:nvSpPr>
        <p:spPr>
          <a:xfrm>
            <a:off x="329250" y="-47300"/>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000">
                <a:solidFill>
                  <a:schemeClr val="lt1"/>
                </a:solidFill>
                <a:highlight>
                  <a:srgbClr val="12B5EA"/>
                </a:highlight>
                <a:latin typeface="Asap Condensed"/>
                <a:ea typeface="Asap Condensed"/>
                <a:cs typeface="Asap Condensed"/>
                <a:sym typeface="Asap Condensed"/>
              </a:rPr>
              <a:t> Who We Are</a:t>
            </a:r>
            <a:r>
              <a:rPr b="1" lang="en" sz="4000">
                <a:solidFill>
                  <a:srgbClr val="02B5EA"/>
                </a:solidFill>
                <a:highlight>
                  <a:srgbClr val="12B5EA"/>
                </a:highlight>
                <a:latin typeface="Asap Condensed"/>
                <a:ea typeface="Asap Condensed"/>
                <a:cs typeface="Asap Condensed"/>
                <a:sym typeface="Asap Condensed"/>
              </a:rPr>
              <a:t>.</a:t>
            </a:r>
            <a:r>
              <a:rPr b="1" lang="en" sz="4000">
                <a:solidFill>
                  <a:schemeClr val="lt1"/>
                </a:solidFill>
                <a:highlight>
                  <a:srgbClr val="12B5EA"/>
                </a:highlight>
                <a:latin typeface="Asap Condensed"/>
                <a:ea typeface="Asap Condensed"/>
                <a:cs typeface="Asap Condensed"/>
                <a:sym typeface="Asap Condensed"/>
              </a:rPr>
              <a:t> </a:t>
            </a:r>
            <a:endParaRPr b="1" sz="4000">
              <a:solidFill>
                <a:srgbClr val="12B5EA"/>
              </a:solidFill>
              <a:highlight>
                <a:srgbClr val="12B5EA"/>
              </a:highlight>
              <a:latin typeface="Asap Condensed"/>
              <a:ea typeface="Asap Condensed"/>
              <a:cs typeface="Asap Condensed"/>
              <a:sym typeface="Asap Condensed"/>
            </a:endParaRPr>
          </a:p>
        </p:txBody>
      </p:sp>
      <p:sp>
        <p:nvSpPr>
          <p:cNvPr id="251" name="Google Shape;251;p61"/>
          <p:cNvSpPr txBox="1"/>
          <p:nvPr/>
        </p:nvSpPr>
        <p:spPr>
          <a:xfrm>
            <a:off x="2580711" y="3181447"/>
            <a:ext cx="18129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Asap Condensed"/>
                <a:ea typeface="Asap Condensed"/>
                <a:cs typeface="Asap Condensed"/>
                <a:sym typeface="Asap Condensed"/>
              </a:rPr>
              <a:t>Amber</a:t>
            </a:r>
            <a:br>
              <a:rPr b="1" lang="en" sz="1800">
                <a:solidFill>
                  <a:schemeClr val="dk1"/>
                </a:solidFill>
                <a:latin typeface="Asap Condensed"/>
                <a:ea typeface="Asap Condensed"/>
                <a:cs typeface="Asap Condensed"/>
                <a:sym typeface="Asap Condensed"/>
              </a:rPr>
            </a:br>
            <a:r>
              <a:rPr lang="en" sz="1200">
                <a:solidFill>
                  <a:schemeClr val="dk1"/>
                </a:solidFill>
                <a:latin typeface="Asap Condensed"/>
                <a:ea typeface="Asap Condensed"/>
                <a:cs typeface="Asap Condensed"/>
                <a:sym typeface="Asap Condensed"/>
              </a:rPr>
              <a:t>Strategy Lead</a:t>
            </a:r>
            <a:br>
              <a:rPr lang="en">
                <a:solidFill>
                  <a:schemeClr val="dk1"/>
                </a:solidFill>
                <a:latin typeface="Asap Condensed"/>
                <a:ea typeface="Asap Condensed"/>
                <a:cs typeface="Asap Condensed"/>
                <a:sym typeface="Asap Condensed"/>
              </a:rPr>
            </a:br>
            <a:endParaRPr b="1">
              <a:solidFill>
                <a:schemeClr val="dk1"/>
              </a:solidFill>
              <a:latin typeface="Asap Condensed"/>
              <a:ea typeface="Asap Condensed"/>
              <a:cs typeface="Asap Condensed"/>
              <a:sym typeface="Asap Condensed"/>
            </a:endParaRPr>
          </a:p>
        </p:txBody>
      </p:sp>
      <p:pic>
        <p:nvPicPr>
          <p:cNvPr id="252" name="Google Shape;252;p61"/>
          <p:cNvPicPr preferRelativeResize="0"/>
          <p:nvPr/>
        </p:nvPicPr>
        <p:blipFill>
          <a:blip r:embed="rId3">
            <a:alphaModFix/>
          </a:blip>
          <a:stretch>
            <a:fillRect/>
          </a:stretch>
        </p:blipFill>
        <p:spPr>
          <a:xfrm>
            <a:off x="2727725" y="1668850"/>
            <a:ext cx="1518900" cy="1512600"/>
          </a:xfrm>
          <a:prstGeom prst="ellipse">
            <a:avLst/>
          </a:prstGeom>
          <a:noFill/>
          <a:ln>
            <a:noFill/>
          </a:ln>
        </p:spPr>
      </p:pic>
      <p:pic>
        <p:nvPicPr>
          <p:cNvPr id="253" name="Google Shape;253;p61"/>
          <p:cNvPicPr preferRelativeResize="0"/>
          <p:nvPr/>
        </p:nvPicPr>
        <p:blipFill>
          <a:blip r:embed="rId4">
            <a:alphaModFix/>
          </a:blip>
          <a:stretch>
            <a:fillRect/>
          </a:stretch>
        </p:blipFill>
        <p:spPr>
          <a:xfrm>
            <a:off x="647500" y="1668850"/>
            <a:ext cx="1518900" cy="1508700"/>
          </a:xfrm>
          <a:prstGeom prst="ellipse">
            <a:avLst/>
          </a:prstGeom>
          <a:noFill/>
          <a:ln>
            <a:noFill/>
          </a:ln>
        </p:spPr>
      </p:pic>
      <p:sp>
        <p:nvSpPr>
          <p:cNvPr id="254" name="Google Shape;254;p61"/>
          <p:cNvSpPr txBox="1"/>
          <p:nvPr/>
        </p:nvSpPr>
        <p:spPr>
          <a:xfrm>
            <a:off x="672513" y="3177549"/>
            <a:ext cx="1401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Asap Condensed"/>
                <a:ea typeface="Asap Condensed"/>
                <a:cs typeface="Asap Condensed"/>
                <a:sym typeface="Asap Condensed"/>
              </a:rPr>
              <a:t>Taj</a:t>
            </a:r>
            <a:br>
              <a:rPr b="1" lang="en" sz="1800">
                <a:solidFill>
                  <a:schemeClr val="dk1"/>
                </a:solidFill>
                <a:latin typeface="Asap Condensed"/>
                <a:ea typeface="Asap Condensed"/>
                <a:cs typeface="Asap Condensed"/>
                <a:sym typeface="Asap Condensed"/>
              </a:rPr>
            </a:br>
            <a:r>
              <a:rPr lang="en" sz="1200">
                <a:solidFill>
                  <a:schemeClr val="dk1"/>
                </a:solidFill>
                <a:latin typeface="Asap Condensed"/>
                <a:ea typeface="Asap Condensed"/>
                <a:cs typeface="Asap Condensed"/>
                <a:sym typeface="Asap Condensed"/>
              </a:rPr>
              <a:t>Director</a:t>
            </a:r>
            <a:endParaRPr b="1" sz="1200">
              <a:solidFill>
                <a:schemeClr val="dk1"/>
              </a:solidFill>
              <a:latin typeface="Asap Condensed"/>
              <a:ea typeface="Asap Condensed"/>
              <a:cs typeface="Asap Condensed"/>
              <a:sym typeface="Asap Condensed"/>
            </a:endParaRPr>
          </a:p>
        </p:txBody>
      </p:sp>
      <p:pic>
        <p:nvPicPr>
          <p:cNvPr id="255" name="Google Shape;255;p61"/>
          <p:cNvPicPr preferRelativeResize="0"/>
          <p:nvPr/>
        </p:nvPicPr>
        <p:blipFill rotWithShape="1">
          <a:blip r:embed="rId5">
            <a:alphaModFix/>
          </a:blip>
          <a:srcRect b="4398" l="5752" r="5752" t="7106"/>
          <a:stretch/>
        </p:blipFill>
        <p:spPr>
          <a:xfrm>
            <a:off x="4802525" y="1668850"/>
            <a:ext cx="1518900" cy="1508700"/>
          </a:xfrm>
          <a:prstGeom prst="ellipse">
            <a:avLst/>
          </a:prstGeom>
          <a:noFill/>
          <a:ln>
            <a:noFill/>
          </a:ln>
        </p:spPr>
      </p:pic>
      <p:sp>
        <p:nvSpPr>
          <p:cNvPr id="256" name="Google Shape;256;p61"/>
          <p:cNvSpPr txBox="1"/>
          <p:nvPr/>
        </p:nvSpPr>
        <p:spPr>
          <a:xfrm>
            <a:off x="4655525" y="3177550"/>
            <a:ext cx="1812900" cy="75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sap Condensed"/>
                <a:ea typeface="Asap Condensed"/>
                <a:cs typeface="Asap Condensed"/>
                <a:sym typeface="Asap Condensed"/>
              </a:rPr>
              <a:t>Elisabeth</a:t>
            </a:r>
            <a:br>
              <a:rPr b="1" lang="en" sz="1800">
                <a:solidFill>
                  <a:schemeClr val="dk1"/>
                </a:solidFill>
                <a:latin typeface="Asap Condensed"/>
                <a:ea typeface="Asap Condensed"/>
                <a:cs typeface="Asap Condensed"/>
                <a:sym typeface="Asap Condensed"/>
              </a:rPr>
            </a:br>
            <a:r>
              <a:rPr lang="en" sz="1200">
                <a:solidFill>
                  <a:schemeClr val="dk1"/>
                </a:solidFill>
                <a:latin typeface="Asap Condensed Light"/>
                <a:ea typeface="Asap Condensed Light"/>
                <a:cs typeface="Asap Condensed Light"/>
                <a:sym typeface="Asap Condensed Light"/>
              </a:rPr>
              <a:t>System Improvement Advisor</a:t>
            </a:r>
            <a:endParaRPr sz="1200">
              <a:solidFill>
                <a:schemeClr val="dk1"/>
              </a:solidFill>
              <a:latin typeface="Asap Condensed Light"/>
              <a:ea typeface="Asap Condensed Light"/>
              <a:cs typeface="Asap Condensed Light"/>
              <a:sym typeface="Asap Condensed Light"/>
            </a:endParaRPr>
          </a:p>
        </p:txBody>
      </p:sp>
      <p:sp>
        <p:nvSpPr>
          <p:cNvPr id="257" name="Google Shape;257;p61"/>
          <p:cNvSpPr txBox="1"/>
          <p:nvPr/>
        </p:nvSpPr>
        <p:spPr>
          <a:xfrm>
            <a:off x="6811900" y="3179500"/>
            <a:ext cx="1716300" cy="55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sap Condensed"/>
                <a:ea typeface="Asap Condensed"/>
                <a:cs typeface="Asap Condensed"/>
                <a:sym typeface="Asap Condensed"/>
              </a:rPr>
              <a:t>Tanesha</a:t>
            </a:r>
            <a:r>
              <a:rPr b="1" lang="en" sz="1200">
                <a:solidFill>
                  <a:schemeClr val="dk1"/>
                </a:solidFill>
                <a:latin typeface="Asap Condensed"/>
                <a:ea typeface="Asap Condensed"/>
                <a:cs typeface="Asap Condensed"/>
                <a:sym typeface="Asap Condensed"/>
              </a:rPr>
              <a:t> </a:t>
            </a:r>
            <a:endParaRPr b="1" sz="1200">
              <a:solidFill>
                <a:schemeClr val="dk1"/>
              </a:solidFill>
              <a:latin typeface="Asap Condensed"/>
              <a:ea typeface="Asap Condensed"/>
              <a:cs typeface="Asap Condensed"/>
              <a:sym typeface="Asap Condensed"/>
            </a:endParaRPr>
          </a:p>
          <a:p>
            <a:pPr indent="0" lvl="0" marL="0" rtl="0" algn="ctr">
              <a:spcBef>
                <a:spcPts val="0"/>
              </a:spcBef>
              <a:spcAft>
                <a:spcPts val="0"/>
              </a:spcAft>
              <a:buNone/>
            </a:pPr>
            <a:r>
              <a:rPr lang="en" sz="1200">
                <a:solidFill>
                  <a:schemeClr val="dk1"/>
                </a:solidFill>
                <a:latin typeface="Asap Condensed Light"/>
                <a:ea typeface="Asap Condensed Light"/>
                <a:cs typeface="Asap Condensed Light"/>
                <a:sym typeface="Asap Condensed Light"/>
              </a:rPr>
              <a:t>Consultant </a:t>
            </a:r>
            <a:endParaRPr sz="1200">
              <a:solidFill>
                <a:schemeClr val="dk1"/>
              </a:solidFill>
              <a:latin typeface="Asap Condensed Light"/>
              <a:ea typeface="Asap Condensed Light"/>
              <a:cs typeface="Asap Condensed Light"/>
              <a:sym typeface="Asap Condensed Light"/>
            </a:endParaRPr>
          </a:p>
          <a:p>
            <a:pPr indent="0" lvl="0" marL="0" rtl="0" algn="ctr">
              <a:spcBef>
                <a:spcPts val="0"/>
              </a:spcBef>
              <a:spcAft>
                <a:spcPts val="0"/>
              </a:spcAft>
              <a:buNone/>
            </a:pPr>
            <a:r>
              <a:t/>
            </a:r>
            <a:endParaRPr sz="1200">
              <a:solidFill>
                <a:schemeClr val="dk1"/>
              </a:solidFill>
              <a:latin typeface="Asap Condensed Light"/>
              <a:ea typeface="Asap Condensed Light"/>
              <a:cs typeface="Asap Condensed Light"/>
              <a:sym typeface="Asap Condensed Light"/>
            </a:endParaRPr>
          </a:p>
          <a:p>
            <a:pPr indent="0" lvl="0" marL="0" rtl="0" algn="ctr">
              <a:spcBef>
                <a:spcPts val="0"/>
              </a:spcBef>
              <a:spcAft>
                <a:spcPts val="0"/>
              </a:spcAft>
              <a:buNone/>
            </a:pPr>
            <a:r>
              <a:t/>
            </a:r>
            <a:endParaRPr>
              <a:solidFill>
                <a:srgbClr val="222222"/>
              </a:solidFill>
              <a:latin typeface="Asap Condensed Light"/>
              <a:ea typeface="Asap Condensed Light"/>
              <a:cs typeface="Asap Condensed Light"/>
              <a:sym typeface="Asap Condensed Light"/>
            </a:endParaRPr>
          </a:p>
        </p:txBody>
      </p:sp>
      <p:pic>
        <p:nvPicPr>
          <p:cNvPr id="258" name="Google Shape;258;p61" title="PFP.jpg"/>
          <p:cNvPicPr preferRelativeResize="0"/>
          <p:nvPr/>
        </p:nvPicPr>
        <p:blipFill rotWithShape="1">
          <a:blip r:embed="rId6">
            <a:alphaModFix/>
          </a:blip>
          <a:srcRect b="475" l="0" r="0" t="475"/>
          <a:stretch/>
        </p:blipFill>
        <p:spPr>
          <a:xfrm>
            <a:off x="6910600" y="1668850"/>
            <a:ext cx="1518900" cy="15087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7" name="Shape 567"/>
        <p:cNvGrpSpPr/>
        <p:nvPr/>
      </p:nvGrpSpPr>
      <p:grpSpPr>
        <a:xfrm>
          <a:off x="0" y="0"/>
          <a:ext cx="0" cy="0"/>
          <a:chOff x="0" y="0"/>
          <a:chExt cx="0" cy="0"/>
        </a:xfrm>
      </p:grpSpPr>
      <p:sp>
        <p:nvSpPr>
          <p:cNvPr id="568" name="Google Shape;568;p7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69" name="Google Shape;569;p79"/>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70" name="Google Shape;570;p79"/>
          <p:cNvPicPr preferRelativeResize="0"/>
          <p:nvPr/>
        </p:nvPicPr>
        <p:blipFill>
          <a:blip r:embed="rId3">
            <a:alphaModFix/>
          </a:blip>
          <a:stretch>
            <a:fillRect/>
          </a:stretch>
        </p:blipFill>
        <p:spPr>
          <a:xfrm>
            <a:off x="0" y="0"/>
            <a:ext cx="4572000" cy="2428875"/>
          </a:xfrm>
          <a:prstGeom prst="rect">
            <a:avLst/>
          </a:prstGeom>
          <a:noFill/>
          <a:ln>
            <a:noFill/>
          </a:ln>
        </p:spPr>
      </p:pic>
      <p:sp>
        <p:nvSpPr>
          <p:cNvPr id="571" name="Google Shape;571;p79"/>
          <p:cNvSpPr txBox="1"/>
          <p:nvPr/>
        </p:nvSpPr>
        <p:spPr>
          <a:xfrm>
            <a:off x="1349825" y="2642800"/>
            <a:ext cx="6905400" cy="15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100">
              <a:solidFill>
                <a:schemeClr val="lt1"/>
              </a:solidFill>
              <a:latin typeface="Calibri"/>
              <a:ea typeface="Calibri"/>
              <a:cs typeface="Calibri"/>
              <a:sym typeface="Calibri"/>
            </a:endParaRPr>
          </a:p>
        </p:txBody>
      </p:sp>
      <p:sp>
        <p:nvSpPr>
          <p:cNvPr id="572" name="Google Shape;572;p79"/>
          <p:cNvSpPr txBox="1"/>
          <p:nvPr/>
        </p:nvSpPr>
        <p:spPr>
          <a:xfrm>
            <a:off x="951975" y="2799075"/>
            <a:ext cx="7303200" cy="14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800">
                <a:solidFill>
                  <a:schemeClr val="dk2"/>
                </a:solidFill>
                <a:latin typeface="Raleway ExtraBold"/>
                <a:ea typeface="Raleway ExtraBold"/>
                <a:cs typeface="Raleway ExtraBold"/>
                <a:sym typeface="Raleway ExtraBold"/>
              </a:rPr>
              <a:t>Questions &amp; Answers </a:t>
            </a:r>
            <a:endParaRPr sz="3800">
              <a:solidFill>
                <a:schemeClr val="dk2"/>
              </a:solidFill>
              <a:latin typeface="Raleway ExtraBold"/>
              <a:ea typeface="Raleway ExtraBold"/>
              <a:cs typeface="Raleway ExtraBold"/>
              <a:sym typeface="Raleway Extra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2600"/>
                                        <p:tgtEl>
                                          <p:spTgt spid="570"/>
                                        </p:tgtEl>
                                        <p:attrNameLst>
                                          <p:attrName>ppt_y</p:attrName>
                                        </p:attrNameLst>
                                      </p:cBhvr>
                                      <p:tavLst>
                                        <p:tav fmla="" tm="0">
                                          <p:val>
                                            <p:strVal val="#ppt_y-1"/>
                                          </p:val>
                                        </p:tav>
                                        <p:tav fmla="" tm="100000">
                                          <p:val>
                                            <p:strVal val="#ppt_y"/>
                                          </p:val>
                                        </p:tav>
                                      </p:tavLst>
                                    </p:anim>
                                  </p:childTnLst>
                                </p:cTn>
                              </p:par>
                            </p:childTnLst>
                          </p:cTn>
                        </p:par>
                        <p:par>
                          <p:cTn fill="hold">
                            <p:stCondLst>
                              <p:cond delay="2600"/>
                            </p:stCondLst>
                            <p:childTnLst>
                              <p:par>
                                <p:cTn fill="hold" nodeType="afterEffect" presetClass="entr" presetID="2" presetSubtype="8">
                                  <p:stCondLst>
                                    <p:cond delay="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1000"/>
                                        <p:tgtEl>
                                          <p:spTgt spid="57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576" name="Shape 576"/>
        <p:cNvGrpSpPr/>
        <p:nvPr/>
      </p:nvGrpSpPr>
      <p:grpSpPr>
        <a:xfrm>
          <a:off x="0" y="0"/>
          <a:ext cx="0" cy="0"/>
          <a:chOff x="0" y="0"/>
          <a:chExt cx="0" cy="0"/>
        </a:xfrm>
      </p:grpSpPr>
      <p:pic>
        <p:nvPicPr>
          <p:cNvPr id="577" name="Google Shape;577;p80" title="image (1).png"/>
          <p:cNvPicPr preferRelativeResize="0"/>
          <p:nvPr/>
        </p:nvPicPr>
        <p:blipFill>
          <a:blip r:embed="rId3">
            <a:alphaModFix/>
          </a:blip>
          <a:stretch>
            <a:fillRect/>
          </a:stretch>
        </p:blipFill>
        <p:spPr>
          <a:xfrm>
            <a:off x="4813512" y="479612"/>
            <a:ext cx="3865175" cy="3865175"/>
          </a:xfrm>
          <a:prstGeom prst="rect">
            <a:avLst/>
          </a:prstGeom>
          <a:noFill/>
          <a:ln>
            <a:noFill/>
          </a:ln>
        </p:spPr>
      </p:pic>
      <p:pic>
        <p:nvPicPr>
          <p:cNvPr id="578" name="Google Shape;578;p80"/>
          <p:cNvPicPr preferRelativeResize="0"/>
          <p:nvPr/>
        </p:nvPicPr>
        <p:blipFill>
          <a:blip r:embed="rId4">
            <a:alphaModFix/>
          </a:blip>
          <a:stretch>
            <a:fillRect/>
          </a:stretch>
        </p:blipFill>
        <p:spPr>
          <a:xfrm>
            <a:off x="0" y="0"/>
            <a:ext cx="4508712" cy="4508712"/>
          </a:xfrm>
          <a:prstGeom prst="rect">
            <a:avLst/>
          </a:prstGeom>
          <a:noFill/>
          <a:ln cap="flat" cmpd="sng" w="9525">
            <a:solidFill>
              <a:srgbClr val="F0F0F0"/>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0A51"/>
        </a:solidFill>
      </p:bgPr>
    </p:bg>
    <p:spTree>
      <p:nvGrpSpPr>
        <p:cNvPr id="582" name="Shape 582"/>
        <p:cNvGrpSpPr/>
        <p:nvPr/>
      </p:nvGrpSpPr>
      <p:grpSpPr>
        <a:xfrm>
          <a:off x="0" y="0"/>
          <a:ext cx="0" cy="0"/>
          <a:chOff x="0" y="0"/>
          <a:chExt cx="0" cy="0"/>
        </a:xfrm>
      </p:grpSpPr>
      <p:pic>
        <p:nvPicPr>
          <p:cNvPr id="583" name="Google Shape;583;p81"/>
          <p:cNvPicPr preferRelativeResize="0"/>
          <p:nvPr/>
        </p:nvPicPr>
        <p:blipFill>
          <a:blip r:embed="rId3">
            <a:alphaModFix/>
          </a:blip>
          <a:stretch>
            <a:fillRect/>
          </a:stretch>
        </p:blipFill>
        <p:spPr>
          <a:xfrm>
            <a:off x="0" y="0"/>
            <a:ext cx="9144000" cy="5143497"/>
          </a:xfrm>
          <a:prstGeom prst="rect">
            <a:avLst/>
          </a:prstGeom>
          <a:noFill/>
          <a:ln>
            <a:noFill/>
          </a:ln>
        </p:spPr>
      </p:pic>
      <p:sp>
        <p:nvSpPr>
          <p:cNvPr id="584" name="Google Shape;584;p81"/>
          <p:cNvSpPr txBox="1"/>
          <p:nvPr>
            <p:ph type="title"/>
          </p:nvPr>
        </p:nvSpPr>
        <p:spPr>
          <a:xfrm>
            <a:off x="406425" y="2233350"/>
            <a:ext cx="8296800" cy="67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A50A51"/>
                </a:solidFill>
                <a:latin typeface="Asap Condensed"/>
                <a:ea typeface="Asap Condensed"/>
                <a:cs typeface="Asap Condensed"/>
                <a:sym typeface="Asap Condensed"/>
              </a:rPr>
              <a:t>Thank You</a:t>
            </a:r>
            <a:endParaRPr b="1" sz="6000">
              <a:solidFill>
                <a:srgbClr val="A50A51"/>
              </a:solidFill>
              <a:latin typeface="Asap Condensed"/>
              <a:ea typeface="Asap Condensed"/>
              <a:cs typeface="Asap Condensed"/>
              <a:sym typeface="Asap Condensed"/>
            </a:endParaRPr>
          </a:p>
        </p:txBody>
      </p:sp>
      <p:sp>
        <p:nvSpPr>
          <p:cNvPr id="585" name="Google Shape;585;p81"/>
          <p:cNvSpPr/>
          <p:nvPr/>
        </p:nvSpPr>
        <p:spPr>
          <a:xfrm>
            <a:off x="0" y="4399200"/>
            <a:ext cx="1748100" cy="744300"/>
          </a:xfrm>
          <a:prstGeom prst="rect">
            <a:avLst/>
          </a:prstGeom>
          <a:solidFill>
            <a:srgbClr val="12B5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6" name="Google Shape;586;p81"/>
          <p:cNvPicPr preferRelativeResize="0"/>
          <p:nvPr/>
        </p:nvPicPr>
        <p:blipFill>
          <a:blip r:embed="rId4">
            <a:alphaModFix/>
          </a:blip>
          <a:stretch>
            <a:fillRect/>
          </a:stretch>
        </p:blipFill>
        <p:spPr>
          <a:xfrm>
            <a:off x="164025" y="4558637"/>
            <a:ext cx="1426074" cy="425425"/>
          </a:xfrm>
          <a:prstGeom prst="rect">
            <a:avLst/>
          </a:prstGeom>
          <a:noFill/>
          <a:ln>
            <a:noFill/>
          </a:ln>
        </p:spPr>
      </p:pic>
      <p:sp>
        <p:nvSpPr>
          <p:cNvPr id="587" name="Google Shape;587;p81"/>
          <p:cNvSpPr txBox="1"/>
          <p:nvPr/>
        </p:nvSpPr>
        <p:spPr>
          <a:xfrm>
            <a:off x="2057100" y="3026425"/>
            <a:ext cx="5029800" cy="83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A50A51"/>
                </a:solidFill>
                <a:latin typeface="Asap Condensed SemiBold"/>
                <a:ea typeface="Asap Condensed SemiBold"/>
                <a:cs typeface="Asap Condensed SemiBold"/>
                <a:sym typeface="Asap Condensed SemiBold"/>
              </a:rPr>
              <a:t>Questions or Comments please send them to: </a:t>
            </a:r>
            <a:endParaRPr>
              <a:solidFill>
                <a:srgbClr val="A50A51"/>
              </a:solidFill>
              <a:latin typeface="Asap Condensed SemiBold"/>
              <a:ea typeface="Asap Condensed SemiBold"/>
              <a:cs typeface="Asap Condensed SemiBold"/>
              <a:sym typeface="Asap Condensed SemiBold"/>
            </a:endParaRPr>
          </a:p>
          <a:p>
            <a:pPr indent="0" lvl="0" marL="0" rtl="0" algn="ctr">
              <a:spcBef>
                <a:spcPts val="0"/>
              </a:spcBef>
              <a:spcAft>
                <a:spcPts val="0"/>
              </a:spcAft>
              <a:buNone/>
            </a:pPr>
            <a:r>
              <a:rPr lang="en" u="sng">
                <a:solidFill>
                  <a:srgbClr val="A50A51"/>
                </a:solidFill>
                <a:latin typeface="Asap Condensed Medium"/>
                <a:ea typeface="Asap Condensed Medium"/>
                <a:cs typeface="Asap Condensed Medium"/>
                <a:sym typeface="Asap Condensed Medium"/>
                <a:hlinkClick r:id="rId5">
                  <a:extLst>
                    <a:ext uri="{A12FA001-AC4F-418D-AE19-62706E023703}">
                      <ahyp:hlinkClr val="tx"/>
                    </a:ext>
                  </a:extLst>
                </a:hlinkClick>
              </a:rPr>
              <a:t>aelliott@community.solutions</a:t>
            </a:r>
            <a:endParaRPr>
              <a:solidFill>
                <a:srgbClr val="A50A51"/>
              </a:solidFill>
              <a:latin typeface="Asap Condensed Medium"/>
              <a:ea typeface="Asap Condensed Medium"/>
              <a:cs typeface="Asap Condensed Medium"/>
              <a:sym typeface="Asap Condensed Medium"/>
            </a:endParaRPr>
          </a:p>
          <a:p>
            <a:pPr indent="0" lvl="0" marL="0" rtl="0" algn="ctr">
              <a:spcBef>
                <a:spcPts val="0"/>
              </a:spcBef>
              <a:spcAft>
                <a:spcPts val="0"/>
              </a:spcAft>
              <a:buNone/>
            </a:pPr>
            <a:r>
              <a:rPr lang="en">
                <a:solidFill>
                  <a:srgbClr val="A50A51"/>
                </a:solidFill>
                <a:latin typeface="Asap Condensed Medium"/>
                <a:ea typeface="Asap Condensed Medium"/>
                <a:cs typeface="Asap Condensed Medium"/>
                <a:sym typeface="Asap Condensed Medium"/>
              </a:rPr>
              <a:t>pwleh@community.solutions</a:t>
            </a:r>
            <a:endParaRPr>
              <a:solidFill>
                <a:srgbClr val="A50A51"/>
              </a:solidFill>
              <a:latin typeface="Asap Condensed Medium"/>
              <a:ea typeface="Asap Condensed Medium"/>
              <a:cs typeface="Asap Condensed Medium"/>
              <a:sym typeface="Asap Condensed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62"/>
          <p:cNvSpPr txBox="1"/>
          <p:nvPr/>
        </p:nvSpPr>
        <p:spPr>
          <a:xfrm>
            <a:off x="329250" y="88325"/>
            <a:ext cx="8485500" cy="8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highlight>
                  <a:srgbClr val="12B5EA"/>
                </a:highlight>
                <a:latin typeface="Asap Condensed"/>
                <a:ea typeface="Asap Condensed"/>
                <a:cs typeface="Asap Condensed"/>
                <a:sym typeface="Asap Condensed"/>
              </a:rPr>
              <a:t> </a:t>
            </a:r>
            <a:r>
              <a:rPr b="1" lang="en" sz="3000">
                <a:solidFill>
                  <a:schemeClr val="lt1"/>
                </a:solidFill>
                <a:highlight>
                  <a:srgbClr val="12B5EA"/>
                </a:highlight>
                <a:latin typeface="Asap Condensed"/>
                <a:ea typeface="Asap Condensed"/>
                <a:cs typeface="Asap Condensed"/>
                <a:sym typeface="Asap Condensed"/>
              </a:rPr>
              <a:t>BFZ Housing Equity Strategists  </a:t>
            </a:r>
            <a:endParaRPr b="1" sz="3600">
              <a:solidFill>
                <a:srgbClr val="12B5EA"/>
              </a:solidFill>
              <a:highlight>
                <a:srgbClr val="12B5EA"/>
              </a:highlight>
              <a:latin typeface="Asap Condensed"/>
              <a:ea typeface="Asap Condensed"/>
              <a:cs typeface="Asap Condensed"/>
              <a:sym typeface="Asap Condensed"/>
            </a:endParaRPr>
          </a:p>
        </p:txBody>
      </p:sp>
      <p:pic>
        <p:nvPicPr>
          <p:cNvPr id="264" name="Google Shape;264;p62"/>
          <p:cNvPicPr preferRelativeResize="0"/>
          <p:nvPr/>
        </p:nvPicPr>
        <p:blipFill>
          <a:blip r:embed="rId3">
            <a:alphaModFix/>
          </a:blip>
          <a:stretch>
            <a:fillRect/>
          </a:stretch>
        </p:blipFill>
        <p:spPr>
          <a:xfrm>
            <a:off x="118350" y="1607100"/>
            <a:ext cx="1518000" cy="1929300"/>
          </a:xfrm>
          <a:prstGeom prst="ellipse">
            <a:avLst/>
          </a:prstGeom>
          <a:noFill/>
          <a:ln>
            <a:noFill/>
          </a:ln>
        </p:spPr>
      </p:pic>
      <p:pic>
        <p:nvPicPr>
          <p:cNvPr id="265" name="Google Shape;265;p62"/>
          <p:cNvPicPr preferRelativeResize="0"/>
          <p:nvPr/>
        </p:nvPicPr>
        <p:blipFill>
          <a:blip r:embed="rId4">
            <a:alphaModFix/>
          </a:blip>
          <a:stretch>
            <a:fillRect/>
          </a:stretch>
        </p:blipFill>
        <p:spPr>
          <a:xfrm>
            <a:off x="1904825" y="1542900"/>
            <a:ext cx="1518000" cy="2057700"/>
          </a:xfrm>
          <a:prstGeom prst="ellipse">
            <a:avLst/>
          </a:prstGeom>
          <a:noFill/>
          <a:ln>
            <a:noFill/>
          </a:ln>
        </p:spPr>
      </p:pic>
      <p:pic>
        <p:nvPicPr>
          <p:cNvPr id="266" name="Google Shape;266;p62"/>
          <p:cNvPicPr preferRelativeResize="0"/>
          <p:nvPr/>
        </p:nvPicPr>
        <p:blipFill>
          <a:blip r:embed="rId5">
            <a:alphaModFix/>
          </a:blip>
          <a:stretch>
            <a:fillRect/>
          </a:stretch>
        </p:blipFill>
        <p:spPr>
          <a:xfrm>
            <a:off x="3741113" y="1608750"/>
            <a:ext cx="1518000" cy="1926000"/>
          </a:xfrm>
          <a:prstGeom prst="ellipse">
            <a:avLst/>
          </a:prstGeom>
          <a:noFill/>
          <a:ln>
            <a:noFill/>
          </a:ln>
        </p:spPr>
      </p:pic>
      <p:sp>
        <p:nvSpPr>
          <p:cNvPr id="267" name="Google Shape;267;p62"/>
          <p:cNvSpPr txBox="1"/>
          <p:nvPr/>
        </p:nvSpPr>
        <p:spPr>
          <a:xfrm>
            <a:off x="161850" y="3787450"/>
            <a:ext cx="1431000" cy="5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sap Condensed"/>
                <a:ea typeface="Asap Condensed"/>
                <a:cs typeface="Asap Condensed"/>
                <a:sym typeface="Asap Condensed"/>
              </a:rPr>
              <a:t>James Lee</a:t>
            </a:r>
            <a:br>
              <a:rPr lang="en" sz="1800">
                <a:solidFill>
                  <a:schemeClr val="dk2"/>
                </a:solidFill>
                <a:latin typeface="Asap Condensed"/>
                <a:ea typeface="Asap Condensed"/>
                <a:cs typeface="Asap Condensed"/>
                <a:sym typeface="Asap Condensed"/>
              </a:rPr>
            </a:br>
            <a:endParaRPr sz="1300">
              <a:solidFill>
                <a:schemeClr val="dk1"/>
              </a:solidFill>
              <a:latin typeface="Asap Condensed"/>
              <a:ea typeface="Asap Condensed"/>
              <a:cs typeface="Asap Condensed"/>
              <a:sym typeface="Asap Condensed"/>
            </a:endParaRPr>
          </a:p>
        </p:txBody>
      </p:sp>
      <p:sp>
        <p:nvSpPr>
          <p:cNvPr id="268" name="Google Shape;268;p62"/>
          <p:cNvSpPr txBox="1"/>
          <p:nvPr/>
        </p:nvSpPr>
        <p:spPr>
          <a:xfrm>
            <a:off x="2000425" y="3787438"/>
            <a:ext cx="1431000" cy="5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sap Condensed"/>
                <a:ea typeface="Asap Condensed"/>
                <a:cs typeface="Asap Condensed"/>
                <a:sym typeface="Asap Condensed"/>
              </a:rPr>
              <a:t>Tyra Thomas</a:t>
            </a:r>
            <a:br>
              <a:rPr lang="en" sz="1800">
                <a:solidFill>
                  <a:schemeClr val="dk2"/>
                </a:solidFill>
                <a:latin typeface="Asap Condensed"/>
                <a:ea typeface="Asap Condensed"/>
                <a:cs typeface="Asap Condensed"/>
                <a:sym typeface="Asap Condensed"/>
              </a:rPr>
            </a:br>
            <a:endParaRPr sz="1300">
              <a:solidFill>
                <a:schemeClr val="dk1"/>
              </a:solidFill>
              <a:latin typeface="Asap Condensed"/>
              <a:ea typeface="Asap Condensed"/>
              <a:cs typeface="Asap Condensed"/>
              <a:sym typeface="Asap Condensed"/>
            </a:endParaRPr>
          </a:p>
        </p:txBody>
      </p:sp>
      <p:sp>
        <p:nvSpPr>
          <p:cNvPr id="269" name="Google Shape;269;p62"/>
          <p:cNvSpPr txBox="1"/>
          <p:nvPr/>
        </p:nvSpPr>
        <p:spPr>
          <a:xfrm>
            <a:off x="3795500" y="3610850"/>
            <a:ext cx="1431000" cy="5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sap Condensed"/>
                <a:ea typeface="Asap Condensed"/>
                <a:cs typeface="Asap Condensed"/>
                <a:sym typeface="Asap Condensed"/>
              </a:rPr>
              <a:t>Jianna Hopkins-Israel </a:t>
            </a:r>
            <a:br>
              <a:rPr lang="en" sz="1800">
                <a:solidFill>
                  <a:schemeClr val="dk2"/>
                </a:solidFill>
                <a:latin typeface="Asap Condensed"/>
                <a:ea typeface="Asap Condensed"/>
                <a:cs typeface="Asap Condensed"/>
                <a:sym typeface="Asap Condensed"/>
              </a:rPr>
            </a:br>
            <a:endParaRPr sz="1300">
              <a:solidFill>
                <a:schemeClr val="dk1"/>
              </a:solidFill>
              <a:latin typeface="Asap Condensed"/>
              <a:ea typeface="Asap Condensed"/>
              <a:cs typeface="Asap Condensed"/>
              <a:sym typeface="Asap Condensed"/>
            </a:endParaRPr>
          </a:p>
        </p:txBody>
      </p:sp>
      <p:pic>
        <p:nvPicPr>
          <p:cNvPr id="270" name="Google Shape;270;p62" title="IMG_20250325_182040.jpg"/>
          <p:cNvPicPr preferRelativeResize="0"/>
          <p:nvPr/>
        </p:nvPicPr>
        <p:blipFill rotWithShape="1">
          <a:blip r:embed="rId6">
            <a:alphaModFix/>
          </a:blip>
          <a:srcRect b="2218" l="0" r="26139" t="21264"/>
          <a:stretch/>
        </p:blipFill>
        <p:spPr>
          <a:xfrm>
            <a:off x="7264250" y="1607100"/>
            <a:ext cx="1518000" cy="1929300"/>
          </a:xfrm>
          <a:prstGeom prst="flowChartConnector">
            <a:avLst/>
          </a:prstGeom>
          <a:noFill/>
          <a:ln>
            <a:noFill/>
          </a:ln>
        </p:spPr>
      </p:pic>
      <p:pic>
        <p:nvPicPr>
          <p:cNvPr id="271" name="Google Shape;271;p62" title="RachaelHeadshot2023.jpg"/>
          <p:cNvPicPr preferRelativeResize="0"/>
          <p:nvPr/>
        </p:nvPicPr>
        <p:blipFill>
          <a:blip r:embed="rId7">
            <a:alphaModFix/>
          </a:blip>
          <a:stretch>
            <a:fillRect/>
          </a:stretch>
        </p:blipFill>
        <p:spPr>
          <a:xfrm>
            <a:off x="5577435" y="1607100"/>
            <a:ext cx="1518000" cy="1929300"/>
          </a:xfrm>
          <a:prstGeom prst="flowChartConnector">
            <a:avLst/>
          </a:prstGeom>
          <a:noFill/>
          <a:ln>
            <a:noFill/>
          </a:ln>
        </p:spPr>
      </p:pic>
      <p:sp>
        <p:nvSpPr>
          <p:cNvPr id="272" name="Google Shape;272;p62"/>
          <p:cNvSpPr txBox="1"/>
          <p:nvPr/>
        </p:nvSpPr>
        <p:spPr>
          <a:xfrm>
            <a:off x="5620925" y="3670425"/>
            <a:ext cx="1431000" cy="5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sap Condensed"/>
                <a:ea typeface="Asap Condensed"/>
                <a:cs typeface="Asap Condensed"/>
                <a:sym typeface="Asap Condensed"/>
              </a:rPr>
              <a:t>Rachael Parker </a:t>
            </a:r>
            <a:br>
              <a:rPr lang="en" sz="1800">
                <a:solidFill>
                  <a:schemeClr val="dk2"/>
                </a:solidFill>
                <a:latin typeface="Asap Condensed"/>
                <a:ea typeface="Asap Condensed"/>
                <a:cs typeface="Asap Condensed"/>
                <a:sym typeface="Asap Condensed"/>
              </a:rPr>
            </a:br>
            <a:endParaRPr sz="1300">
              <a:solidFill>
                <a:schemeClr val="dk1"/>
              </a:solidFill>
              <a:latin typeface="Asap Condensed"/>
              <a:ea typeface="Asap Condensed"/>
              <a:cs typeface="Asap Condensed"/>
              <a:sym typeface="Asap Condensed"/>
            </a:endParaRPr>
          </a:p>
        </p:txBody>
      </p:sp>
      <p:sp>
        <p:nvSpPr>
          <p:cNvPr id="273" name="Google Shape;273;p62"/>
          <p:cNvSpPr txBox="1"/>
          <p:nvPr/>
        </p:nvSpPr>
        <p:spPr>
          <a:xfrm>
            <a:off x="7307750" y="3670425"/>
            <a:ext cx="1431000" cy="5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Asap Condensed"/>
                <a:ea typeface="Asap Condensed"/>
                <a:cs typeface="Asap Condensed"/>
                <a:sym typeface="Asap Condensed"/>
              </a:rPr>
              <a:t>Anderson Curtis </a:t>
            </a:r>
            <a:br>
              <a:rPr lang="en" sz="1800">
                <a:solidFill>
                  <a:schemeClr val="dk2"/>
                </a:solidFill>
                <a:latin typeface="Asap Condensed"/>
                <a:ea typeface="Asap Condensed"/>
                <a:cs typeface="Asap Condensed"/>
                <a:sym typeface="Asap Condensed"/>
              </a:rPr>
            </a:br>
            <a:endParaRPr sz="1300">
              <a:solidFill>
                <a:schemeClr val="dk1"/>
              </a:solidFill>
              <a:latin typeface="Asap Condensed"/>
              <a:ea typeface="Asap Condensed"/>
              <a:cs typeface="Asap Condensed"/>
              <a:sym typeface="Asap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pSp>
        <p:nvGrpSpPr>
          <p:cNvPr id="278" name="Google Shape;278;p63"/>
          <p:cNvGrpSpPr/>
          <p:nvPr/>
        </p:nvGrpSpPr>
        <p:grpSpPr>
          <a:xfrm>
            <a:off x="2737439" y="521488"/>
            <a:ext cx="3669153" cy="407631"/>
            <a:chOff x="-4268600" y="6345183"/>
            <a:chExt cx="9781800" cy="1087017"/>
          </a:xfrm>
        </p:grpSpPr>
        <p:sp>
          <p:nvSpPr>
            <p:cNvPr id="279" name="Google Shape;279;p63"/>
            <p:cNvSpPr txBox="1"/>
            <p:nvPr/>
          </p:nvSpPr>
          <p:spPr>
            <a:xfrm>
              <a:off x="-4268600" y="6519000"/>
              <a:ext cx="9781800" cy="9132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b="1" lang="en" sz="2000">
                  <a:solidFill>
                    <a:schemeClr val="dk2"/>
                  </a:solidFill>
                  <a:latin typeface="Montserrat"/>
                  <a:ea typeface="Montserrat"/>
                  <a:cs typeface="Montserrat"/>
                  <a:sym typeface="Montserrat"/>
                </a:rPr>
                <a:t>Our Time Together </a:t>
              </a:r>
              <a:endParaRPr sz="500"/>
            </a:p>
          </p:txBody>
        </p:sp>
        <p:sp>
          <p:nvSpPr>
            <p:cNvPr id="280" name="Google Shape;280;p63"/>
            <p:cNvSpPr/>
            <p:nvPr/>
          </p:nvSpPr>
          <p:spPr>
            <a:xfrm>
              <a:off x="-33382" y="6345183"/>
              <a:ext cx="1311300" cy="112200"/>
            </a:xfrm>
            <a:prstGeom prst="rect">
              <a:avLst/>
            </a:prstGeom>
            <a:solidFill>
              <a:schemeClr val="accent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281" name="Google Shape;281;p63"/>
          <p:cNvSpPr/>
          <p:nvPr/>
        </p:nvSpPr>
        <p:spPr>
          <a:xfrm>
            <a:off x="1838647" y="2571100"/>
            <a:ext cx="304800" cy="313200"/>
          </a:xfrm>
          <a:prstGeom prst="ellipse">
            <a:avLst/>
          </a:prstGeom>
          <a:solidFill>
            <a:schemeClr val="dk2"/>
          </a:solidFill>
          <a:ln cap="flat" cmpd="sng" w="4775">
            <a:solidFill>
              <a:srgbClr val="06283A"/>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2" name="Google Shape;282;p63"/>
          <p:cNvSpPr/>
          <p:nvPr/>
        </p:nvSpPr>
        <p:spPr>
          <a:xfrm>
            <a:off x="1265133" y="2034558"/>
            <a:ext cx="1425900" cy="1386300"/>
          </a:xfrm>
          <a:prstGeom prst="ellipse">
            <a:avLst/>
          </a:prstGeom>
          <a:solidFill>
            <a:schemeClr val="dk1">
              <a:alpha val="58040"/>
            </a:schemeClr>
          </a:solidFill>
          <a:ln cap="flat" cmpd="sng" w="4775">
            <a:solidFill>
              <a:srgbClr val="06283A"/>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3" name="Google Shape;283;p63"/>
          <p:cNvSpPr txBox="1"/>
          <p:nvPr/>
        </p:nvSpPr>
        <p:spPr>
          <a:xfrm>
            <a:off x="1791166" y="1630887"/>
            <a:ext cx="399900" cy="2502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en" sz="1400">
                <a:solidFill>
                  <a:schemeClr val="dk1"/>
                </a:solidFill>
                <a:latin typeface="Calibri"/>
                <a:ea typeface="Calibri"/>
                <a:cs typeface="Calibri"/>
                <a:sym typeface="Calibri"/>
              </a:rPr>
              <a:t>12</a:t>
            </a:r>
            <a:endParaRPr sz="500"/>
          </a:p>
        </p:txBody>
      </p:sp>
      <p:sp>
        <p:nvSpPr>
          <p:cNvPr id="284" name="Google Shape;284;p63"/>
          <p:cNvSpPr txBox="1"/>
          <p:nvPr/>
        </p:nvSpPr>
        <p:spPr>
          <a:xfrm>
            <a:off x="2837566" y="2607900"/>
            <a:ext cx="258900" cy="2502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en" sz="1400">
                <a:solidFill>
                  <a:schemeClr val="dk1"/>
                </a:solidFill>
                <a:latin typeface="Calibri"/>
                <a:ea typeface="Calibri"/>
                <a:cs typeface="Calibri"/>
                <a:sym typeface="Calibri"/>
              </a:rPr>
              <a:t>3</a:t>
            </a:r>
            <a:endParaRPr sz="500"/>
          </a:p>
        </p:txBody>
      </p:sp>
      <p:sp>
        <p:nvSpPr>
          <p:cNvPr id="285" name="Google Shape;285;p63"/>
          <p:cNvSpPr txBox="1"/>
          <p:nvPr/>
        </p:nvSpPr>
        <p:spPr>
          <a:xfrm>
            <a:off x="1755260" y="3683600"/>
            <a:ext cx="388200" cy="2502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en" sz="1400">
                <a:solidFill>
                  <a:schemeClr val="dk1"/>
                </a:solidFill>
                <a:latin typeface="Calibri"/>
                <a:ea typeface="Calibri"/>
                <a:cs typeface="Calibri"/>
                <a:sym typeface="Calibri"/>
              </a:rPr>
              <a:t>6</a:t>
            </a:r>
            <a:endParaRPr sz="500"/>
          </a:p>
        </p:txBody>
      </p:sp>
      <p:sp>
        <p:nvSpPr>
          <p:cNvPr id="286" name="Google Shape;286;p63"/>
          <p:cNvSpPr txBox="1"/>
          <p:nvPr/>
        </p:nvSpPr>
        <p:spPr>
          <a:xfrm>
            <a:off x="765226" y="2688556"/>
            <a:ext cx="387600" cy="250200"/>
          </a:xfrm>
          <a:prstGeom prst="rect">
            <a:avLst/>
          </a:prstGeom>
          <a:noFill/>
          <a:ln>
            <a:noFill/>
          </a:ln>
        </p:spPr>
        <p:txBody>
          <a:bodyPr anchorCtr="0" anchor="t" bIns="17150" lIns="34300" spcFirstLastPara="1" rIns="34300" wrap="square" tIns="17150">
            <a:spAutoFit/>
          </a:bodyPr>
          <a:lstStyle/>
          <a:p>
            <a:pPr indent="0" lvl="0" marL="0" marR="0" rtl="0" algn="ctr">
              <a:spcBef>
                <a:spcPts val="0"/>
              </a:spcBef>
              <a:spcAft>
                <a:spcPts val="0"/>
              </a:spcAft>
              <a:buNone/>
            </a:pPr>
            <a:r>
              <a:rPr lang="en" sz="1400">
                <a:solidFill>
                  <a:schemeClr val="dk1"/>
                </a:solidFill>
                <a:latin typeface="Calibri"/>
                <a:ea typeface="Calibri"/>
                <a:cs typeface="Calibri"/>
                <a:sym typeface="Calibri"/>
              </a:rPr>
              <a:t>9</a:t>
            </a:r>
            <a:endParaRPr sz="500"/>
          </a:p>
        </p:txBody>
      </p:sp>
      <p:sp>
        <p:nvSpPr>
          <p:cNvPr id="287" name="Google Shape;287;p63"/>
          <p:cNvSpPr/>
          <p:nvPr/>
        </p:nvSpPr>
        <p:spPr>
          <a:xfrm flipH="1" rot="5400000">
            <a:off x="1580877" y="2200601"/>
            <a:ext cx="838200" cy="287100"/>
          </a:xfrm>
          <a:prstGeom prst="rightArrow">
            <a:avLst>
              <a:gd fmla="val 50000" name="adj1"/>
              <a:gd fmla="val 50000" name="adj2"/>
            </a:avLst>
          </a:prstGeom>
          <a:solidFill>
            <a:srgbClr val="06283A"/>
          </a:solidFill>
          <a:ln cap="flat" cmpd="sng" w="4775">
            <a:solidFill>
              <a:srgbClr val="06283A"/>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8" name="Google Shape;288;p63"/>
          <p:cNvSpPr/>
          <p:nvPr/>
        </p:nvSpPr>
        <p:spPr>
          <a:xfrm rot="1529381">
            <a:off x="1919168" y="2823708"/>
            <a:ext cx="1122346" cy="267298"/>
          </a:xfrm>
          <a:prstGeom prst="rightArrow">
            <a:avLst>
              <a:gd fmla="val 50000" name="adj1"/>
              <a:gd fmla="val 50000" name="adj2"/>
            </a:avLst>
          </a:prstGeom>
          <a:solidFill>
            <a:schemeClr val="dk2"/>
          </a:solidFill>
          <a:ln cap="flat" cmpd="sng" w="4775">
            <a:solidFill>
              <a:srgbClr val="06283A"/>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89" name="Google Shape;289;p63"/>
          <p:cNvSpPr/>
          <p:nvPr/>
        </p:nvSpPr>
        <p:spPr>
          <a:xfrm>
            <a:off x="1779357" y="2509839"/>
            <a:ext cx="411600" cy="405300"/>
          </a:xfrm>
          <a:prstGeom prst="ellipse">
            <a:avLst/>
          </a:prstGeom>
          <a:solidFill>
            <a:schemeClr val="dk2"/>
          </a:solidFill>
          <a:ln cap="flat" cmpd="sng" w="4775">
            <a:solidFill>
              <a:srgbClr val="06283A"/>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290" name="Google Shape;290;p63"/>
          <p:cNvCxnSpPr/>
          <p:nvPr/>
        </p:nvCxnSpPr>
        <p:spPr>
          <a:xfrm flipH="1" rot="10800000">
            <a:off x="2000023" y="2436851"/>
            <a:ext cx="1044600" cy="326400"/>
          </a:xfrm>
          <a:prstGeom prst="straightConnector1">
            <a:avLst/>
          </a:prstGeom>
          <a:noFill/>
          <a:ln cap="flat" cmpd="sng" w="3575">
            <a:solidFill>
              <a:srgbClr val="FF0000"/>
            </a:solidFill>
            <a:prstDash val="solid"/>
            <a:miter lim="800000"/>
            <a:headEnd len="sm" w="sm" type="none"/>
            <a:tailEnd len="med" w="med" type="triangle"/>
          </a:ln>
        </p:spPr>
      </p:cxnSp>
      <p:grpSp>
        <p:nvGrpSpPr>
          <p:cNvPr id="291" name="Google Shape;291;p63"/>
          <p:cNvGrpSpPr/>
          <p:nvPr/>
        </p:nvGrpSpPr>
        <p:grpSpPr>
          <a:xfrm>
            <a:off x="618880" y="1417422"/>
            <a:ext cx="7764903" cy="2631150"/>
            <a:chOff x="1407822" y="3360981"/>
            <a:chExt cx="20700887" cy="7016400"/>
          </a:xfrm>
        </p:grpSpPr>
        <p:grpSp>
          <p:nvGrpSpPr>
            <p:cNvPr id="292" name="Google Shape;292;p63"/>
            <p:cNvGrpSpPr/>
            <p:nvPr/>
          </p:nvGrpSpPr>
          <p:grpSpPr>
            <a:xfrm>
              <a:off x="1407822" y="3360981"/>
              <a:ext cx="20700887" cy="7016400"/>
              <a:chOff x="922701" y="4056822"/>
              <a:chExt cx="20700887" cy="7016400"/>
            </a:xfrm>
          </p:grpSpPr>
          <p:grpSp>
            <p:nvGrpSpPr>
              <p:cNvPr id="293" name="Google Shape;293;p63"/>
              <p:cNvGrpSpPr/>
              <p:nvPr/>
            </p:nvGrpSpPr>
            <p:grpSpPr>
              <a:xfrm>
                <a:off x="5966192" y="4640189"/>
                <a:ext cx="15657396" cy="6149775"/>
                <a:chOff x="5966459" y="4551037"/>
                <a:chExt cx="13161900" cy="7582953"/>
              </a:xfrm>
            </p:grpSpPr>
            <p:sp>
              <p:nvSpPr>
                <p:cNvPr id="294" name="Google Shape;294;p63"/>
                <p:cNvSpPr/>
                <p:nvPr/>
              </p:nvSpPr>
              <p:spPr>
                <a:xfrm>
                  <a:off x="5966459" y="9960490"/>
                  <a:ext cx="13161900" cy="2173500"/>
                </a:xfrm>
                <a:prstGeom prst="rightArrow">
                  <a:avLst>
                    <a:gd fmla="val 80229" name="adj1"/>
                    <a:gd fmla="val 50000" name="adj2"/>
                  </a:avLst>
                </a:prstGeom>
                <a:solidFill>
                  <a:srgbClr val="FF6F0C"/>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95" name="Google Shape;295;p63"/>
                <p:cNvSpPr/>
                <p:nvPr/>
              </p:nvSpPr>
              <p:spPr>
                <a:xfrm>
                  <a:off x="5966459" y="8157339"/>
                  <a:ext cx="11113200" cy="2173500"/>
                </a:xfrm>
                <a:prstGeom prst="rightArrow">
                  <a:avLst>
                    <a:gd fmla="val 80229" name="adj1"/>
                    <a:gd fmla="val 50000" name="adj2"/>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96" name="Google Shape;296;p63"/>
                <p:cNvSpPr/>
                <p:nvPr/>
              </p:nvSpPr>
              <p:spPr>
                <a:xfrm>
                  <a:off x="5966460" y="6354188"/>
                  <a:ext cx="9355800" cy="2173500"/>
                </a:xfrm>
                <a:prstGeom prst="rightArrow">
                  <a:avLst>
                    <a:gd fmla="val 80229" name="adj1"/>
                    <a:gd fmla="val 50000" name="adj2"/>
                  </a:avLst>
                </a:prstGeom>
                <a:solidFill>
                  <a:srgbClr val="A50A51"/>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97" name="Google Shape;297;p63"/>
                <p:cNvSpPr/>
                <p:nvPr/>
              </p:nvSpPr>
              <p:spPr>
                <a:xfrm>
                  <a:off x="5966460" y="4551037"/>
                  <a:ext cx="7608900" cy="2173500"/>
                </a:xfrm>
                <a:prstGeom prst="rightArrow">
                  <a:avLst>
                    <a:gd fmla="val 80229" name="adj1"/>
                    <a:gd fmla="val 50000" name="adj2"/>
                  </a:avLst>
                </a:prstGeom>
                <a:solidFill>
                  <a:srgbClr val="02B5EA"/>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298" name="Google Shape;298;p63"/>
              <p:cNvSpPr/>
              <p:nvPr/>
            </p:nvSpPr>
            <p:spPr>
              <a:xfrm>
                <a:off x="922701" y="4056822"/>
                <a:ext cx="7016400" cy="7016400"/>
              </a:xfrm>
              <a:prstGeom prst="ellipse">
                <a:avLst/>
              </a:prstGeom>
              <a:solidFill>
                <a:schemeClr val="lt1"/>
              </a:solidFill>
              <a:ln cap="flat" cmpd="sng" w="109550">
                <a:solidFill>
                  <a:schemeClr val="dk2"/>
                </a:solidFill>
                <a:prstDash val="solid"/>
                <a:miter lim="800000"/>
                <a:headEnd len="sm" w="sm" type="none"/>
                <a:tailEnd len="sm" w="sm" type="none"/>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299" name="Google Shape;299;p63"/>
            <p:cNvSpPr/>
            <p:nvPr/>
          </p:nvSpPr>
          <p:spPr>
            <a:xfrm>
              <a:off x="8181536" y="4512255"/>
              <a:ext cx="7669200" cy="523200"/>
            </a:xfrm>
            <a:prstGeom prst="rect">
              <a:avLst/>
            </a:prstGeom>
            <a:noFill/>
            <a:ln>
              <a:noFill/>
            </a:ln>
          </p:spPr>
          <p:txBody>
            <a:bodyPr anchorCtr="0" anchor="t" bIns="17150" lIns="34300" spcFirstLastPara="1" rIns="34300" wrap="square" tIns="17150">
              <a:noAutofit/>
            </a:bodyPr>
            <a:lstStyle/>
            <a:p>
              <a:pPr indent="-330200" lvl="0" marL="457200" marR="0" rtl="0" algn="l">
                <a:spcBef>
                  <a:spcPts val="0"/>
                </a:spcBef>
                <a:spcAft>
                  <a:spcPts val="0"/>
                </a:spcAft>
                <a:buClr>
                  <a:schemeClr val="lt2"/>
                </a:buClr>
                <a:buSzPts val="1600"/>
                <a:buFont typeface="Asap Condensed SemiBold"/>
                <a:buChar char="●"/>
              </a:pPr>
              <a:r>
                <a:rPr lang="en" sz="1600">
                  <a:solidFill>
                    <a:schemeClr val="lt2"/>
                  </a:solidFill>
                  <a:latin typeface="Asap Condensed SemiBold"/>
                  <a:ea typeface="Asap Condensed SemiBold"/>
                  <a:cs typeface="Asap Condensed SemiBold"/>
                  <a:sym typeface="Asap Condensed SemiBold"/>
                </a:rPr>
                <a:t>Welcome  &amp; Purpose </a:t>
              </a:r>
              <a:endParaRPr sz="500"/>
            </a:p>
          </p:txBody>
        </p:sp>
        <p:sp>
          <p:nvSpPr>
            <p:cNvPr id="300" name="Google Shape;300;p63"/>
            <p:cNvSpPr/>
            <p:nvPr/>
          </p:nvSpPr>
          <p:spPr>
            <a:xfrm>
              <a:off x="8311434" y="5933555"/>
              <a:ext cx="9781800" cy="523200"/>
            </a:xfrm>
            <a:prstGeom prst="rect">
              <a:avLst/>
            </a:prstGeom>
            <a:noFill/>
            <a:ln>
              <a:noFill/>
            </a:ln>
          </p:spPr>
          <p:txBody>
            <a:bodyPr anchorCtr="0" anchor="t" bIns="17150" lIns="34300" spcFirstLastPara="1" rIns="34300" wrap="square" tIns="17150">
              <a:noAutofit/>
            </a:bodyPr>
            <a:lstStyle/>
            <a:p>
              <a:pPr indent="-336550" lvl="0" marL="457200" marR="0" rtl="0" algn="l">
                <a:spcBef>
                  <a:spcPts val="0"/>
                </a:spcBef>
                <a:spcAft>
                  <a:spcPts val="0"/>
                </a:spcAft>
                <a:buClr>
                  <a:schemeClr val="lt2"/>
                </a:buClr>
                <a:buSzPts val="1700"/>
                <a:buFont typeface="Asap Condensed SemiBold"/>
                <a:buChar char="●"/>
              </a:pPr>
              <a:r>
                <a:rPr lang="en" sz="1700">
                  <a:solidFill>
                    <a:schemeClr val="lt2"/>
                  </a:solidFill>
                  <a:latin typeface="Asap Condensed SemiBold"/>
                  <a:ea typeface="Asap Condensed SemiBold"/>
                  <a:cs typeface="Asap Condensed SemiBold"/>
                  <a:sym typeface="Asap Condensed SemiBold"/>
                </a:rPr>
                <a:t>Ideal System v. Current System</a:t>
              </a:r>
              <a:endParaRPr sz="1700">
                <a:solidFill>
                  <a:schemeClr val="lt2"/>
                </a:solidFill>
                <a:latin typeface="Asap Condensed SemiBold"/>
                <a:ea typeface="Asap Condensed SemiBold"/>
                <a:cs typeface="Asap Condensed SemiBold"/>
                <a:sym typeface="Asap Condensed SemiBold"/>
              </a:endParaRPr>
            </a:p>
            <a:p>
              <a:pPr indent="0" lvl="0" marL="457200" marR="0" rtl="0" algn="l">
                <a:spcBef>
                  <a:spcPts val="0"/>
                </a:spcBef>
                <a:spcAft>
                  <a:spcPts val="0"/>
                </a:spcAft>
                <a:buNone/>
              </a:pPr>
              <a:r>
                <a:t/>
              </a:r>
              <a:endParaRPr sz="500"/>
            </a:p>
          </p:txBody>
        </p:sp>
        <p:sp>
          <p:nvSpPr>
            <p:cNvPr id="301" name="Google Shape;301;p63"/>
            <p:cNvSpPr/>
            <p:nvPr/>
          </p:nvSpPr>
          <p:spPr>
            <a:xfrm>
              <a:off x="8503816" y="7354822"/>
              <a:ext cx="11552400" cy="523200"/>
            </a:xfrm>
            <a:prstGeom prst="rect">
              <a:avLst/>
            </a:prstGeom>
            <a:noFill/>
            <a:ln>
              <a:noFill/>
            </a:ln>
          </p:spPr>
          <p:txBody>
            <a:bodyPr anchorCtr="0" anchor="t" bIns="17150" lIns="34300" spcFirstLastPara="1" rIns="34300" wrap="square" tIns="17150">
              <a:noAutofit/>
            </a:bodyPr>
            <a:lstStyle/>
            <a:p>
              <a:pPr indent="-336550" lvl="0" marL="457200" marR="0" rtl="0" algn="l">
                <a:spcBef>
                  <a:spcPts val="0"/>
                </a:spcBef>
                <a:spcAft>
                  <a:spcPts val="0"/>
                </a:spcAft>
                <a:buClr>
                  <a:schemeClr val="lt2"/>
                </a:buClr>
                <a:buSzPts val="1700"/>
                <a:buFont typeface="Asap Condensed SemiBold"/>
                <a:buChar char="●"/>
              </a:pPr>
              <a:r>
                <a:rPr lang="en" sz="1700">
                  <a:solidFill>
                    <a:schemeClr val="lt2"/>
                  </a:solidFill>
                  <a:latin typeface="Asap Condensed SemiBold"/>
                  <a:ea typeface="Asap Condensed SemiBold"/>
                  <a:cs typeface="Asap Condensed SemiBold"/>
                  <a:sym typeface="Asap Condensed SemiBold"/>
                </a:rPr>
                <a:t>How do we get to an ideal system? </a:t>
              </a:r>
              <a:r>
                <a:rPr lang="en" sz="1700">
                  <a:solidFill>
                    <a:schemeClr val="lt2"/>
                  </a:solidFill>
                  <a:latin typeface="Asap Condensed SemiBold"/>
                  <a:ea typeface="Asap Condensed SemiBold"/>
                  <a:cs typeface="Asap Condensed SemiBold"/>
                  <a:sym typeface="Asap Condensed SemiBold"/>
                </a:rPr>
                <a:t> </a:t>
              </a:r>
              <a:endParaRPr sz="1700">
                <a:solidFill>
                  <a:schemeClr val="lt2"/>
                </a:solidFill>
                <a:latin typeface="Asap Condensed SemiBold"/>
                <a:ea typeface="Asap Condensed SemiBold"/>
                <a:cs typeface="Asap Condensed SemiBold"/>
                <a:sym typeface="Asap Condensed SemiBold"/>
              </a:endParaRPr>
            </a:p>
          </p:txBody>
        </p:sp>
        <p:sp>
          <p:nvSpPr>
            <p:cNvPr id="302" name="Google Shape;302;p63"/>
            <p:cNvSpPr/>
            <p:nvPr/>
          </p:nvSpPr>
          <p:spPr>
            <a:xfrm>
              <a:off x="8311434" y="8683189"/>
              <a:ext cx="8908500" cy="870300"/>
            </a:xfrm>
            <a:prstGeom prst="rect">
              <a:avLst/>
            </a:prstGeom>
            <a:noFill/>
            <a:ln>
              <a:noFill/>
            </a:ln>
          </p:spPr>
          <p:txBody>
            <a:bodyPr anchorCtr="0" anchor="t" bIns="17150" lIns="34300" spcFirstLastPara="1" rIns="34300" wrap="square" tIns="17150">
              <a:noAutofit/>
            </a:bodyPr>
            <a:lstStyle/>
            <a:p>
              <a:pPr indent="-317500" lvl="0" marL="457200" marR="0" rtl="0" algn="l">
                <a:lnSpc>
                  <a:spcPct val="100000"/>
                </a:lnSpc>
                <a:spcBef>
                  <a:spcPts val="0"/>
                </a:spcBef>
                <a:spcAft>
                  <a:spcPts val="0"/>
                </a:spcAft>
                <a:buClr>
                  <a:schemeClr val="lt2"/>
                </a:buClr>
                <a:buSzPts val="1400"/>
                <a:buChar char="●"/>
              </a:pPr>
              <a:r>
                <a:rPr lang="en" sz="1700">
                  <a:solidFill>
                    <a:schemeClr val="lt2"/>
                  </a:solidFill>
                  <a:latin typeface="Asap Condensed SemiBold"/>
                  <a:ea typeface="Asap Condensed SemiBold"/>
                  <a:cs typeface="Asap Condensed SemiBold"/>
                  <a:sym typeface="Asap Condensed SemiBold"/>
                </a:rPr>
                <a:t>What Actions Can We Take? </a:t>
              </a:r>
              <a:r>
                <a:rPr lang="en" sz="1700">
                  <a:solidFill>
                    <a:schemeClr val="lt2"/>
                  </a:solidFill>
                  <a:latin typeface="Asap Condensed SemiBold"/>
                  <a:ea typeface="Asap Condensed SemiBold"/>
                  <a:cs typeface="Asap Condensed SemiBold"/>
                  <a:sym typeface="Asap Condensed SemiBold"/>
                </a:rPr>
                <a:t> </a:t>
              </a:r>
              <a:r>
                <a:rPr lang="en" sz="1100">
                  <a:solidFill>
                    <a:schemeClr val="lt2"/>
                  </a:solidFill>
                  <a:latin typeface="Montserrat Medium"/>
                  <a:ea typeface="Montserrat Medium"/>
                  <a:cs typeface="Montserrat Medium"/>
                  <a:sym typeface="Montserrat Medium"/>
                </a:rPr>
                <a:t> </a:t>
              </a:r>
              <a:endParaRPr sz="500"/>
            </a:p>
          </p:txBody>
        </p:sp>
      </p:grpSp>
      <p:sp>
        <p:nvSpPr>
          <p:cNvPr id="303" name="Google Shape;303;p63"/>
          <p:cNvSpPr txBox="1"/>
          <p:nvPr/>
        </p:nvSpPr>
        <p:spPr>
          <a:xfrm>
            <a:off x="1659450" y="1519875"/>
            <a:ext cx="503700" cy="3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rPr>
              <a:t>12</a:t>
            </a:r>
            <a:endParaRPr sz="1800">
              <a:solidFill>
                <a:schemeClr val="dk2"/>
              </a:solidFill>
            </a:endParaRPr>
          </a:p>
        </p:txBody>
      </p:sp>
      <p:sp>
        <p:nvSpPr>
          <p:cNvPr id="304" name="Google Shape;304;p63"/>
          <p:cNvSpPr txBox="1"/>
          <p:nvPr/>
        </p:nvSpPr>
        <p:spPr>
          <a:xfrm>
            <a:off x="2761225" y="2571100"/>
            <a:ext cx="4116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3</a:t>
            </a:r>
            <a:endParaRPr sz="1800">
              <a:solidFill>
                <a:schemeClr val="dk2"/>
              </a:solidFill>
            </a:endParaRPr>
          </a:p>
        </p:txBody>
      </p:sp>
      <p:sp>
        <p:nvSpPr>
          <p:cNvPr id="305" name="Google Shape;305;p63"/>
          <p:cNvSpPr txBox="1"/>
          <p:nvPr/>
        </p:nvSpPr>
        <p:spPr>
          <a:xfrm>
            <a:off x="1791350" y="3542825"/>
            <a:ext cx="3876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6</a:t>
            </a:r>
            <a:endParaRPr sz="1800">
              <a:solidFill>
                <a:schemeClr val="dk2"/>
              </a:solidFill>
            </a:endParaRPr>
          </a:p>
        </p:txBody>
      </p:sp>
      <p:sp>
        <p:nvSpPr>
          <p:cNvPr id="306" name="Google Shape;306;p63"/>
          <p:cNvSpPr txBox="1"/>
          <p:nvPr/>
        </p:nvSpPr>
        <p:spPr>
          <a:xfrm>
            <a:off x="813775" y="2619150"/>
            <a:ext cx="304800" cy="3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9</a:t>
            </a:r>
            <a:endParaRPr sz="1800">
              <a:solidFill>
                <a:schemeClr val="dk2"/>
              </a:solidFill>
            </a:endParaRPr>
          </a:p>
        </p:txBody>
      </p:sp>
      <p:sp>
        <p:nvSpPr>
          <p:cNvPr id="307" name="Google Shape;307;p63"/>
          <p:cNvSpPr/>
          <p:nvPr/>
        </p:nvSpPr>
        <p:spPr>
          <a:xfrm>
            <a:off x="1823788" y="2657238"/>
            <a:ext cx="232200" cy="250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 name="Google Shape;308;p63"/>
          <p:cNvSpPr/>
          <p:nvPr/>
        </p:nvSpPr>
        <p:spPr>
          <a:xfrm rot="-5400000">
            <a:off x="1659900" y="2321575"/>
            <a:ext cx="502800" cy="203400"/>
          </a:xfrm>
          <a:prstGeom prst="rightArrow">
            <a:avLst>
              <a:gd fmla="val 50000" name="adj1"/>
              <a:gd fmla="val 50000" name="adj2"/>
            </a:avLst>
          </a:prstGeom>
          <a:solidFill>
            <a:schemeClr val="lt2"/>
          </a:solidFill>
          <a:ln cap="flat" cmpd="sng" w="9525">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63"/>
          <p:cNvSpPr/>
          <p:nvPr/>
        </p:nvSpPr>
        <p:spPr>
          <a:xfrm rot="1640960">
            <a:off x="1803520" y="2980011"/>
            <a:ext cx="980160" cy="15027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0" name="Google Shape;310;p63"/>
          <p:cNvSpPr/>
          <p:nvPr/>
        </p:nvSpPr>
        <p:spPr>
          <a:xfrm>
            <a:off x="1785250" y="2662325"/>
            <a:ext cx="273900" cy="240000"/>
          </a:xfrm>
          <a:prstGeom prst="ellipse">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11" name="Google Shape;311;p63"/>
          <p:cNvCxnSpPr/>
          <p:nvPr/>
        </p:nvCxnSpPr>
        <p:spPr>
          <a:xfrm flipH="1" rot="10800000">
            <a:off x="2040238" y="2201597"/>
            <a:ext cx="880200" cy="548400"/>
          </a:xfrm>
          <a:prstGeom prst="straightConnector1">
            <a:avLst/>
          </a:prstGeom>
          <a:noFill/>
          <a:ln cap="flat" cmpd="sng" w="9525">
            <a:solidFill>
              <a:srgbClr val="FF0000"/>
            </a:solidFill>
            <a:prstDash val="solid"/>
            <a:round/>
            <a:headEnd len="med" w="med" type="none"/>
            <a:tailEnd len="med" w="med" type="triangle"/>
          </a:ln>
        </p:spPr>
      </p:cxnSp>
      <p:cxnSp>
        <p:nvCxnSpPr>
          <p:cNvPr id="312" name="Google Shape;312;p63"/>
          <p:cNvCxnSpPr/>
          <p:nvPr/>
        </p:nvCxnSpPr>
        <p:spPr>
          <a:xfrm flipH="1">
            <a:off x="2429975" y="1625600"/>
            <a:ext cx="174300" cy="261300"/>
          </a:xfrm>
          <a:prstGeom prst="straightConnector1">
            <a:avLst/>
          </a:prstGeom>
          <a:noFill/>
          <a:ln cap="flat" cmpd="sng" w="38100">
            <a:solidFill>
              <a:schemeClr val="dk2"/>
            </a:solidFill>
            <a:prstDash val="solid"/>
            <a:round/>
            <a:headEnd len="med" w="med" type="none"/>
            <a:tailEnd len="med" w="med" type="none"/>
          </a:ln>
        </p:spPr>
      </p:cxnSp>
      <p:cxnSp>
        <p:nvCxnSpPr>
          <p:cNvPr id="313" name="Google Shape;313;p63"/>
          <p:cNvCxnSpPr/>
          <p:nvPr/>
        </p:nvCxnSpPr>
        <p:spPr>
          <a:xfrm flipH="1">
            <a:off x="2768225" y="2273500"/>
            <a:ext cx="363000" cy="153000"/>
          </a:xfrm>
          <a:prstGeom prst="straightConnector1">
            <a:avLst/>
          </a:prstGeom>
          <a:noFill/>
          <a:ln cap="flat" cmpd="sng" w="38100">
            <a:solidFill>
              <a:schemeClr val="dk2"/>
            </a:solidFill>
            <a:prstDash val="solid"/>
            <a:round/>
            <a:headEnd len="med" w="med" type="none"/>
            <a:tailEnd len="med" w="med" type="none"/>
          </a:ln>
        </p:spPr>
      </p:cxnSp>
      <p:cxnSp>
        <p:nvCxnSpPr>
          <p:cNvPr id="314" name="Google Shape;314;p63"/>
          <p:cNvCxnSpPr/>
          <p:nvPr/>
        </p:nvCxnSpPr>
        <p:spPr>
          <a:xfrm rot="10800000">
            <a:off x="2759700" y="3182350"/>
            <a:ext cx="414600" cy="131700"/>
          </a:xfrm>
          <a:prstGeom prst="straightConnector1">
            <a:avLst/>
          </a:prstGeom>
          <a:noFill/>
          <a:ln cap="flat" cmpd="sng" w="38100">
            <a:solidFill>
              <a:schemeClr val="dk2"/>
            </a:solidFill>
            <a:prstDash val="solid"/>
            <a:round/>
            <a:headEnd len="med" w="med" type="none"/>
            <a:tailEnd len="med" w="med" type="none"/>
          </a:ln>
        </p:spPr>
      </p:cxnSp>
      <p:cxnSp>
        <p:nvCxnSpPr>
          <p:cNvPr id="315" name="Google Shape;315;p63"/>
          <p:cNvCxnSpPr/>
          <p:nvPr/>
        </p:nvCxnSpPr>
        <p:spPr>
          <a:xfrm rot="10800000">
            <a:off x="2467325" y="3529050"/>
            <a:ext cx="141900" cy="306000"/>
          </a:xfrm>
          <a:prstGeom prst="straightConnector1">
            <a:avLst/>
          </a:prstGeom>
          <a:noFill/>
          <a:ln cap="flat" cmpd="sng" w="38100">
            <a:solidFill>
              <a:schemeClr val="dk2"/>
            </a:solidFill>
            <a:prstDash val="solid"/>
            <a:round/>
            <a:headEnd len="med" w="med" type="none"/>
            <a:tailEnd len="med" w="med" type="none"/>
          </a:ln>
        </p:spPr>
      </p:cxnSp>
      <p:cxnSp>
        <p:nvCxnSpPr>
          <p:cNvPr id="316" name="Google Shape;316;p63"/>
          <p:cNvCxnSpPr/>
          <p:nvPr/>
        </p:nvCxnSpPr>
        <p:spPr>
          <a:xfrm flipH="1" rot="10800000">
            <a:off x="1200975" y="3557550"/>
            <a:ext cx="215400" cy="258000"/>
          </a:xfrm>
          <a:prstGeom prst="straightConnector1">
            <a:avLst/>
          </a:prstGeom>
          <a:noFill/>
          <a:ln cap="flat" cmpd="sng" w="38100">
            <a:solidFill>
              <a:schemeClr val="dk2"/>
            </a:solidFill>
            <a:prstDash val="solid"/>
            <a:round/>
            <a:headEnd len="med" w="med" type="none"/>
            <a:tailEnd len="med" w="med" type="none"/>
          </a:ln>
        </p:spPr>
      </p:cxnSp>
      <p:cxnSp>
        <p:nvCxnSpPr>
          <p:cNvPr id="317" name="Google Shape;317;p63"/>
          <p:cNvCxnSpPr/>
          <p:nvPr/>
        </p:nvCxnSpPr>
        <p:spPr>
          <a:xfrm flipH="1" rot="10800000">
            <a:off x="765225" y="3193300"/>
            <a:ext cx="346200" cy="116700"/>
          </a:xfrm>
          <a:prstGeom prst="straightConnector1">
            <a:avLst/>
          </a:prstGeom>
          <a:noFill/>
          <a:ln cap="flat" cmpd="sng" w="38100">
            <a:solidFill>
              <a:schemeClr val="dk2"/>
            </a:solidFill>
            <a:prstDash val="solid"/>
            <a:round/>
            <a:headEnd len="med" w="med" type="none"/>
            <a:tailEnd len="med" w="med" type="none"/>
          </a:ln>
        </p:spPr>
      </p:cxnSp>
      <p:cxnSp>
        <p:nvCxnSpPr>
          <p:cNvPr id="318" name="Google Shape;318;p63"/>
          <p:cNvCxnSpPr/>
          <p:nvPr/>
        </p:nvCxnSpPr>
        <p:spPr>
          <a:xfrm>
            <a:off x="765225" y="2201600"/>
            <a:ext cx="333600" cy="195300"/>
          </a:xfrm>
          <a:prstGeom prst="straightConnector1">
            <a:avLst/>
          </a:prstGeom>
          <a:noFill/>
          <a:ln cap="flat" cmpd="sng" w="38100">
            <a:solidFill>
              <a:schemeClr val="dk2"/>
            </a:solidFill>
            <a:prstDash val="solid"/>
            <a:round/>
            <a:headEnd len="med" w="med" type="none"/>
            <a:tailEnd len="med" w="med" type="none"/>
          </a:ln>
        </p:spPr>
      </p:cxnSp>
      <p:cxnSp>
        <p:nvCxnSpPr>
          <p:cNvPr id="319" name="Google Shape;319;p63"/>
          <p:cNvCxnSpPr/>
          <p:nvPr/>
        </p:nvCxnSpPr>
        <p:spPr>
          <a:xfrm>
            <a:off x="1187450" y="1698850"/>
            <a:ext cx="222600" cy="237900"/>
          </a:xfrm>
          <a:prstGeom prst="straightConnector1">
            <a:avLst/>
          </a:prstGeom>
          <a:noFill/>
          <a:ln cap="flat" cmpd="sng" w="38100">
            <a:solidFill>
              <a:schemeClr val="dk2"/>
            </a:solidFill>
            <a:prstDash val="solid"/>
            <a:round/>
            <a:headEnd len="med" w="med" type="none"/>
            <a:tailEnd len="med" w="med" type="none"/>
          </a:ln>
        </p:spPr>
      </p:cxnSp>
      <p:cxnSp>
        <p:nvCxnSpPr>
          <p:cNvPr id="320" name="Google Shape;320;p63"/>
          <p:cNvCxnSpPr>
            <a:stCxn id="303" idx="1"/>
          </p:cNvCxnSpPr>
          <p:nvPr/>
        </p:nvCxnSpPr>
        <p:spPr>
          <a:xfrm>
            <a:off x="1659450" y="1676475"/>
            <a:ext cx="0" cy="0"/>
          </a:xfrm>
          <a:prstGeom prst="straightConnector1">
            <a:avLst/>
          </a:prstGeom>
          <a:noFill/>
          <a:ln cap="flat" cmpd="sng" w="9525">
            <a:solidFill>
              <a:schemeClr val="dk2"/>
            </a:solidFill>
            <a:prstDash val="solid"/>
            <a:round/>
            <a:headEnd len="med" w="med" type="none"/>
            <a:tailEnd len="med" w="med" type="none"/>
          </a:ln>
        </p:spPr>
      </p:cxnSp>
      <p:cxnSp>
        <p:nvCxnSpPr>
          <p:cNvPr id="321" name="Google Shape;321;p63"/>
          <p:cNvCxnSpPr>
            <a:stCxn id="303" idx="1"/>
          </p:cNvCxnSpPr>
          <p:nvPr/>
        </p:nvCxnSpPr>
        <p:spPr>
          <a:xfrm>
            <a:off x="1659450" y="1676475"/>
            <a:ext cx="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6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27" name="Google Shape;327;p6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28" name="Google Shape;328;p6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65" title="mentimeter_qr_code (1).png"/>
          <p:cNvPicPr preferRelativeResize="0"/>
          <p:nvPr/>
        </p:nvPicPr>
        <p:blipFill>
          <a:blip r:embed="rId3">
            <a:alphaModFix/>
          </a:blip>
          <a:stretch>
            <a:fillRect/>
          </a:stretch>
        </p:blipFill>
        <p:spPr>
          <a:xfrm>
            <a:off x="2655688" y="202400"/>
            <a:ext cx="3832625" cy="3832625"/>
          </a:xfrm>
          <a:prstGeom prst="rect">
            <a:avLst/>
          </a:prstGeom>
          <a:noFill/>
          <a:ln>
            <a:noFill/>
          </a:ln>
        </p:spPr>
      </p:pic>
      <p:sp>
        <p:nvSpPr>
          <p:cNvPr id="334" name="Google Shape;334;p65"/>
          <p:cNvSpPr txBox="1"/>
          <p:nvPr/>
        </p:nvSpPr>
        <p:spPr>
          <a:xfrm>
            <a:off x="149575" y="4175300"/>
            <a:ext cx="8994300" cy="702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en" sz="2400">
                <a:solidFill>
                  <a:srgbClr val="952056"/>
                </a:solidFill>
                <a:latin typeface="Asap Condensed SemiBold"/>
                <a:ea typeface="Asap Condensed SemiBold"/>
                <a:cs typeface="Asap Condensed SemiBold"/>
                <a:sym typeface="Asap Condensed SemiBold"/>
              </a:rPr>
              <a:t>What comes to mind when you think of an ideal Homeless  Response System?</a:t>
            </a:r>
            <a:endParaRPr sz="2400">
              <a:solidFill>
                <a:srgbClr val="952056"/>
              </a:solidFill>
              <a:latin typeface="Asap Condensed SemiBold"/>
              <a:ea typeface="Asap Condensed SemiBold"/>
              <a:cs typeface="Asap Condensed SemiBold"/>
              <a:sym typeface="Asap Condensed SemiBold"/>
            </a:endParaRPr>
          </a:p>
          <a:p>
            <a:pPr indent="0" lvl="0" marL="0" rtl="0" algn="l">
              <a:spcBef>
                <a:spcPts val="1200"/>
              </a:spcBef>
              <a:spcAft>
                <a:spcPts val="0"/>
              </a:spcAft>
              <a:buNone/>
            </a:pPr>
            <a:r>
              <a:t/>
            </a: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66"/>
          <p:cNvPicPr preferRelativeResize="0"/>
          <p:nvPr/>
        </p:nvPicPr>
        <p:blipFill>
          <a:blip r:embed="rId3">
            <a:alphaModFix/>
          </a:blip>
          <a:stretch>
            <a:fillRect/>
          </a:stretch>
        </p:blipFill>
        <p:spPr>
          <a:xfrm>
            <a:off x="0" y="0"/>
            <a:ext cx="6995874" cy="5143501"/>
          </a:xfrm>
          <a:prstGeom prst="rect">
            <a:avLst/>
          </a:prstGeom>
          <a:noFill/>
          <a:ln>
            <a:noFill/>
          </a:ln>
        </p:spPr>
      </p:pic>
      <p:sp>
        <p:nvSpPr>
          <p:cNvPr id="340" name="Google Shape;340;p66"/>
          <p:cNvSpPr txBox="1"/>
          <p:nvPr/>
        </p:nvSpPr>
        <p:spPr>
          <a:xfrm>
            <a:off x="6162000" y="58050"/>
            <a:ext cx="2982000" cy="50274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rgbClr val="A50A51"/>
                </a:solidFill>
                <a:latin typeface="Asap Condensed"/>
                <a:ea typeface="Asap Condensed"/>
                <a:cs typeface="Asap Condensed"/>
                <a:sym typeface="Asap Condensed"/>
              </a:rPr>
              <a:t>Designing A System For All </a:t>
            </a:r>
            <a:endParaRPr b="1" sz="2300">
              <a:solidFill>
                <a:srgbClr val="A50A51"/>
              </a:solidFill>
              <a:latin typeface="Asap Condensed"/>
              <a:ea typeface="Asap Condensed"/>
              <a:cs typeface="Asap Condensed"/>
              <a:sym typeface="Asap Condensed"/>
            </a:endParaRPr>
          </a:p>
        </p:txBody>
      </p:sp>
      <p:sp>
        <p:nvSpPr>
          <p:cNvPr id="341" name="Google Shape;341;p66"/>
          <p:cNvSpPr txBox="1"/>
          <p:nvPr/>
        </p:nvSpPr>
        <p:spPr>
          <a:xfrm>
            <a:off x="6162000" y="888750"/>
            <a:ext cx="2982000" cy="4013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01579B"/>
              </a:buClr>
              <a:buSzPts val="1800"/>
              <a:buFont typeface="Raleway"/>
              <a:buChar char="●"/>
            </a:pPr>
            <a:r>
              <a:rPr b="1" lang="en" sz="1800">
                <a:solidFill>
                  <a:srgbClr val="0494CB"/>
                </a:solidFill>
                <a:latin typeface="Raleway"/>
                <a:ea typeface="Raleway"/>
                <a:cs typeface="Raleway"/>
                <a:sym typeface="Raleway"/>
              </a:rPr>
              <a:t>Inclusive</a:t>
            </a:r>
            <a:br>
              <a:rPr b="1" lang="en" sz="1800">
                <a:solidFill>
                  <a:srgbClr val="0494CB"/>
                </a:solidFill>
                <a:latin typeface="Raleway"/>
                <a:ea typeface="Raleway"/>
                <a:cs typeface="Raleway"/>
                <a:sym typeface="Raleway"/>
              </a:rPr>
            </a:br>
            <a:endParaRPr b="1" sz="1800">
              <a:solidFill>
                <a:srgbClr val="0494CB"/>
              </a:solidFill>
              <a:latin typeface="Raleway"/>
              <a:ea typeface="Raleway"/>
              <a:cs typeface="Raleway"/>
              <a:sym typeface="Raleway"/>
            </a:endParaRPr>
          </a:p>
          <a:p>
            <a:pPr indent="-342900" lvl="0" marL="457200" rtl="0" algn="l">
              <a:spcBef>
                <a:spcPts val="0"/>
              </a:spcBef>
              <a:spcAft>
                <a:spcPts val="0"/>
              </a:spcAft>
              <a:buClr>
                <a:srgbClr val="01579B"/>
              </a:buClr>
              <a:buSzPts val="1800"/>
              <a:buFont typeface="Raleway"/>
              <a:buChar char="●"/>
            </a:pPr>
            <a:r>
              <a:rPr b="1" lang="en" sz="1800">
                <a:solidFill>
                  <a:srgbClr val="0494CB"/>
                </a:solidFill>
                <a:latin typeface="Raleway"/>
                <a:ea typeface="Raleway"/>
                <a:cs typeface="Raleway"/>
                <a:sym typeface="Raleway"/>
              </a:rPr>
              <a:t>Dynamic </a:t>
            </a:r>
            <a:br>
              <a:rPr b="1" lang="en" sz="1800">
                <a:solidFill>
                  <a:srgbClr val="0494CB"/>
                </a:solidFill>
                <a:latin typeface="Raleway"/>
                <a:ea typeface="Raleway"/>
                <a:cs typeface="Raleway"/>
                <a:sym typeface="Raleway"/>
              </a:rPr>
            </a:br>
            <a:endParaRPr b="1" sz="1800">
              <a:solidFill>
                <a:srgbClr val="0494CB"/>
              </a:solidFill>
              <a:latin typeface="Raleway"/>
              <a:ea typeface="Raleway"/>
              <a:cs typeface="Raleway"/>
              <a:sym typeface="Raleway"/>
            </a:endParaRPr>
          </a:p>
          <a:p>
            <a:pPr indent="-342900" lvl="0" marL="457200" rtl="0" algn="l">
              <a:spcBef>
                <a:spcPts val="0"/>
              </a:spcBef>
              <a:spcAft>
                <a:spcPts val="0"/>
              </a:spcAft>
              <a:buClr>
                <a:srgbClr val="01579B"/>
              </a:buClr>
              <a:buSzPts val="1800"/>
              <a:buFont typeface="Raleway"/>
              <a:buChar char="●"/>
            </a:pPr>
            <a:r>
              <a:rPr b="1" lang="en" sz="1800">
                <a:solidFill>
                  <a:srgbClr val="0494CB"/>
                </a:solidFill>
                <a:latin typeface="Raleway"/>
                <a:ea typeface="Raleway"/>
                <a:cs typeface="Raleway"/>
                <a:sym typeface="Raleway"/>
              </a:rPr>
              <a:t>Culturally Attuned utilizing an Intersectional Lens</a:t>
            </a:r>
            <a:br>
              <a:rPr b="1" lang="en" sz="1800">
                <a:solidFill>
                  <a:srgbClr val="0494CB"/>
                </a:solidFill>
                <a:latin typeface="Raleway"/>
                <a:ea typeface="Raleway"/>
                <a:cs typeface="Raleway"/>
                <a:sym typeface="Raleway"/>
              </a:rPr>
            </a:br>
            <a:endParaRPr b="1" sz="1800">
              <a:solidFill>
                <a:srgbClr val="0494CB"/>
              </a:solidFill>
              <a:latin typeface="Raleway"/>
              <a:ea typeface="Raleway"/>
              <a:cs typeface="Raleway"/>
              <a:sym typeface="Raleway"/>
            </a:endParaRPr>
          </a:p>
          <a:p>
            <a:pPr indent="-342900" lvl="0" marL="457200" rtl="0" algn="l">
              <a:spcBef>
                <a:spcPts val="0"/>
              </a:spcBef>
              <a:spcAft>
                <a:spcPts val="0"/>
              </a:spcAft>
              <a:buClr>
                <a:srgbClr val="01579B"/>
              </a:buClr>
              <a:buSzPts val="1800"/>
              <a:buFont typeface="Raleway"/>
              <a:buChar char="●"/>
            </a:pPr>
            <a:r>
              <a:rPr b="1" lang="en" sz="1800">
                <a:solidFill>
                  <a:srgbClr val="0494CB"/>
                </a:solidFill>
                <a:latin typeface="Raleway"/>
                <a:ea typeface="Raleway"/>
                <a:cs typeface="Raleway"/>
                <a:sym typeface="Raleway"/>
              </a:rPr>
              <a:t>Trauma-Informed</a:t>
            </a:r>
            <a:endParaRPr b="1" sz="1800">
              <a:solidFill>
                <a:srgbClr val="0494CB"/>
              </a:solidFill>
              <a:latin typeface="Raleway"/>
              <a:ea typeface="Raleway"/>
              <a:cs typeface="Raleway"/>
              <a:sym typeface="Raleway"/>
            </a:endParaRPr>
          </a:p>
          <a:p>
            <a:pPr indent="0" lvl="0" marL="457200" rtl="0" algn="l">
              <a:spcBef>
                <a:spcPts val="0"/>
              </a:spcBef>
              <a:spcAft>
                <a:spcPts val="0"/>
              </a:spcAft>
              <a:buNone/>
            </a:pPr>
            <a:r>
              <a:rPr b="1" lang="en" sz="1800">
                <a:solidFill>
                  <a:srgbClr val="0494CB"/>
                </a:solidFill>
                <a:latin typeface="Raleway"/>
                <a:ea typeface="Raleway"/>
                <a:cs typeface="Raleway"/>
                <a:sym typeface="Raleway"/>
              </a:rPr>
              <a:t>Trauma Responsive (Healing Aware)</a:t>
            </a:r>
            <a:endParaRPr b="1" sz="1800">
              <a:solidFill>
                <a:srgbClr val="0494CB"/>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41"/>
                                        </p:tgtEl>
                                        <p:attrNameLst>
                                          <p:attrName>style.visibility</p:attrName>
                                        </p:attrNameLst>
                                      </p:cBhvr>
                                      <p:to>
                                        <p:strVal val="visible"/>
                                      </p:to>
                                    </p:set>
                                    <p:anim calcmode="lin" valueType="num">
                                      <p:cBhvr additive="base">
                                        <p:cTn dur="2200"/>
                                        <p:tgtEl>
                                          <p:spTgt spid="3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7D9"/>
        </a:solidFill>
      </p:bgPr>
    </p:bg>
    <p:spTree>
      <p:nvGrpSpPr>
        <p:cNvPr id="345" name="Shape 345"/>
        <p:cNvGrpSpPr/>
        <p:nvPr/>
      </p:nvGrpSpPr>
      <p:grpSpPr>
        <a:xfrm>
          <a:off x="0" y="0"/>
          <a:ext cx="0" cy="0"/>
          <a:chOff x="0" y="0"/>
          <a:chExt cx="0" cy="0"/>
        </a:xfrm>
      </p:grpSpPr>
      <p:sp>
        <p:nvSpPr>
          <p:cNvPr id="346" name="Google Shape;346;p67"/>
          <p:cNvSpPr/>
          <p:nvPr/>
        </p:nvSpPr>
        <p:spPr>
          <a:xfrm>
            <a:off x="56625" y="1944975"/>
            <a:ext cx="1509600" cy="689400"/>
          </a:xfrm>
          <a:prstGeom prst="round2DiagRect">
            <a:avLst>
              <a:gd fmla="val 16667" name="adj1"/>
              <a:gd fmla="val 0" name="adj2"/>
            </a:avLst>
          </a:prstGeom>
          <a:solidFill>
            <a:srgbClr val="86A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900">
                <a:solidFill>
                  <a:schemeClr val="lt1"/>
                </a:solidFill>
                <a:latin typeface="Asap Condensed SemiBold"/>
                <a:ea typeface="Asap Condensed SemiBold"/>
                <a:cs typeface="Asap Condensed SemiBold"/>
                <a:sym typeface="Asap Condensed SemiBold"/>
              </a:rPr>
              <a:t>Person locates AND accesses a designated Coordinated Entry System</a:t>
            </a:r>
            <a:endParaRPr sz="900">
              <a:solidFill>
                <a:schemeClr val="lt1"/>
              </a:solidFill>
              <a:latin typeface="Asap Condensed SemiBold"/>
              <a:ea typeface="Asap Condensed SemiBold"/>
              <a:cs typeface="Asap Condensed SemiBold"/>
              <a:sym typeface="Asap Condensed SemiBold"/>
            </a:endParaRPr>
          </a:p>
        </p:txBody>
      </p:sp>
      <p:sp>
        <p:nvSpPr>
          <p:cNvPr id="347" name="Google Shape;347;p67"/>
          <p:cNvSpPr/>
          <p:nvPr/>
        </p:nvSpPr>
        <p:spPr>
          <a:xfrm>
            <a:off x="7463988" y="1944963"/>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Housing (Matching)</a:t>
            </a:r>
            <a:r>
              <a:rPr lang="en"/>
              <a:t> </a:t>
            </a:r>
            <a:endParaRPr/>
          </a:p>
        </p:txBody>
      </p:sp>
      <p:sp>
        <p:nvSpPr>
          <p:cNvPr id="348" name="Google Shape;348;p67"/>
          <p:cNvSpPr/>
          <p:nvPr/>
        </p:nvSpPr>
        <p:spPr>
          <a:xfrm>
            <a:off x="7464000" y="2916075"/>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Service Requirement Enrollment </a:t>
            </a:r>
            <a:endParaRPr>
              <a:latin typeface="Asap Condensed SemiBold"/>
              <a:ea typeface="Asap Condensed SemiBold"/>
              <a:cs typeface="Asap Condensed SemiBold"/>
              <a:sym typeface="Asap Condensed SemiBold"/>
            </a:endParaRPr>
          </a:p>
        </p:txBody>
      </p:sp>
      <p:sp>
        <p:nvSpPr>
          <p:cNvPr id="349" name="Google Shape;349;p67"/>
          <p:cNvSpPr/>
          <p:nvPr/>
        </p:nvSpPr>
        <p:spPr>
          <a:xfrm>
            <a:off x="56625" y="3505025"/>
            <a:ext cx="1509600" cy="689400"/>
          </a:xfrm>
          <a:prstGeom prst="round2DiagRect">
            <a:avLst>
              <a:gd fmla="val 16667" name="adj1"/>
              <a:gd fmla="val 0" name="adj2"/>
            </a:avLst>
          </a:prstGeom>
          <a:solidFill>
            <a:srgbClr val="A50A5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sap Condensed SemiBold"/>
                <a:ea typeface="Asap Condensed SemiBold"/>
                <a:cs typeface="Asap Condensed SemiBold"/>
                <a:sym typeface="Asap Condensed SemiBold"/>
              </a:rPr>
              <a:t>Domestic Services</a:t>
            </a:r>
            <a:endParaRPr>
              <a:solidFill>
                <a:schemeClr val="lt1"/>
              </a:solidFill>
              <a:latin typeface="Asap Condensed SemiBold"/>
              <a:ea typeface="Asap Condensed SemiBold"/>
              <a:cs typeface="Asap Condensed SemiBold"/>
              <a:sym typeface="Asap Condensed SemiBold"/>
            </a:endParaRPr>
          </a:p>
        </p:txBody>
      </p:sp>
      <p:sp>
        <p:nvSpPr>
          <p:cNvPr id="350" name="Google Shape;350;p67"/>
          <p:cNvSpPr/>
          <p:nvPr/>
        </p:nvSpPr>
        <p:spPr>
          <a:xfrm>
            <a:off x="2488775" y="617613"/>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Unsheltered </a:t>
            </a:r>
            <a:endParaRPr>
              <a:latin typeface="Asap Condensed SemiBold"/>
              <a:ea typeface="Asap Condensed SemiBold"/>
              <a:cs typeface="Asap Condensed SemiBold"/>
              <a:sym typeface="Asap Condensed SemiBold"/>
            </a:endParaRPr>
          </a:p>
        </p:txBody>
      </p:sp>
      <p:sp>
        <p:nvSpPr>
          <p:cNvPr id="351" name="Google Shape;351;p67"/>
          <p:cNvSpPr/>
          <p:nvPr/>
        </p:nvSpPr>
        <p:spPr>
          <a:xfrm>
            <a:off x="4960400" y="3397825"/>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Shelter Waitlist </a:t>
            </a:r>
            <a:endParaRPr>
              <a:latin typeface="Asap Condensed SemiBold"/>
              <a:ea typeface="Asap Condensed SemiBold"/>
              <a:cs typeface="Asap Condensed SemiBold"/>
              <a:sym typeface="Asap Condensed SemiBold"/>
            </a:endParaRPr>
          </a:p>
        </p:txBody>
      </p:sp>
      <p:sp>
        <p:nvSpPr>
          <p:cNvPr id="352" name="Google Shape;352;p67"/>
          <p:cNvSpPr/>
          <p:nvPr/>
        </p:nvSpPr>
        <p:spPr>
          <a:xfrm>
            <a:off x="7464000" y="3887175"/>
            <a:ext cx="1509600" cy="689400"/>
          </a:xfrm>
          <a:prstGeom prst="round2DiagRect">
            <a:avLst>
              <a:gd fmla="val 16667" name="adj1"/>
              <a:gd fmla="val 0" name="adj2"/>
            </a:avLst>
          </a:prstGeom>
          <a:solidFill>
            <a:srgbClr val="86A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Lease Signing/Move In</a:t>
            </a:r>
            <a:endParaRPr>
              <a:latin typeface="Asap Condensed SemiBold"/>
              <a:ea typeface="Asap Condensed SemiBold"/>
              <a:cs typeface="Asap Condensed SemiBold"/>
              <a:sym typeface="Asap Condensed SemiBold"/>
            </a:endParaRPr>
          </a:p>
        </p:txBody>
      </p:sp>
      <p:sp>
        <p:nvSpPr>
          <p:cNvPr id="353" name="Google Shape;353;p67"/>
          <p:cNvSpPr/>
          <p:nvPr/>
        </p:nvSpPr>
        <p:spPr>
          <a:xfrm>
            <a:off x="7464000" y="740625"/>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Secondary Screening </a:t>
            </a:r>
            <a:endParaRPr>
              <a:latin typeface="Asap Condensed SemiBold"/>
              <a:ea typeface="Asap Condensed SemiBold"/>
              <a:cs typeface="Asap Condensed SemiBold"/>
              <a:sym typeface="Asap Condensed SemiBold"/>
            </a:endParaRPr>
          </a:p>
        </p:txBody>
      </p:sp>
      <p:sp>
        <p:nvSpPr>
          <p:cNvPr id="354" name="Google Shape;354;p67"/>
          <p:cNvSpPr/>
          <p:nvPr/>
        </p:nvSpPr>
        <p:spPr>
          <a:xfrm>
            <a:off x="2212700" y="3157725"/>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Asap Condensed Medium"/>
                <a:ea typeface="Asap Condensed Medium"/>
                <a:cs typeface="Asap Condensed Medium"/>
                <a:sym typeface="Asap Condensed Medium"/>
              </a:rPr>
              <a:t>Doubled Up/Unsafe Living Conditions </a:t>
            </a:r>
            <a:endParaRPr sz="1300">
              <a:latin typeface="Asap Condensed Medium"/>
              <a:ea typeface="Asap Condensed Medium"/>
              <a:cs typeface="Asap Condensed Medium"/>
              <a:sym typeface="Asap Condensed Medium"/>
            </a:endParaRPr>
          </a:p>
        </p:txBody>
      </p:sp>
      <p:sp>
        <p:nvSpPr>
          <p:cNvPr id="355" name="Google Shape;355;p67"/>
          <p:cNvSpPr/>
          <p:nvPr/>
        </p:nvSpPr>
        <p:spPr>
          <a:xfrm>
            <a:off x="5951625" y="1542975"/>
            <a:ext cx="1509600" cy="689400"/>
          </a:xfrm>
          <a:prstGeom prst="round2DiagRect">
            <a:avLst>
              <a:gd fmla="val 16667" name="adj1"/>
              <a:gd fmla="val 0" name="adj2"/>
            </a:avLst>
          </a:prstGeom>
          <a:solidFill>
            <a:srgbClr val="FF6F0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Program Enrollment </a:t>
            </a:r>
            <a:endParaRPr>
              <a:latin typeface="Asap Condensed SemiBold"/>
              <a:ea typeface="Asap Condensed SemiBold"/>
              <a:cs typeface="Asap Condensed SemiBold"/>
              <a:sym typeface="Asap Condensed SemiBold"/>
            </a:endParaRPr>
          </a:p>
        </p:txBody>
      </p:sp>
      <p:sp>
        <p:nvSpPr>
          <p:cNvPr id="356" name="Google Shape;356;p67"/>
          <p:cNvSpPr/>
          <p:nvPr/>
        </p:nvSpPr>
        <p:spPr>
          <a:xfrm>
            <a:off x="2059825" y="1887675"/>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Initial Screening </a:t>
            </a:r>
            <a:endParaRPr>
              <a:latin typeface="Asap Condensed SemiBold"/>
              <a:ea typeface="Asap Condensed SemiBold"/>
              <a:cs typeface="Asap Condensed SemiBold"/>
              <a:sym typeface="Asap Condensed SemiBold"/>
            </a:endParaRPr>
          </a:p>
        </p:txBody>
      </p:sp>
      <p:sp>
        <p:nvSpPr>
          <p:cNvPr id="357" name="Google Shape;357;p67"/>
          <p:cNvSpPr/>
          <p:nvPr/>
        </p:nvSpPr>
        <p:spPr>
          <a:xfrm>
            <a:off x="4317125" y="113450"/>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Referred to Outreach Worker </a:t>
            </a:r>
            <a:endParaRPr>
              <a:latin typeface="Asap Condensed SemiBold"/>
              <a:ea typeface="Asap Condensed SemiBold"/>
              <a:cs typeface="Asap Condensed SemiBold"/>
              <a:sym typeface="Asap Condensed SemiBold"/>
            </a:endParaRPr>
          </a:p>
        </p:txBody>
      </p:sp>
      <p:sp>
        <p:nvSpPr>
          <p:cNvPr id="358" name="Google Shape;358;p67"/>
          <p:cNvSpPr/>
          <p:nvPr/>
        </p:nvSpPr>
        <p:spPr>
          <a:xfrm>
            <a:off x="4317113" y="2100325"/>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Vulnerability Assessment</a:t>
            </a:r>
            <a:r>
              <a:rPr lang="en"/>
              <a:t> </a:t>
            </a:r>
            <a:endParaRPr/>
          </a:p>
        </p:txBody>
      </p:sp>
      <p:cxnSp>
        <p:nvCxnSpPr>
          <p:cNvPr id="359" name="Google Shape;359;p67"/>
          <p:cNvCxnSpPr>
            <a:stCxn id="346" idx="3"/>
            <a:endCxn id="346" idx="3"/>
          </p:cNvCxnSpPr>
          <p:nvPr/>
        </p:nvCxnSpPr>
        <p:spPr>
          <a:xfrm>
            <a:off x="811425" y="1944975"/>
            <a:ext cx="0" cy="0"/>
          </a:xfrm>
          <a:prstGeom prst="straightConnector1">
            <a:avLst/>
          </a:prstGeom>
          <a:noFill/>
          <a:ln cap="flat" cmpd="sng" w="9525">
            <a:solidFill>
              <a:schemeClr val="dk2"/>
            </a:solidFill>
            <a:prstDash val="solid"/>
            <a:round/>
            <a:headEnd len="med" w="med" type="triangle"/>
            <a:tailEnd len="med" w="med" type="none"/>
          </a:ln>
        </p:spPr>
      </p:cxnSp>
      <p:cxnSp>
        <p:nvCxnSpPr>
          <p:cNvPr id="360" name="Google Shape;360;p67"/>
          <p:cNvCxnSpPr>
            <a:stCxn id="346" idx="0"/>
            <a:endCxn id="356" idx="2"/>
          </p:cNvCxnSpPr>
          <p:nvPr/>
        </p:nvCxnSpPr>
        <p:spPr>
          <a:xfrm flipH="1" rot="10800000">
            <a:off x="1566225" y="2232375"/>
            <a:ext cx="493500" cy="57300"/>
          </a:xfrm>
          <a:prstGeom prst="straightConnector1">
            <a:avLst/>
          </a:prstGeom>
          <a:noFill/>
          <a:ln cap="flat" cmpd="sng" w="9525">
            <a:solidFill>
              <a:schemeClr val="dk2"/>
            </a:solidFill>
            <a:prstDash val="solid"/>
            <a:round/>
            <a:headEnd len="med" w="med" type="none"/>
            <a:tailEnd len="med" w="med" type="none"/>
          </a:ln>
        </p:spPr>
      </p:cxnSp>
      <p:cxnSp>
        <p:nvCxnSpPr>
          <p:cNvPr id="361" name="Google Shape;361;p67"/>
          <p:cNvCxnSpPr>
            <a:stCxn id="356" idx="3"/>
            <a:endCxn id="350" idx="1"/>
          </p:cNvCxnSpPr>
          <p:nvPr/>
        </p:nvCxnSpPr>
        <p:spPr>
          <a:xfrm flipH="1" rot="10800000">
            <a:off x="2814625" y="1306875"/>
            <a:ext cx="429000" cy="580800"/>
          </a:xfrm>
          <a:prstGeom prst="straightConnector1">
            <a:avLst/>
          </a:prstGeom>
          <a:noFill/>
          <a:ln cap="flat" cmpd="sng" w="9525">
            <a:solidFill>
              <a:schemeClr val="dk2"/>
            </a:solidFill>
            <a:prstDash val="solid"/>
            <a:round/>
            <a:headEnd len="med" w="med" type="none"/>
            <a:tailEnd len="med" w="med" type="none"/>
          </a:ln>
        </p:spPr>
      </p:cxnSp>
      <p:cxnSp>
        <p:nvCxnSpPr>
          <p:cNvPr id="362" name="Google Shape;362;p67"/>
          <p:cNvCxnSpPr>
            <a:stCxn id="346" idx="1"/>
            <a:endCxn id="349" idx="3"/>
          </p:cNvCxnSpPr>
          <p:nvPr/>
        </p:nvCxnSpPr>
        <p:spPr>
          <a:xfrm>
            <a:off x="811425" y="2634375"/>
            <a:ext cx="0" cy="870600"/>
          </a:xfrm>
          <a:prstGeom prst="straightConnector1">
            <a:avLst/>
          </a:prstGeom>
          <a:noFill/>
          <a:ln cap="flat" cmpd="sng" w="9525">
            <a:solidFill>
              <a:schemeClr val="dk2"/>
            </a:solidFill>
            <a:prstDash val="solid"/>
            <a:round/>
            <a:headEnd len="med" w="med" type="none"/>
            <a:tailEnd len="med" w="med" type="none"/>
          </a:ln>
        </p:spPr>
      </p:cxnSp>
      <p:cxnSp>
        <p:nvCxnSpPr>
          <p:cNvPr id="363" name="Google Shape;363;p67"/>
          <p:cNvCxnSpPr>
            <a:stCxn id="356" idx="1"/>
            <a:endCxn id="354" idx="3"/>
          </p:cNvCxnSpPr>
          <p:nvPr/>
        </p:nvCxnSpPr>
        <p:spPr>
          <a:xfrm>
            <a:off x="2814625" y="2577075"/>
            <a:ext cx="153000" cy="580800"/>
          </a:xfrm>
          <a:prstGeom prst="straightConnector1">
            <a:avLst/>
          </a:prstGeom>
          <a:noFill/>
          <a:ln cap="flat" cmpd="sng" w="9525">
            <a:solidFill>
              <a:schemeClr val="dk2"/>
            </a:solidFill>
            <a:prstDash val="solid"/>
            <a:round/>
            <a:headEnd len="med" w="med" type="none"/>
            <a:tailEnd len="med" w="med" type="none"/>
          </a:ln>
        </p:spPr>
      </p:cxnSp>
      <p:cxnSp>
        <p:nvCxnSpPr>
          <p:cNvPr id="364" name="Google Shape;364;p67"/>
          <p:cNvCxnSpPr>
            <a:stCxn id="354" idx="0"/>
            <a:endCxn id="351" idx="2"/>
          </p:cNvCxnSpPr>
          <p:nvPr/>
        </p:nvCxnSpPr>
        <p:spPr>
          <a:xfrm>
            <a:off x="3722300" y="3502425"/>
            <a:ext cx="1238100" cy="240000"/>
          </a:xfrm>
          <a:prstGeom prst="straightConnector1">
            <a:avLst/>
          </a:prstGeom>
          <a:noFill/>
          <a:ln cap="flat" cmpd="sng" w="9525">
            <a:solidFill>
              <a:schemeClr val="dk2"/>
            </a:solidFill>
            <a:prstDash val="solid"/>
            <a:round/>
            <a:headEnd len="med" w="med" type="none"/>
            <a:tailEnd len="med" w="med" type="none"/>
          </a:ln>
        </p:spPr>
      </p:cxnSp>
      <p:cxnSp>
        <p:nvCxnSpPr>
          <p:cNvPr id="365" name="Google Shape;365;p67"/>
          <p:cNvCxnSpPr>
            <a:stCxn id="350" idx="0"/>
            <a:endCxn id="357" idx="2"/>
          </p:cNvCxnSpPr>
          <p:nvPr/>
        </p:nvCxnSpPr>
        <p:spPr>
          <a:xfrm flipH="1" rot="10800000">
            <a:off x="3998375" y="458013"/>
            <a:ext cx="318900" cy="504300"/>
          </a:xfrm>
          <a:prstGeom prst="straightConnector1">
            <a:avLst/>
          </a:prstGeom>
          <a:noFill/>
          <a:ln cap="flat" cmpd="sng" w="9525">
            <a:solidFill>
              <a:schemeClr val="dk2"/>
            </a:solidFill>
            <a:prstDash val="solid"/>
            <a:round/>
            <a:headEnd len="med" w="med" type="none"/>
            <a:tailEnd len="med" w="med" type="none"/>
          </a:ln>
        </p:spPr>
      </p:cxnSp>
      <p:cxnSp>
        <p:nvCxnSpPr>
          <p:cNvPr id="366" name="Google Shape;366;p67"/>
          <p:cNvCxnSpPr>
            <a:stCxn id="357" idx="1"/>
            <a:endCxn id="357" idx="1"/>
          </p:cNvCxnSpPr>
          <p:nvPr/>
        </p:nvCxnSpPr>
        <p:spPr>
          <a:xfrm>
            <a:off x="5071925" y="802850"/>
            <a:ext cx="0" cy="0"/>
          </a:xfrm>
          <a:prstGeom prst="straightConnector1">
            <a:avLst/>
          </a:prstGeom>
          <a:noFill/>
          <a:ln cap="flat" cmpd="sng" w="9525">
            <a:solidFill>
              <a:schemeClr val="dk2"/>
            </a:solidFill>
            <a:prstDash val="solid"/>
            <a:round/>
            <a:headEnd len="med" w="med" type="none"/>
            <a:tailEnd len="med" w="med" type="none"/>
          </a:ln>
        </p:spPr>
      </p:cxnSp>
      <p:sp>
        <p:nvSpPr>
          <p:cNvPr id="367" name="Google Shape;367;p67"/>
          <p:cNvSpPr/>
          <p:nvPr/>
        </p:nvSpPr>
        <p:spPr>
          <a:xfrm>
            <a:off x="4242388" y="1186625"/>
            <a:ext cx="1509600" cy="689400"/>
          </a:xfrm>
          <a:prstGeom prst="round2DiagRect">
            <a:avLst>
              <a:gd fmla="val 16667" name="adj1"/>
              <a:gd fmla="val 0" name="adj2"/>
            </a:avLst>
          </a:prstGeom>
          <a:solidFill>
            <a:srgbClr val="12B5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sap Condensed SemiBold"/>
                <a:ea typeface="Asap Condensed SemiBold"/>
                <a:cs typeface="Asap Condensed SemiBold"/>
                <a:sym typeface="Asap Condensed SemiBold"/>
              </a:rPr>
              <a:t>Shelter Waitlist</a:t>
            </a:r>
            <a:r>
              <a:rPr lang="en"/>
              <a:t> </a:t>
            </a:r>
            <a:endParaRPr/>
          </a:p>
        </p:txBody>
      </p:sp>
      <p:cxnSp>
        <p:nvCxnSpPr>
          <p:cNvPr id="368" name="Google Shape;368;p67"/>
          <p:cNvCxnSpPr>
            <a:stCxn id="357" idx="1"/>
            <a:endCxn id="367" idx="3"/>
          </p:cNvCxnSpPr>
          <p:nvPr/>
        </p:nvCxnSpPr>
        <p:spPr>
          <a:xfrm flipH="1">
            <a:off x="4997225" y="802850"/>
            <a:ext cx="74700" cy="383700"/>
          </a:xfrm>
          <a:prstGeom prst="straightConnector1">
            <a:avLst/>
          </a:prstGeom>
          <a:noFill/>
          <a:ln cap="flat" cmpd="sng" w="9525">
            <a:solidFill>
              <a:schemeClr val="dk2"/>
            </a:solidFill>
            <a:prstDash val="solid"/>
            <a:round/>
            <a:headEnd len="med" w="med" type="none"/>
            <a:tailEnd len="med" w="med" type="none"/>
          </a:ln>
        </p:spPr>
      </p:cxnSp>
      <p:cxnSp>
        <p:nvCxnSpPr>
          <p:cNvPr id="369" name="Google Shape;369;p67"/>
          <p:cNvCxnSpPr>
            <a:stCxn id="367" idx="1"/>
            <a:endCxn id="358" idx="3"/>
          </p:cNvCxnSpPr>
          <p:nvPr/>
        </p:nvCxnSpPr>
        <p:spPr>
          <a:xfrm>
            <a:off x="4997188" y="1876025"/>
            <a:ext cx="74700" cy="224400"/>
          </a:xfrm>
          <a:prstGeom prst="straightConnector1">
            <a:avLst/>
          </a:prstGeom>
          <a:noFill/>
          <a:ln cap="flat" cmpd="sng" w="9525">
            <a:solidFill>
              <a:schemeClr val="dk2"/>
            </a:solidFill>
            <a:prstDash val="solid"/>
            <a:round/>
            <a:headEnd len="med" w="med" type="none"/>
            <a:tailEnd len="med" w="med" type="none"/>
          </a:ln>
        </p:spPr>
      </p:cxnSp>
      <p:cxnSp>
        <p:nvCxnSpPr>
          <p:cNvPr id="370" name="Google Shape;370;p67"/>
          <p:cNvCxnSpPr>
            <a:stCxn id="351" idx="3"/>
            <a:endCxn id="358" idx="1"/>
          </p:cNvCxnSpPr>
          <p:nvPr/>
        </p:nvCxnSpPr>
        <p:spPr>
          <a:xfrm rot="10800000">
            <a:off x="5072000" y="2789725"/>
            <a:ext cx="643200" cy="608100"/>
          </a:xfrm>
          <a:prstGeom prst="straightConnector1">
            <a:avLst/>
          </a:prstGeom>
          <a:noFill/>
          <a:ln cap="flat" cmpd="sng" w="9525">
            <a:solidFill>
              <a:schemeClr val="dk2"/>
            </a:solidFill>
            <a:prstDash val="solid"/>
            <a:round/>
            <a:headEnd len="med" w="med" type="none"/>
            <a:tailEnd len="med" w="med" type="none"/>
          </a:ln>
        </p:spPr>
      </p:cxnSp>
      <p:cxnSp>
        <p:nvCxnSpPr>
          <p:cNvPr id="371" name="Google Shape;371;p67"/>
          <p:cNvCxnSpPr>
            <a:stCxn id="358" idx="0"/>
          </p:cNvCxnSpPr>
          <p:nvPr/>
        </p:nvCxnSpPr>
        <p:spPr>
          <a:xfrm flipH="1" rot="10800000">
            <a:off x="5826713" y="2174725"/>
            <a:ext cx="179700" cy="270300"/>
          </a:xfrm>
          <a:prstGeom prst="straightConnector1">
            <a:avLst/>
          </a:prstGeom>
          <a:noFill/>
          <a:ln cap="flat" cmpd="sng" w="9525">
            <a:solidFill>
              <a:schemeClr val="dk2"/>
            </a:solidFill>
            <a:prstDash val="solid"/>
            <a:round/>
            <a:headEnd len="med" w="med" type="none"/>
            <a:tailEnd len="med" w="med" type="none"/>
          </a:ln>
        </p:spPr>
      </p:cxnSp>
      <p:cxnSp>
        <p:nvCxnSpPr>
          <p:cNvPr id="372" name="Google Shape;372;p67"/>
          <p:cNvCxnSpPr>
            <a:endCxn id="353" idx="2"/>
          </p:cNvCxnSpPr>
          <p:nvPr/>
        </p:nvCxnSpPr>
        <p:spPr>
          <a:xfrm flipH="1" rot="10800000">
            <a:off x="7157100" y="1085325"/>
            <a:ext cx="306900" cy="445200"/>
          </a:xfrm>
          <a:prstGeom prst="straightConnector1">
            <a:avLst/>
          </a:prstGeom>
          <a:noFill/>
          <a:ln cap="flat" cmpd="sng" w="9525">
            <a:solidFill>
              <a:schemeClr val="dk2"/>
            </a:solidFill>
            <a:prstDash val="solid"/>
            <a:round/>
            <a:headEnd len="med" w="med" type="none"/>
            <a:tailEnd len="med" w="med" type="none"/>
          </a:ln>
        </p:spPr>
      </p:cxnSp>
      <p:cxnSp>
        <p:nvCxnSpPr>
          <p:cNvPr id="373" name="Google Shape;373;p67"/>
          <p:cNvCxnSpPr>
            <a:stCxn id="353" idx="1"/>
            <a:endCxn id="347" idx="3"/>
          </p:cNvCxnSpPr>
          <p:nvPr/>
        </p:nvCxnSpPr>
        <p:spPr>
          <a:xfrm>
            <a:off x="8218800" y="1430025"/>
            <a:ext cx="0" cy="514800"/>
          </a:xfrm>
          <a:prstGeom prst="straightConnector1">
            <a:avLst/>
          </a:prstGeom>
          <a:noFill/>
          <a:ln cap="flat" cmpd="sng" w="9525">
            <a:solidFill>
              <a:schemeClr val="dk2"/>
            </a:solidFill>
            <a:prstDash val="solid"/>
            <a:round/>
            <a:headEnd len="med" w="med" type="none"/>
            <a:tailEnd len="med" w="med" type="none"/>
          </a:ln>
        </p:spPr>
      </p:cxnSp>
      <p:cxnSp>
        <p:nvCxnSpPr>
          <p:cNvPr id="374" name="Google Shape;374;p67"/>
          <p:cNvCxnSpPr>
            <a:stCxn id="347" idx="1"/>
            <a:endCxn id="348" idx="3"/>
          </p:cNvCxnSpPr>
          <p:nvPr/>
        </p:nvCxnSpPr>
        <p:spPr>
          <a:xfrm>
            <a:off x="8218788" y="2634363"/>
            <a:ext cx="0" cy="281700"/>
          </a:xfrm>
          <a:prstGeom prst="straightConnector1">
            <a:avLst/>
          </a:prstGeom>
          <a:noFill/>
          <a:ln cap="flat" cmpd="sng" w="9525">
            <a:solidFill>
              <a:schemeClr val="dk2"/>
            </a:solidFill>
            <a:prstDash val="solid"/>
            <a:round/>
            <a:headEnd len="med" w="med" type="none"/>
            <a:tailEnd len="med" w="med" type="none"/>
          </a:ln>
        </p:spPr>
      </p:cxnSp>
      <p:cxnSp>
        <p:nvCxnSpPr>
          <p:cNvPr id="375" name="Google Shape;375;p67"/>
          <p:cNvCxnSpPr>
            <a:stCxn id="348" idx="1"/>
            <a:endCxn id="352" idx="3"/>
          </p:cNvCxnSpPr>
          <p:nvPr/>
        </p:nvCxnSpPr>
        <p:spPr>
          <a:xfrm>
            <a:off x="8218800" y="3605475"/>
            <a:ext cx="0" cy="281700"/>
          </a:xfrm>
          <a:prstGeom prst="straightConnector1">
            <a:avLst/>
          </a:prstGeom>
          <a:noFill/>
          <a:ln cap="flat" cmpd="sng" w="9525">
            <a:solidFill>
              <a:schemeClr val="dk2"/>
            </a:solidFill>
            <a:prstDash val="solid"/>
            <a:round/>
            <a:headEnd len="med" w="med" type="none"/>
            <a:tailEnd len="med" w="med" type="none"/>
          </a:ln>
        </p:spPr>
      </p:cxnSp>
      <p:sp>
        <p:nvSpPr>
          <p:cNvPr id="376" name="Google Shape;376;p67"/>
          <p:cNvSpPr txBox="1"/>
          <p:nvPr/>
        </p:nvSpPr>
        <p:spPr>
          <a:xfrm>
            <a:off x="103550" y="149575"/>
            <a:ext cx="2496900" cy="38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A50A51"/>
                </a:solidFill>
                <a:latin typeface="Asap Condensed SemiBold"/>
                <a:ea typeface="Asap Condensed SemiBold"/>
                <a:cs typeface="Asap Condensed SemiBold"/>
                <a:sym typeface="Asap Condensed SemiBold"/>
              </a:rPr>
              <a:t>The Current State </a:t>
            </a:r>
            <a:endParaRPr sz="2600">
              <a:solidFill>
                <a:srgbClr val="A50A51"/>
              </a:solidFill>
              <a:latin typeface="Asap Condensed SemiBold"/>
              <a:ea typeface="Asap Condensed SemiBold"/>
              <a:cs typeface="Asap Condensed SemiBold"/>
              <a:sym typeface="Asap Condensed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0" name="Shape 380"/>
        <p:cNvGrpSpPr/>
        <p:nvPr/>
      </p:nvGrpSpPr>
      <p:grpSpPr>
        <a:xfrm>
          <a:off x="0" y="0"/>
          <a:ext cx="0" cy="0"/>
          <a:chOff x="0" y="0"/>
          <a:chExt cx="0" cy="0"/>
        </a:xfrm>
      </p:grpSpPr>
      <p:sp>
        <p:nvSpPr>
          <p:cNvPr id="381" name="Google Shape;381;p68"/>
          <p:cNvSpPr txBox="1"/>
          <p:nvPr>
            <p:ph type="title"/>
          </p:nvPr>
        </p:nvSpPr>
        <p:spPr>
          <a:xfrm>
            <a:off x="420625" y="145425"/>
            <a:ext cx="7821000" cy="7758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3200">
                <a:solidFill>
                  <a:srgbClr val="02B5EA"/>
                </a:solidFill>
                <a:latin typeface="Asap Condensed"/>
                <a:ea typeface="Asap Condensed"/>
                <a:cs typeface="Asap Condensed"/>
                <a:sym typeface="Asap Condensed"/>
              </a:rPr>
              <a:t>What does it mean to be an inclusive system ?</a:t>
            </a:r>
            <a:endParaRPr b="1" sz="3200">
              <a:solidFill>
                <a:srgbClr val="02B5EA"/>
              </a:solidFill>
              <a:latin typeface="Asap Condensed"/>
              <a:ea typeface="Asap Condensed"/>
              <a:cs typeface="Asap Condensed"/>
              <a:sym typeface="Asap Condensed"/>
            </a:endParaRPr>
          </a:p>
        </p:txBody>
      </p:sp>
      <p:sp>
        <p:nvSpPr>
          <p:cNvPr id="382" name="Google Shape;382;p68"/>
          <p:cNvSpPr txBox="1"/>
          <p:nvPr>
            <p:ph idx="1" type="body"/>
          </p:nvPr>
        </p:nvSpPr>
        <p:spPr>
          <a:xfrm>
            <a:off x="199900" y="921225"/>
            <a:ext cx="4645200" cy="4107300"/>
          </a:xfrm>
          <a:prstGeom prst="rect">
            <a:avLst/>
          </a:prstGeom>
        </p:spPr>
        <p:txBody>
          <a:bodyPr anchorCtr="0" anchor="t" bIns="34275" lIns="68575" spcFirstLastPara="1" rIns="68575" wrap="square" tIns="34275">
            <a:normAutofit/>
          </a:bodyPr>
          <a:lstStyle/>
          <a:p>
            <a:pPr indent="0" lvl="0" marL="0" rtl="0" algn="l">
              <a:lnSpc>
                <a:spcPct val="115000"/>
              </a:lnSpc>
              <a:spcBef>
                <a:spcPts val="1600"/>
              </a:spcBef>
              <a:spcAft>
                <a:spcPts val="0"/>
              </a:spcAft>
              <a:buClr>
                <a:schemeClr val="dk1"/>
              </a:buClr>
              <a:buSzPts val="1100"/>
              <a:buFont typeface="Arial"/>
              <a:buNone/>
            </a:pPr>
            <a:r>
              <a:t/>
            </a:r>
            <a:endParaRPr sz="1500">
              <a:solidFill>
                <a:srgbClr val="02B5EA"/>
              </a:solidFill>
              <a:latin typeface="Asap Condensed Medium"/>
              <a:ea typeface="Asap Condensed Medium"/>
              <a:cs typeface="Asap Condensed Medium"/>
              <a:sym typeface="Asap Condensed Medium"/>
            </a:endParaRPr>
          </a:p>
          <a:p>
            <a:pPr indent="-336550" lvl="0" marL="457200" rtl="0" algn="just">
              <a:lnSpc>
                <a:spcPct val="115000"/>
              </a:lnSpc>
              <a:spcBef>
                <a:spcPts val="400"/>
              </a:spcBef>
              <a:spcAft>
                <a:spcPts val="0"/>
              </a:spcAft>
              <a:buClr>
                <a:srgbClr val="02B5EA"/>
              </a:buClr>
              <a:buSzPts val="1700"/>
              <a:buFont typeface="Asap Condensed"/>
              <a:buChar char="●"/>
            </a:pPr>
            <a:r>
              <a:rPr lang="en" sz="1700">
                <a:solidFill>
                  <a:srgbClr val="888888"/>
                </a:solidFill>
                <a:latin typeface="Asap Condensed"/>
                <a:ea typeface="Asap Condensed"/>
                <a:cs typeface="Asap Condensed"/>
                <a:sym typeface="Asap Condensed"/>
              </a:rPr>
              <a:t>To value the unique contributions of all who are involved/participate in the system</a:t>
            </a:r>
            <a:br>
              <a:rPr lang="en" sz="1700">
                <a:solidFill>
                  <a:srgbClr val="888888"/>
                </a:solidFill>
                <a:latin typeface="Asap Condensed"/>
                <a:ea typeface="Asap Condensed"/>
                <a:cs typeface="Asap Condensed"/>
                <a:sym typeface="Asap Condensed"/>
              </a:rPr>
            </a:br>
            <a:r>
              <a:rPr lang="en" sz="1700">
                <a:solidFill>
                  <a:srgbClr val="888888"/>
                </a:solidFill>
                <a:latin typeface="Asap Condensed"/>
                <a:ea typeface="Asap Condensed"/>
                <a:cs typeface="Asap Condensed"/>
                <a:sym typeface="Asap Condensed"/>
              </a:rPr>
              <a:t> </a:t>
            </a:r>
            <a:endParaRPr sz="1700">
              <a:solidFill>
                <a:srgbClr val="888888"/>
              </a:solidFill>
              <a:latin typeface="Asap Condensed"/>
              <a:ea typeface="Asap Condensed"/>
              <a:cs typeface="Asap Condensed"/>
              <a:sym typeface="Asap Condensed"/>
            </a:endParaRPr>
          </a:p>
          <a:p>
            <a:pPr indent="-336550" lvl="0" marL="457200" rtl="0" algn="just">
              <a:lnSpc>
                <a:spcPct val="115000"/>
              </a:lnSpc>
              <a:spcBef>
                <a:spcPts val="0"/>
              </a:spcBef>
              <a:spcAft>
                <a:spcPts val="0"/>
              </a:spcAft>
              <a:buClr>
                <a:srgbClr val="02B5EA"/>
              </a:buClr>
              <a:buSzPts val="1700"/>
              <a:buFont typeface="Asap Condensed"/>
              <a:buChar char="●"/>
            </a:pPr>
            <a:r>
              <a:rPr lang="en" sz="1700">
                <a:solidFill>
                  <a:srgbClr val="888888"/>
                </a:solidFill>
                <a:latin typeface="Asap Condensed"/>
                <a:ea typeface="Asap Condensed"/>
                <a:cs typeface="Asap Condensed"/>
                <a:sym typeface="Asap Condensed"/>
              </a:rPr>
              <a:t>To have adaptive and dynamic policies in addition to equitably allocating resources to serve and support those working in and experiencing the system</a:t>
            </a:r>
            <a:br>
              <a:rPr lang="en" sz="1700">
                <a:solidFill>
                  <a:srgbClr val="888888"/>
                </a:solidFill>
                <a:latin typeface="Asap Condensed"/>
                <a:ea typeface="Asap Condensed"/>
                <a:cs typeface="Asap Condensed"/>
                <a:sym typeface="Asap Condensed"/>
              </a:rPr>
            </a:br>
            <a:endParaRPr sz="1700">
              <a:solidFill>
                <a:srgbClr val="888888"/>
              </a:solidFill>
              <a:latin typeface="Asap Condensed"/>
              <a:ea typeface="Asap Condensed"/>
              <a:cs typeface="Asap Condensed"/>
              <a:sym typeface="Asap Condensed"/>
            </a:endParaRPr>
          </a:p>
          <a:p>
            <a:pPr indent="-336550" lvl="0" marL="457200" rtl="0" algn="just">
              <a:lnSpc>
                <a:spcPct val="115000"/>
              </a:lnSpc>
              <a:spcBef>
                <a:spcPts val="0"/>
              </a:spcBef>
              <a:spcAft>
                <a:spcPts val="0"/>
              </a:spcAft>
              <a:buClr>
                <a:srgbClr val="02B5EA"/>
              </a:buClr>
              <a:buSzPts val="1700"/>
              <a:buFont typeface="Asap Condensed"/>
              <a:buChar char="●"/>
            </a:pPr>
            <a:r>
              <a:rPr lang="en" sz="1700">
                <a:solidFill>
                  <a:srgbClr val="888888"/>
                </a:solidFill>
                <a:latin typeface="Asap Condensed"/>
                <a:ea typeface="Asap Condensed"/>
                <a:cs typeface="Asap Condensed"/>
                <a:sym typeface="Asap Condensed"/>
              </a:rPr>
              <a:t>Incorporates and emphasizes  the role of diverse perspectives and prioritizes and centers people over process </a:t>
            </a:r>
            <a:endParaRPr sz="1700">
              <a:solidFill>
                <a:srgbClr val="888888"/>
              </a:solidFill>
              <a:latin typeface="Asap Condensed"/>
              <a:ea typeface="Asap Condensed"/>
              <a:cs typeface="Asap Condensed"/>
              <a:sym typeface="Asap Condensed"/>
            </a:endParaRPr>
          </a:p>
        </p:txBody>
      </p:sp>
      <p:pic>
        <p:nvPicPr>
          <p:cNvPr id="383" name="Google Shape;383;p68"/>
          <p:cNvPicPr preferRelativeResize="0"/>
          <p:nvPr/>
        </p:nvPicPr>
        <p:blipFill>
          <a:blip r:embed="rId3">
            <a:alphaModFix/>
          </a:blip>
          <a:stretch>
            <a:fillRect/>
          </a:stretch>
        </p:blipFill>
        <p:spPr>
          <a:xfrm>
            <a:off x="5568300" y="831154"/>
            <a:ext cx="3020257" cy="37753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2500"/>
                                        <p:tgtEl>
                                          <p:spTgt spid="3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Office Theme">
  <a:themeElements>
    <a:clrScheme name="Brain Infographics 3">
      <a:dk1>
        <a:srgbClr val="7F7A7E"/>
      </a:dk1>
      <a:lt1>
        <a:srgbClr val="FFFFFF"/>
      </a:lt1>
      <a:dk2>
        <a:srgbClr val="001C5E"/>
      </a:dk2>
      <a:lt2>
        <a:srgbClr val="FFFFFF"/>
      </a:lt2>
      <a:accent1>
        <a:srgbClr val="3C328B"/>
      </a:accent1>
      <a:accent2>
        <a:srgbClr val="7677EC"/>
      </a:accent2>
      <a:accent3>
        <a:srgbClr val="F6B800"/>
      </a:accent3>
      <a:accent4>
        <a:srgbClr val="F28601"/>
      </a:accent4>
      <a:accent5>
        <a:srgbClr val="F35A04"/>
      </a:accent5>
      <a:accent6>
        <a:srgbClr val="D0CED2"/>
      </a:accent6>
      <a:hlink>
        <a:srgbClr val="F76366"/>
      </a:hlink>
      <a:folHlink>
        <a:srgbClr val="FEA8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mmunity Solutions Evergreen">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