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5143500" cx="9144000"/>
  <p:notesSz cx="6858000" cy="9144000"/>
  <p:embeddedFontLst>
    <p:embeddedFont>
      <p:font typeface="Raleway"/>
      <p:regular r:id="rId22"/>
      <p:bold r:id="rId23"/>
      <p:italic r:id="rId24"/>
      <p:boldItalic r:id="rId25"/>
    </p:embeddedFont>
    <p:embeddedFont>
      <p:font typeface="Roboto Condensed"/>
      <p:regular r:id="rId26"/>
      <p:bold r:id="rId27"/>
      <p:italic r:id="rId28"/>
      <p:boldItalic r:id="rId29"/>
    </p:embeddedFont>
    <p:embeddedFont>
      <p:font typeface="Asap Condensed Medium"/>
      <p:regular r:id="rId30"/>
      <p:bold r:id="rId31"/>
      <p:italic r:id="rId32"/>
      <p:boldItalic r:id="rId33"/>
    </p:embeddedFont>
    <p:embeddedFont>
      <p:font typeface="Raleway Medium"/>
      <p:regular r:id="rId34"/>
      <p:bold r:id="rId35"/>
      <p:italic r:id="rId36"/>
      <p:boldItalic r:id="rId37"/>
    </p:embeddedFont>
    <p:embeddedFont>
      <p:font typeface="Sora"/>
      <p:regular r:id="rId38"/>
      <p:bold r:id="rId39"/>
    </p:embeddedFont>
    <p:embeddedFont>
      <p:font typeface="Asap Condensed"/>
      <p:regular r:id="rId40"/>
      <p:bold r:id="rId41"/>
      <p:italic r:id="rId42"/>
      <p:boldItalic r:id="rId43"/>
    </p:embeddedFont>
    <p:embeddedFont>
      <p:font typeface="IBM Plex Sans"/>
      <p:regular r:id="rId44"/>
      <p:bold r:id="rId45"/>
      <p:italic r:id="rId46"/>
      <p:boldItalic r:id="rId47"/>
    </p:embeddedFont>
    <p:embeddedFont>
      <p:font typeface="Raleway ExtraBold"/>
      <p:bold r:id="rId48"/>
      <p:boldItalic r:id="rId49"/>
    </p:embeddedFont>
    <p:embeddedFont>
      <p:font typeface="Lato"/>
      <p:regular r:id="rId50"/>
      <p:bold r:id="rId51"/>
      <p:italic r:id="rId52"/>
      <p:boldItalic r:id="rId53"/>
    </p:embeddedFont>
    <p:embeddedFont>
      <p:font typeface="Raleway Light"/>
      <p:regular r:id="rId54"/>
      <p:bold r:id="rId55"/>
      <p:italic r:id="rId56"/>
      <p:boldItalic r:id="rId57"/>
    </p:embeddedFont>
    <p:embeddedFont>
      <p:font typeface="IBM Plex Sans Medium"/>
      <p:regular r:id="rId58"/>
      <p:bold r:id="rId59"/>
      <p:italic r:id="rId60"/>
      <p:boldItalic r:id="rId61"/>
    </p:embeddedFont>
    <p:embeddedFont>
      <p:font typeface="Sora ExtraLight"/>
      <p:regular r:id="rId62"/>
      <p:bold r:id="rId63"/>
    </p:embeddedFont>
    <p:embeddedFont>
      <p:font typeface="Asap Condensed Light"/>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sapCondensed-regular.fntdata"/><Relationship Id="rId42" Type="http://schemas.openxmlformats.org/officeDocument/2006/relationships/font" Target="fonts/AsapCondensed-italic.fntdata"/><Relationship Id="rId41" Type="http://schemas.openxmlformats.org/officeDocument/2006/relationships/font" Target="fonts/AsapCondensed-bold.fntdata"/><Relationship Id="rId44" Type="http://schemas.openxmlformats.org/officeDocument/2006/relationships/font" Target="fonts/IBMPlexSans-regular.fntdata"/><Relationship Id="rId43" Type="http://schemas.openxmlformats.org/officeDocument/2006/relationships/font" Target="fonts/AsapCondensed-boldItalic.fntdata"/><Relationship Id="rId46" Type="http://schemas.openxmlformats.org/officeDocument/2006/relationships/font" Target="fonts/IBMPlexSans-italic.fntdata"/><Relationship Id="rId45" Type="http://schemas.openxmlformats.org/officeDocument/2006/relationships/font" Target="fonts/IBMPlex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alewayExtraBold-bold.fntdata"/><Relationship Id="rId47" Type="http://schemas.openxmlformats.org/officeDocument/2006/relationships/font" Target="fonts/IBMPlexSans-boldItalic.fntdata"/><Relationship Id="rId49" Type="http://schemas.openxmlformats.org/officeDocument/2006/relationships/font" Target="fonts/RalewayExtra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sapCondensedMedium-bold.fntdata"/><Relationship Id="rId30" Type="http://schemas.openxmlformats.org/officeDocument/2006/relationships/font" Target="fonts/AsapCondensedMedium-regular.fntdata"/><Relationship Id="rId33" Type="http://schemas.openxmlformats.org/officeDocument/2006/relationships/font" Target="fonts/AsapCondensedMedium-boldItalic.fntdata"/><Relationship Id="rId32" Type="http://schemas.openxmlformats.org/officeDocument/2006/relationships/font" Target="fonts/AsapCondensedMedium-italic.fntdata"/><Relationship Id="rId35" Type="http://schemas.openxmlformats.org/officeDocument/2006/relationships/font" Target="fonts/RalewayMedium-bold.fntdata"/><Relationship Id="rId34" Type="http://schemas.openxmlformats.org/officeDocument/2006/relationships/font" Target="fonts/RalewayMedium-regular.fntdata"/><Relationship Id="rId37" Type="http://schemas.openxmlformats.org/officeDocument/2006/relationships/font" Target="fonts/RalewayMedium-boldItalic.fntdata"/><Relationship Id="rId36" Type="http://schemas.openxmlformats.org/officeDocument/2006/relationships/font" Target="fonts/RalewayMedium-italic.fntdata"/><Relationship Id="rId39" Type="http://schemas.openxmlformats.org/officeDocument/2006/relationships/font" Target="fonts/Sora-bold.fntdata"/><Relationship Id="rId38" Type="http://schemas.openxmlformats.org/officeDocument/2006/relationships/font" Target="fonts/Sora-regular.fntdata"/><Relationship Id="rId62" Type="http://schemas.openxmlformats.org/officeDocument/2006/relationships/font" Target="fonts/SoraExtraLight-regular.fntdata"/><Relationship Id="rId61" Type="http://schemas.openxmlformats.org/officeDocument/2006/relationships/font" Target="fonts/IBMPlexSansMedium-boldItalic.fntdata"/><Relationship Id="rId20" Type="http://schemas.openxmlformats.org/officeDocument/2006/relationships/slide" Target="slides/slide16.xml"/><Relationship Id="rId64" Type="http://schemas.openxmlformats.org/officeDocument/2006/relationships/font" Target="fonts/AsapCondensedLight-regular.fntdata"/><Relationship Id="rId63" Type="http://schemas.openxmlformats.org/officeDocument/2006/relationships/font" Target="fonts/SoraExtraLight-bold.fntdata"/><Relationship Id="rId22" Type="http://schemas.openxmlformats.org/officeDocument/2006/relationships/font" Target="fonts/Raleway-regular.fntdata"/><Relationship Id="rId66" Type="http://schemas.openxmlformats.org/officeDocument/2006/relationships/font" Target="fonts/AsapCondensedLight-italic.fntdata"/><Relationship Id="rId21" Type="http://schemas.openxmlformats.org/officeDocument/2006/relationships/slide" Target="slides/slide17.xml"/><Relationship Id="rId65" Type="http://schemas.openxmlformats.org/officeDocument/2006/relationships/font" Target="fonts/AsapCondensedLight-bold.fntdata"/><Relationship Id="rId24" Type="http://schemas.openxmlformats.org/officeDocument/2006/relationships/font" Target="fonts/Raleway-italic.fntdata"/><Relationship Id="rId23" Type="http://schemas.openxmlformats.org/officeDocument/2006/relationships/font" Target="fonts/Raleway-bold.fntdata"/><Relationship Id="rId67" Type="http://schemas.openxmlformats.org/officeDocument/2006/relationships/font" Target="fonts/AsapCondensedLight-boldItalic.fntdata"/><Relationship Id="rId60" Type="http://schemas.openxmlformats.org/officeDocument/2006/relationships/font" Target="fonts/IBMPlexSansMedium-italic.fntdata"/><Relationship Id="rId26" Type="http://schemas.openxmlformats.org/officeDocument/2006/relationships/font" Target="fonts/RobotoCondensed-regular.fntdata"/><Relationship Id="rId25" Type="http://schemas.openxmlformats.org/officeDocument/2006/relationships/font" Target="fonts/Raleway-boldItalic.fntdata"/><Relationship Id="rId28" Type="http://schemas.openxmlformats.org/officeDocument/2006/relationships/font" Target="fonts/RobotoCondensed-italic.fntdata"/><Relationship Id="rId27" Type="http://schemas.openxmlformats.org/officeDocument/2006/relationships/font" Target="fonts/RobotoCondensed-bold.fntdata"/><Relationship Id="rId29" Type="http://schemas.openxmlformats.org/officeDocument/2006/relationships/font" Target="fonts/RobotoCondensed-boldItalic.fntdata"/><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7.xml"/><Relationship Id="rId55" Type="http://schemas.openxmlformats.org/officeDocument/2006/relationships/font" Target="fonts/RalewayLight-bold.fntdata"/><Relationship Id="rId10" Type="http://schemas.openxmlformats.org/officeDocument/2006/relationships/slide" Target="slides/slide6.xml"/><Relationship Id="rId54" Type="http://schemas.openxmlformats.org/officeDocument/2006/relationships/font" Target="fonts/RalewayLight-regular.fntdata"/><Relationship Id="rId13" Type="http://schemas.openxmlformats.org/officeDocument/2006/relationships/slide" Target="slides/slide9.xml"/><Relationship Id="rId57" Type="http://schemas.openxmlformats.org/officeDocument/2006/relationships/font" Target="fonts/RalewayLight-boldItalic.fntdata"/><Relationship Id="rId12" Type="http://schemas.openxmlformats.org/officeDocument/2006/relationships/slide" Target="slides/slide8.xml"/><Relationship Id="rId56" Type="http://schemas.openxmlformats.org/officeDocument/2006/relationships/font" Target="fonts/RalewayLight-italic.fntdata"/><Relationship Id="rId15" Type="http://schemas.openxmlformats.org/officeDocument/2006/relationships/slide" Target="slides/slide11.xml"/><Relationship Id="rId59" Type="http://schemas.openxmlformats.org/officeDocument/2006/relationships/font" Target="fonts/IBMPlexSansMedium-bold.fntdata"/><Relationship Id="rId14" Type="http://schemas.openxmlformats.org/officeDocument/2006/relationships/slide" Target="slides/slide10.xml"/><Relationship Id="rId58" Type="http://schemas.openxmlformats.org/officeDocument/2006/relationships/font" Target="fonts/IBMPlexSansMedium-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736552666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736552666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purple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8df0389eb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8df0389eb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6c999670f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6c999670f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6c999670f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6c999670f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6c999670f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6c999670f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6c999670f4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6c999670f4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6c999670f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6c999670f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None/>
            </a:pPr>
            <a:r>
              <a:rPr lang="en" sz="1200">
                <a:solidFill>
                  <a:schemeClr val="dk1"/>
                </a:solidFill>
                <a:latin typeface="Times New Roman"/>
                <a:ea typeface="Times New Roman"/>
                <a:cs typeface="Times New Roman"/>
                <a:sym typeface="Times New Roman"/>
              </a:rPr>
              <a:t>What role did each of you play in the surges?</a:t>
            </a:r>
            <a:endParaRPr sz="1200">
              <a:solidFill>
                <a:schemeClr val="dk1"/>
              </a:solidFill>
              <a:latin typeface="Times New Roman"/>
              <a:ea typeface="Times New Roman"/>
              <a:cs typeface="Times New Roman"/>
              <a:sym typeface="Times New Roman"/>
            </a:endParaRPr>
          </a:p>
          <a:p>
            <a:pPr indent="0" lvl="0" marL="0" rtl="0" algn="l">
              <a:spcBef>
                <a:spcPts val="1400"/>
              </a:spcBef>
              <a:spcAft>
                <a:spcPts val="0"/>
              </a:spcAft>
              <a:buNone/>
            </a:pPr>
            <a:r>
              <a:rPr lang="en" sz="1200">
                <a:solidFill>
                  <a:schemeClr val="dk1"/>
                </a:solidFill>
                <a:latin typeface="Times New Roman"/>
                <a:ea typeface="Times New Roman"/>
                <a:cs typeface="Times New Roman"/>
                <a:sym typeface="Times New Roman"/>
              </a:rPr>
              <a:t>What were the most successful strategies used to recruit new landlords, and what </a:t>
            </a:r>
            <a:r>
              <a:rPr lang="en" sz="1200">
                <a:solidFill>
                  <a:schemeClr val="dk1"/>
                </a:solidFill>
                <a:latin typeface="Times New Roman"/>
                <a:ea typeface="Times New Roman"/>
                <a:cs typeface="Times New Roman"/>
                <a:sym typeface="Times New Roman"/>
              </a:rPr>
              <a:t>tools did you use to identify potential new properties and landlords?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400"/>
              </a:spcBef>
              <a:spcAft>
                <a:spcPts val="0"/>
              </a:spcAft>
              <a:buNone/>
            </a:pPr>
            <a:r>
              <a:rPr lang="en">
                <a:solidFill>
                  <a:srgbClr val="222222"/>
                </a:solidFill>
                <a:highlight>
                  <a:srgbClr val="FFFFFF"/>
                </a:highlight>
              </a:rPr>
              <a:t>Daily case conferencing was new to this team. What worked about doing case conferencing daily and were there any challenges?</a:t>
            </a:r>
            <a:endParaRPr>
              <a:solidFill>
                <a:srgbClr val="222222"/>
              </a:solidFill>
              <a:highlight>
                <a:srgbClr val="FFFFFF"/>
              </a:highlight>
            </a:endParaRPr>
          </a:p>
          <a:p>
            <a:pPr indent="0" lvl="0" marL="0" rtl="0" algn="l">
              <a:spcBef>
                <a:spcPts val="14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How can we keep veterans motivated and engaged from start to finish? What strategies worked? What challenges did you face around this?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400"/>
              </a:spcBef>
              <a:spcAft>
                <a:spcPts val="0"/>
              </a:spcAft>
              <a:buNone/>
            </a:pPr>
            <a:r>
              <a:rPr lang="en">
                <a:solidFill>
                  <a:srgbClr val="222222"/>
                </a:solidFill>
                <a:highlight>
                  <a:srgbClr val="FFFFFF"/>
                </a:highlight>
              </a:rPr>
              <a:t>How did having access to flex funds help? How was it used?</a:t>
            </a:r>
            <a:endParaRPr sz="1200">
              <a:solidFill>
                <a:schemeClr val="dk1"/>
              </a:solidFill>
              <a:latin typeface="Times New Roman"/>
              <a:ea typeface="Times New Roman"/>
              <a:cs typeface="Times New Roman"/>
              <a:sym typeface="Times New Roman"/>
            </a:endParaRPr>
          </a:p>
          <a:p>
            <a:pPr indent="0" lvl="0" marL="0" rtl="0" algn="l">
              <a:spcBef>
                <a:spcPts val="14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Looking back on the first veteran housing surge, what are you most proud of as a team? </a:t>
            </a:r>
            <a:endParaRPr sz="1200">
              <a:solidFill>
                <a:schemeClr val="dk1"/>
              </a:solidFill>
              <a:latin typeface="Times New Roman"/>
              <a:ea typeface="Times New Roman"/>
              <a:cs typeface="Times New Roman"/>
              <a:sym typeface="Times New Roman"/>
            </a:endParaRPr>
          </a:p>
          <a:p>
            <a:pPr indent="0" lvl="0" marL="0" rtl="0" algn="l">
              <a:spcBef>
                <a:spcPts val="1400"/>
              </a:spcBef>
              <a:spcAft>
                <a:spcPts val="0"/>
              </a:spcAft>
              <a:buNone/>
            </a:pPr>
            <a:r>
              <a:rPr lang="en" sz="1200">
                <a:solidFill>
                  <a:schemeClr val="dk1"/>
                </a:solidFill>
                <a:latin typeface="Times New Roman"/>
                <a:ea typeface="Times New Roman"/>
                <a:cs typeface="Times New Roman"/>
                <a:sym typeface="Times New Roman"/>
              </a:rPr>
              <a:t>What would it take to sustain surge-level momentum as an everyday way of working?</a:t>
            </a:r>
            <a:endParaRPr sz="1200">
              <a:solidFill>
                <a:schemeClr val="dk1"/>
              </a:solidFill>
              <a:latin typeface="Times New Roman"/>
              <a:ea typeface="Times New Roman"/>
              <a:cs typeface="Times New Roman"/>
              <a:sym typeface="Times New Roman"/>
            </a:endParaRPr>
          </a:p>
          <a:p>
            <a:pPr indent="0" lvl="0" marL="0" rtl="0" algn="l">
              <a:spcBef>
                <a:spcPts val="1400"/>
              </a:spcBef>
              <a:spcAft>
                <a:spcPts val="140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6c999670f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6c999670f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de787a88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de787a88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736441f9f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736441f9f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75d737367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75d737367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Tammy to tee it up, add April and Danilo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8df0389eb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8df0389eb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Tammy to tee it up</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736552666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736552666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736441f9f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736441f9f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8df0389eb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8df0389eb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6c999670f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6c999670f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6c999670f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6c999670f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title="Background (1).png"/>
          <p:cNvPicPr preferRelativeResize="0"/>
          <p:nvPr/>
        </p:nvPicPr>
        <p:blipFill>
          <a:blip r:embed="rId2">
            <a:alphaModFix/>
          </a:blip>
          <a:stretch>
            <a:fillRect/>
          </a:stretch>
        </p:blipFill>
        <p:spPr>
          <a:xfrm>
            <a:off x="-13" y="0"/>
            <a:ext cx="9144029" cy="5143500"/>
          </a:xfrm>
          <a:prstGeom prst="rect">
            <a:avLst/>
          </a:prstGeom>
          <a:noFill/>
          <a:ln>
            <a:noFill/>
          </a:ln>
        </p:spPr>
      </p:pic>
      <p:sp>
        <p:nvSpPr>
          <p:cNvPr id="11" name="Google Shape;11;p2"/>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A50A51"/>
              </a:buClr>
              <a:buSzPts val="1400"/>
              <a:buNone/>
              <a:defRPr sz="1400">
                <a:solidFill>
                  <a:srgbClr val="A50A51"/>
                </a:solidFill>
              </a:defRPr>
            </a:lvl1pPr>
            <a:lvl2pPr lvl="1">
              <a:lnSpc>
                <a:spcPct val="100000"/>
              </a:lnSpc>
              <a:spcBef>
                <a:spcPts val="0"/>
              </a:spcBef>
              <a:spcAft>
                <a:spcPts val="0"/>
              </a:spcAft>
              <a:buClr>
                <a:srgbClr val="A50A51"/>
              </a:buClr>
              <a:buSzPts val="1400"/>
              <a:buNone/>
              <a:defRPr sz="1400">
                <a:solidFill>
                  <a:srgbClr val="A50A51"/>
                </a:solidFill>
              </a:defRPr>
            </a:lvl2pPr>
            <a:lvl3pPr lvl="2">
              <a:lnSpc>
                <a:spcPct val="100000"/>
              </a:lnSpc>
              <a:spcBef>
                <a:spcPts val="0"/>
              </a:spcBef>
              <a:spcAft>
                <a:spcPts val="0"/>
              </a:spcAft>
              <a:buClr>
                <a:srgbClr val="A50A51"/>
              </a:buClr>
              <a:buSzPts val="1400"/>
              <a:buNone/>
              <a:defRPr sz="1400">
                <a:solidFill>
                  <a:srgbClr val="A50A51"/>
                </a:solidFill>
              </a:defRPr>
            </a:lvl3pPr>
            <a:lvl4pPr lvl="3">
              <a:lnSpc>
                <a:spcPct val="100000"/>
              </a:lnSpc>
              <a:spcBef>
                <a:spcPts val="0"/>
              </a:spcBef>
              <a:spcAft>
                <a:spcPts val="0"/>
              </a:spcAft>
              <a:buClr>
                <a:srgbClr val="A50A51"/>
              </a:buClr>
              <a:buSzPts val="1400"/>
              <a:buNone/>
              <a:defRPr sz="1400">
                <a:solidFill>
                  <a:srgbClr val="A50A51"/>
                </a:solidFill>
              </a:defRPr>
            </a:lvl4pPr>
            <a:lvl5pPr lvl="4">
              <a:lnSpc>
                <a:spcPct val="100000"/>
              </a:lnSpc>
              <a:spcBef>
                <a:spcPts val="0"/>
              </a:spcBef>
              <a:spcAft>
                <a:spcPts val="0"/>
              </a:spcAft>
              <a:buClr>
                <a:srgbClr val="A50A51"/>
              </a:buClr>
              <a:buSzPts val="1400"/>
              <a:buNone/>
              <a:defRPr sz="1400">
                <a:solidFill>
                  <a:srgbClr val="A50A51"/>
                </a:solidFill>
              </a:defRPr>
            </a:lvl5pPr>
            <a:lvl6pPr lvl="5">
              <a:lnSpc>
                <a:spcPct val="100000"/>
              </a:lnSpc>
              <a:spcBef>
                <a:spcPts val="0"/>
              </a:spcBef>
              <a:spcAft>
                <a:spcPts val="0"/>
              </a:spcAft>
              <a:buClr>
                <a:srgbClr val="A50A51"/>
              </a:buClr>
              <a:buSzPts val="1400"/>
              <a:buNone/>
              <a:defRPr sz="1400">
                <a:solidFill>
                  <a:srgbClr val="A50A51"/>
                </a:solidFill>
              </a:defRPr>
            </a:lvl6pPr>
            <a:lvl7pPr lvl="6">
              <a:lnSpc>
                <a:spcPct val="100000"/>
              </a:lnSpc>
              <a:spcBef>
                <a:spcPts val="0"/>
              </a:spcBef>
              <a:spcAft>
                <a:spcPts val="0"/>
              </a:spcAft>
              <a:buClr>
                <a:srgbClr val="A50A51"/>
              </a:buClr>
              <a:buSzPts val="1400"/>
              <a:buNone/>
              <a:defRPr sz="1400">
                <a:solidFill>
                  <a:srgbClr val="A50A51"/>
                </a:solidFill>
              </a:defRPr>
            </a:lvl7pPr>
            <a:lvl8pPr lvl="7">
              <a:lnSpc>
                <a:spcPct val="100000"/>
              </a:lnSpc>
              <a:spcBef>
                <a:spcPts val="0"/>
              </a:spcBef>
              <a:spcAft>
                <a:spcPts val="0"/>
              </a:spcAft>
              <a:buClr>
                <a:srgbClr val="A50A51"/>
              </a:buClr>
              <a:buSzPts val="1400"/>
              <a:buNone/>
              <a:defRPr sz="1400">
                <a:solidFill>
                  <a:srgbClr val="A50A51"/>
                </a:solidFill>
              </a:defRPr>
            </a:lvl8pPr>
            <a:lvl9pPr lvl="8">
              <a:lnSpc>
                <a:spcPct val="100000"/>
              </a:lnSpc>
              <a:spcBef>
                <a:spcPts val="0"/>
              </a:spcBef>
              <a:spcAft>
                <a:spcPts val="0"/>
              </a:spcAft>
              <a:buClr>
                <a:srgbClr val="A50A51"/>
              </a:buClr>
              <a:buSzPts val="1400"/>
              <a:buNone/>
              <a:defRPr sz="1400">
                <a:solidFill>
                  <a:srgbClr val="A50A51"/>
                </a:solidFill>
              </a:defRPr>
            </a:lvl9pPr>
          </a:lstStyle>
          <a:p/>
        </p:txBody>
      </p:sp>
      <p:cxnSp>
        <p:nvCxnSpPr>
          <p:cNvPr id="12" name="Google Shape;12;p2"/>
          <p:cNvCxnSpPr/>
          <p:nvPr/>
        </p:nvCxnSpPr>
        <p:spPr>
          <a:xfrm>
            <a:off x="-6000" y="4632625"/>
            <a:ext cx="9156000" cy="13200"/>
          </a:xfrm>
          <a:prstGeom prst="straightConnector1">
            <a:avLst/>
          </a:prstGeom>
          <a:noFill/>
          <a:ln cap="flat" cmpd="sng" w="19050">
            <a:solidFill>
              <a:srgbClr val="A50A51"/>
            </a:solidFill>
            <a:prstDash val="solid"/>
            <a:round/>
            <a:headEnd len="med" w="med" type="none"/>
            <a:tailEnd len="med" w="med" type="none"/>
          </a:ln>
        </p:spPr>
      </p:cxnSp>
      <p:sp>
        <p:nvSpPr>
          <p:cNvPr id="13" name="Google Shape;13;p2"/>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 name="Google Shape;14;p2"/>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A50A51"/>
              </a:buClr>
              <a:buSzPts val="1000"/>
              <a:buNone/>
              <a:defRPr b="1" sz="1000">
                <a:solidFill>
                  <a:srgbClr val="A50A51"/>
                </a:solidFill>
              </a:defRPr>
            </a:lvl1pPr>
            <a:lvl2pPr lvl="1" rtl="0">
              <a:lnSpc>
                <a:spcPct val="100000"/>
              </a:lnSpc>
              <a:spcBef>
                <a:spcPts val="0"/>
              </a:spcBef>
              <a:spcAft>
                <a:spcPts val="0"/>
              </a:spcAft>
              <a:buClr>
                <a:srgbClr val="FF6F0C"/>
              </a:buClr>
              <a:buSzPts val="1800"/>
              <a:buNone/>
              <a:defRPr b="1" sz="1800">
                <a:solidFill>
                  <a:srgbClr val="FF6F0C"/>
                </a:solidFill>
              </a:defRPr>
            </a:lvl2pPr>
            <a:lvl3pPr lvl="2" rtl="0">
              <a:lnSpc>
                <a:spcPct val="100000"/>
              </a:lnSpc>
              <a:spcBef>
                <a:spcPts val="0"/>
              </a:spcBef>
              <a:spcAft>
                <a:spcPts val="0"/>
              </a:spcAft>
              <a:buClr>
                <a:srgbClr val="FF6F0C"/>
              </a:buClr>
              <a:buSzPts val="1800"/>
              <a:buNone/>
              <a:defRPr b="1" sz="1800">
                <a:solidFill>
                  <a:srgbClr val="FF6F0C"/>
                </a:solidFill>
              </a:defRPr>
            </a:lvl3pPr>
            <a:lvl4pPr lvl="3" rtl="0">
              <a:lnSpc>
                <a:spcPct val="100000"/>
              </a:lnSpc>
              <a:spcBef>
                <a:spcPts val="0"/>
              </a:spcBef>
              <a:spcAft>
                <a:spcPts val="0"/>
              </a:spcAft>
              <a:buClr>
                <a:srgbClr val="FF6F0C"/>
              </a:buClr>
              <a:buSzPts val="1800"/>
              <a:buNone/>
              <a:defRPr b="1" sz="1800">
                <a:solidFill>
                  <a:srgbClr val="FF6F0C"/>
                </a:solidFill>
              </a:defRPr>
            </a:lvl4pPr>
            <a:lvl5pPr lvl="4" rtl="0">
              <a:lnSpc>
                <a:spcPct val="100000"/>
              </a:lnSpc>
              <a:spcBef>
                <a:spcPts val="0"/>
              </a:spcBef>
              <a:spcAft>
                <a:spcPts val="0"/>
              </a:spcAft>
              <a:buClr>
                <a:srgbClr val="FF6F0C"/>
              </a:buClr>
              <a:buSzPts val="1800"/>
              <a:buNone/>
              <a:defRPr b="1" sz="1800">
                <a:solidFill>
                  <a:srgbClr val="FF6F0C"/>
                </a:solidFill>
              </a:defRPr>
            </a:lvl5pPr>
            <a:lvl6pPr lvl="5" rtl="0">
              <a:lnSpc>
                <a:spcPct val="100000"/>
              </a:lnSpc>
              <a:spcBef>
                <a:spcPts val="0"/>
              </a:spcBef>
              <a:spcAft>
                <a:spcPts val="0"/>
              </a:spcAft>
              <a:buClr>
                <a:srgbClr val="FF6F0C"/>
              </a:buClr>
              <a:buSzPts val="1800"/>
              <a:buNone/>
              <a:defRPr b="1" sz="1800">
                <a:solidFill>
                  <a:srgbClr val="FF6F0C"/>
                </a:solidFill>
              </a:defRPr>
            </a:lvl6pPr>
            <a:lvl7pPr lvl="6" rtl="0">
              <a:lnSpc>
                <a:spcPct val="100000"/>
              </a:lnSpc>
              <a:spcBef>
                <a:spcPts val="0"/>
              </a:spcBef>
              <a:spcAft>
                <a:spcPts val="0"/>
              </a:spcAft>
              <a:buClr>
                <a:srgbClr val="FF6F0C"/>
              </a:buClr>
              <a:buSzPts val="1800"/>
              <a:buNone/>
              <a:defRPr b="1" sz="1800">
                <a:solidFill>
                  <a:srgbClr val="FF6F0C"/>
                </a:solidFill>
              </a:defRPr>
            </a:lvl7pPr>
            <a:lvl8pPr lvl="7" rtl="0">
              <a:lnSpc>
                <a:spcPct val="100000"/>
              </a:lnSpc>
              <a:spcBef>
                <a:spcPts val="0"/>
              </a:spcBef>
              <a:spcAft>
                <a:spcPts val="0"/>
              </a:spcAft>
              <a:buClr>
                <a:srgbClr val="FF6F0C"/>
              </a:buClr>
              <a:buSzPts val="1800"/>
              <a:buNone/>
              <a:defRPr b="1" sz="1800">
                <a:solidFill>
                  <a:srgbClr val="FF6F0C"/>
                </a:solidFill>
              </a:defRPr>
            </a:lvl8pPr>
            <a:lvl9pPr lvl="8" rtl="0">
              <a:lnSpc>
                <a:spcPct val="100000"/>
              </a:lnSpc>
              <a:spcBef>
                <a:spcPts val="0"/>
              </a:spcBef>
              <a:spcAft>
                <a:spcPts val="0"/>
              </a:spcAft>
              <a:buClr>
                <a:srgbClr val="FF6F0C"/>
              </a:buClr>
              <a:buSzPts val="1800"/>
              <a:buNone/>
              <a:defRPr b="1" sz="1800">
                <a:solidFill>
                  <a:srgbClr val="FF6F0C"/>
                </a:solidFill>
              </a:defRPr>
            </a:lvl9pPr>
          </a:lstStyle>
          <a:p/>
        </p:txBody>
      </p:sp>
      <p:pic>
        <p:nvPicPr>
          <p:cNvPr id="15" name="Google Shape;15;p2" title="BuiltForZero_CS_logo_rgb_white.jpg"/>
          <p:cNvPicPr preferRelativeResize="0"/>
          <p:nvPr/>
        </p:nvPicPr>
        <p:blipFill>
          <a:blip r:embed="rId3">
            <a:alphaModFix/>
          </a:blip>
          <a:stretch>
            <a:fillRect/>
          </a:stretch>
        </p:blipFill>
        <p:spPr>
          <a:xfrm>
            <a:off x="8646300" y="4645800"/>
            <a:ext cx="497700" cy="497700"/>
          </a:xfrm>
          <a:prstGeom prst="rect">
            <a:avLst/>
          </a:prstGeom>
          <a:noFill/>
          <a:ln>
            <a:noFill/>
          </a:ln>
        </p:spPr>
      </p:pic>
      <p:sp>
        <p:nvSpPr>
          <p:cNvPr id="16" name="Google Shape;16;p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_1">
    <p:bg>
      <p:bgPr>
        <a:solidFill>
          <a:schemeClr val="lt1"/>
        </a:solidFill>
      </p:bgPr>
    </p:bg>
    <p:spTree>
      <p:nvGrpSpPr>
        <p:cNvPr id="57" name="Shape 57"/>
        <p:cNvGrpSpPr/>
        <p:nvPr/>
      </p:nvGrpSpPr>
      <p:grpSpPr>
        <a:xfrm>
          <a:off x="0" y="0"/>
          <a:ext cx="0" cy="0"/>
          <a:chOff x="0" y="0"/>
          <a:chExt cx="0" cy="0"/>
        </a:xfrm>
      </p:grpSpPr>
      <p:sp>
        <p:nvSpPr>
          <p:cNvPr id="58" name="Google Shape;58;p1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60" name="Google Shape;60;p1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_1">
    <p:bg>
      <p:bgPr>
        <a:solidFill>
          <a:schemeClr val="lt1"/>
        </a:solidFill>
      </p:bgPr>
    </p:bg>
    <p:spTree>
      <p:nvGrpSpPr>
        <p:cNvPr id="61" name="Shape 61"/>
        <p:cNvGrpSpPr/>
        <p:nvPr/>
      </p:nvGrpSpPr>
      <p:grpSpPr>
        <a:xfrm>
          <a:off x="0" y="0"/>
          <a:ext cx="0" cy="0"/>
          <a:chOff x="0" y="0"/>
          <a:chExt cx="0" cy="0"/>
        </a:xfrm>
      </p:grpSpPr>
      <p:sp>
        <p:nvSpPr>
          <p:cNvPr id="62" name="Google Shape;62;p1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2"/>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2"/>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66" name="Google Shape;66;p12"/>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67" name="Google Shape;67;p12"/>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68" name="Google Shape;68;p12"/>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69" name="Google Shape;69;p12"/>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70" name="Google Shape;70;p12"/>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71" name="Google Shape;71;p12"/>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72" name="Google Shape;72;p1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A50A51"/>
                </a:highlight>
                <a:latin typeface="Asap Condensed"/>
                <a:ea typeface="Asap Condensed"/>
                <a:cs typeface="Asap Condensed"/>
                <a:sym typeface="Asap Condensed"/>
              </a:rPr>
              <a:t> Two columns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73" name="Google Shape;73;p12"/>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4" name="Google Shape;74;p12"/>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5" name="Google Shape;75;p12"/>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6" name="Google Shape;76;p12"/>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7" name="Google Shape;77;p12"/>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_1">
    <p:bg>
      <p:bgPr>
        <a:solidFill>
          <a:srgbClr val="FFFFFF"/>
        </a:solidFill>
      </p:bgPr>
    </p:bg>
    <p:spTree>
      <p:nvGrpSpPr>
        <p:cNvPr id="78" name="Shape 78"/>
        <p:cNvGrpSpPr/>
        <p:nvPr/>
      </p:nvGrpSpPr>
      <p:grpSpPr>
        <a:xfrm>
          <a:off x="0" y="0"/>
          <a:ext cx="0" cy="0"/>
          <a:chOff x="0" y="0"/>
          <a:chExt cx="0" cy="0"/>
        </a:xfrm>
      </p:grpSpPr>
      <p:sp>
        <p:nvSpPr>
          <p:cNvPr id="79" name="Google Shape;79;p1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Longer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81" name="Google Shape;81;p13"/>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A50A51"/>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A50A5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
        <p:nvSpPr>
          <p:cNvPr id="82" name="Google Shape;82;p1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3" name="Google Shape;83;p13"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84" name="Shape 84"/>
        <p:cNvGrpSpPr/>
        <p:nvPr/>
      </p:nvGrpSpPr>
      <p:grpSpPr>
        <a:xfrm>
          <a:off x="0" y="0"/>
          <a:ext cx="0" cy="0"/>
          <a:chOff x="0" y="0"/>
          <a:chExt cx="0" cy="0"/>
        </a:xfrm>
      </p:grpSpPr>
      <p:sp>
        <p:nvSpPr>
          <p:cNvPr id="85" name="Google Shape;85;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A50A51"/>
                </a:highlight>
                <a:latin typeface="Asap Condensed"/>
                <a:ea typeface="Asap Condensed"/>
                <a:cs typeface="Asap Condensed"/>
                <a:sym typeface="Asap Condensed"/>
              </a:rPr>
              <a:t> </a:t>
            </a:r>
            <a:r>
              <a:rPr b="1" lang="en" sz="4000">
                <a:solidFill>
                  <a:schemeClr val="lt1"/>
                </a:solidFill>
                <a:highlight>
                  <a:srgbClr val="A50A51"/>
                </a:highlight>
                <a:latin typeface="Asap Condensed"/>
                <a:ea typeface="Asap Condensed"/>
                <a:cs typeface="Asap Condensed"/>
                <a:sym typeface="Asap Condensed"/>
              </a:rPr>
              <a:t>Infographics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pic>
        <p:nvPicPr>
          <p:cNvPr id="87" name="Google Shape;87;p14"/>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88" name="Google Shape;88;p1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9" name="Google Shape;89;p14"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Clr>
                <a:srgbClr val="FFFFFF"/>
              </a:buClr>
              <a:buSzPts val="3000"/>
              <a:buNone/>
              <a:defRPr>
                <a:solidFill>
                  <a:srgbClr val="FFFFFF"/>
                </a:solidFill>
              </a:defRPr>
            </a:lvl2pPr>
            <a:lvl3pPr lvl="2">
              <a:spcBef>
                <a:spcPts val="0"/>
              </a:spcBef>
              <a:spcAft>
                <a:spcPts val="0"/>
              </a:spcAft>
              <a:buClr>
                <a:srgbClr val="FFFFFF"/>
              </a:buClr>
              <a:buSzPts val="3000"/>
              <a:buNone/>
              <a:defRPr>
                <a:solidFill>
                  <a:srgbClr val="FFFFFF"/>
                </a:solidFill>
              </a:defRPr>
            </a:lvl3pPr>
            <a:lvl4pPr lvl="3">
              <a:spcBef>
                <a:spcPts val="0"/>
              </a:spcBef>
              <a:spcAft>
                <a:spcPts val="0"/>
              </a:spcAft>
              <a:buClr>
                <a:srgbClr val="FFFFFF"/>
              </a:buClr>
              <a:buSzPts val="3000"/>
              <a:buNone/>
              <a:defRPr>
                <a:solidFill>
                  <a:srgbClr val="FFFFFF"/>
                </a:solidFill>
              </a:defRPr>
            </a:lvl4pPr>
            <a:lvl5pPr lvl="4">
              <a:spcBef>
                <a:spcPts val="0"/>
              </a:spcBef>
              <a:spcAft>
                <a:spcPts val="0"/>
              </a:spcAft>
              <a:buClr>
                <a:srgbClr val="FFFFFF"/>
              </a:buClr>
              <a:buSzPts val="3000"/>
              <a:buNone/>
              <a:defRPr>
                <a:solidFill>
                  <a:srgbClr val="FFFFFF"/>
                </a:solidFill>
              </a:defRPr>
            </a:lvl5pPr>
            <a:lvl6pPr lvl="5">
              <a:spcBef>
                <a:spcPts val="0"/>
              </a:spcBef>
              <a:spcAft>
                <a:spcPts val="0"/>
              </a:spcAft>
              <a:buClr>
                <a:srgbClr val="FFFFFF"/>
              </a:buClr>
              <a:buSzPts val="3000"/>
              <a:buNone/>
              <a:defRPr>
                <a:solidFill>
                  <a:srgbClr val="FFFFFF"/>
                </a:solidFill>
              </a:defRPr>
            </a:lvl6pPr>
            <a:lvl7pPr lvl="6">
              <a:spcBef>
                <a:spcPts val="0"/>
              </a:spcBef>
              <a:spcAft>
                <a:spcPts val="0"/>
              </a:spcAft>
              <a:buClr>
                <a:srgbClr val="FFFFFF"/>
              </a:buClr>
              <a:buSzPts val="3000"/>
              <a:buNone/>
              <a:defRPr>
                <a:solidFill>
                  <a:srgbClr val="FFFFFF"/>
                </a:solidFill>
              </a:defRPr>
            </a:lvl7pPr>
            <a:lvl8pPr lvl="7">
              <a:spcBef>
                <a:spcPts val="0"/>
              </a:spcBef>
              <a:spcAft>
                <a:spcPts val="0"/>
              </a:spcAft>
              <a:buClr>
                <a:srgbClr val="FFFFFF"/>
              </a:buClr>
              <a:buSzPts val="3000"/>
              <a:buNone/>
              <a:defRPr>
                <a:solidFill>
                  <a:srgbClr val="FFFFFF"/>
                </a:solidFill>
              </a:defRPr>
            </a:lvl8pPr>
            <a:lvl9pPr lvl="8">
              <a:spcBef>
                <a:spcPts val="0"/>
              </a:spcBef>
              <a:spcAft>
                <a:spcPts val="0"/>
              </a:spcAft>
              <a:buClr>
                <a:srgbClr val="FFFFFF"/>
              </a:buClr>
              <a:buSzPts val="3000"/>
              <a:buNone/>
              <a:defRPr>
                <a:solidFill>
                  <a:srgbClr val="FFFFFF"/>
                </a:solidFill>
              </a:defRPr>
            </a:lvl9pPr>
          </a:lstStyle>
          <a:p/>
        </p:txBody>
      </p:sp>
      <p:sp>
        <p:nvSpPr>
          <p:cNvPr id="92" name="Google Shape;92;p1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93" name="Google Shape;93;p1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solidFill>
                  <a:schemeClr val="lt2"/>
                </a:solidFill>
              </a:defRPr>
            </a:lvl1pPr>
            <a:lvl2pPr indent="-304800" lvl="1" marL="914400">
              <a:spcBef>
                <a:spcPts val="1600"/>
              </a:spcBef>
              <a:spcAft>
                <a:spcPts val="0"/>
              </a:spcAft>
              <a:buClr>
                <a:schemeClr val="lt2"/>
              </a:buClr>
              <a:buSzPts val="1200"/>
              <a:buChar char="○"/>
              <a:defRPr sz="1200">
                <a:solidFill>
                  <a:schemeClr val="lt2"/>
                </a:solidFill>
              </a:defRPr>
            </a:lvl2pPr>
            <a:lvl3pPr indent="-304800" lvl="2" marL="1371600">
              <a:spcBef>
                <a:spcPts val="1600"/>
              </a:spcBef>
              <a:spcAft>
                <a:spcPts val="0"/>
              </a:spcAft>
              <a:buClr>
                <a:schemeClr val="lt2"/>
              </a:buClr>
              <a:buSzPts val="1200"/>
              <a:buChar char="■"/>
              <a:defRPr sz="1200">
                <a:solidFill>
                  <a:schemeClr val="lt2"/>
                </a:solidFill>
              </a:defRPr>
            </a:lvl3pPr>
            <a:lvl4pPr indent="-304800" lvl="3" marL="1828800">
              <a:spcBef>
                <a:spcPts val="1600"/>
              </a:spcBef>
              <a:spcAft>
                <a:spcPts val="0"/>
              </a:spcAft>
              <a:buClr>
                <a:schemeClr val="lt2"/>
              </a:buClr>
              <a:buSzPts val="1200"/>
              <a:buChar char="●"/>
              <a:defRPr sz="1200">
                <a:solidFill>
                  <a:schemeClr val="lt2"/>
                </a:solidFill>
              </a:defRPr>
            </a:lvl4pPr>
            <a:lvl5pPr indent="-304800" lvl="4" marL="2286000">
              <a:spcBef>
                <a:spcPts val="1600"/>
              </a:spcBef>
              <a:spcAft>
                <a:spcPts val="0"/>
              </a:spcAft>
              <a:buClr>
                <a:schemeClr val="lt2"/>
              </a:buClr>
              <a:buSzPts val="1200"/>
              <a:buChar char="○"/>
              <a:defRPr sz="1200">
                <a:solidFill>
                  <a:schemeClr val="lt2"/>
                </a:solidFill>
              </a:defRPr>
            </a:lvl5pPr>
            <a:lvl6pPr indent="-304800" lvl="5" marL="2743200">
              <a:spcBef>
                <a:spcPts val="1600"/>
              </a:spcBef>
              <a:spcAft>
                <a:spcPts val="0"/>
              </a:spcAft>
              <a:buClr>
                <a:schemeClr val="lt2"/>
              </a:buClr>
              <a:buSzPts val="1200"/>
              <a:buChar char="■"/>
              <a:defRPr sz="1200">
                <a:solidFill>
                  <a:schemeClr val="lt2"/>
                </a:solidFill>
              </a:defRPr>
            </a:lvl6pPr>
            <a:lvl7pPr indent="-304800" lvl="6" marL="3200400">
              <a:spcBef>
                <a:spcPts val="1600"/>
              </a:spcBef>
              <a:spcAft>
                <a:spcPts val="0"/>
              </a:spcAft>
              <a:buClr>
                <a:schemeClr val="lt2"/>
              </a:buClr>
              <a:buSzPts val="1200"/>
              <a:buChar char="●"/>
              <a:defRPr sz="1200">
                <a:solidFill>
                  <a:schemeClr val="lt2"/>
                </a:solidFill>
              </a:defRPr>
            </a:lvl7pPr>
            <a:lvl8pPr indent="-304800" lvl="7" marL="3657600">
              <a:spcBef>
                <a:spcPts val="1600"/>
              </a:spcBef>
              <a:spcAft>
                <a:spcPts val="0"/>
              </a:spcAft>
              <a:buClr>
                <a:schemeClr val="lt2"/>
              </a:buClr>
              <a:buSzPts val="1200"/>
              <a:buChar char="○"/>
              <a:defRPr sz="1200">
                <a:solidFill>
                  <a:schemeClr val="lt2"/>
                </a:solidFill>
              </a:defRPr>
            </a:lvl8pPr>
            <a:lvl9pPr indent="-304800" lvl="8" marL="4114800">
              <a:spcBef>
                <a:spcPts val="1600"/>
              </a:spcBef>
              <a:spcAft>
                <a:spcPts val="1600"/>
              </a:spcAft>
              <a:buClr>
                <a:schemeClr val="lt2"/>
              </a:buClr>
              <a:buSzPts val="1200"/>
              <a:buChar char="■"/>
              <a:defRPr sz="1200">
                <a:solidFill>
                  <a:schemeClr val="lt2"/>
                </a:solidFill>
              </a:defRPr>
            </a:lvl9pPr>
          </a:lstStyle>
          <a:p/>
        </p:txBody>
      </p:sp>
      <p:sp>
        <p:nvSpPr>
          <p:cNvPr id="94" name="Google Shape;94;p1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95" name="Google Shape;95;p1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96" name="Shape 96"/>
        <p:cNvGrpSpPr/>
        <p:nvPr/>
      </p:nvGrpSpPr>
      <p:grpSpPr>
        <a:xfrm>
          <a:off x="0" y="0"/>
          <a:ext cx="0" cy="0"/>
          <a:chOff x="0" y="0"/>
          <a:chExt cx="0" cy="0"/>
        </a:xfrm>
      </p:grpSpPr>
      <p:sp>
        <p:nvSpPr>
          <p:cNvPr id="97" name="Google Shape;97;p1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A50A51"/>
              </a:buClr>
              <a:buSzPts val="1000"/>
              <a:buNone/>
              <a:defRPr>
                <a:solidFill>
                  <a:srgbClr val="A50A51"/>
                </a:solidFill>
              </a:defRPr>
            </a:lvl1pPr>
            <a:lvl2pPr lvl="1" rtl="0">
              <a:lnSpc>
                <a:spcPct val="100000"/>
              </a:lnSpc>
              <a:spcBef>
                <a:spcPts val="0"/>
              </a:spcBef>
              <a:spcAft>
                <a:spcPts val="0"/>
              </a:spcAft>
              <a:buClr>
                <a:srgbClr val="A50A51"/>
              </a:buClr>
              <a:buSzPts val="1400"/>
              <a:buNone/>
              <a:defRPr sz="1400">
                <a:solidFill>
                  <a:srgbClr val="A50A51"/>
                </a:solidFill>
              </a:defRPr>
            </a:lvl2pPr>
            <a:lvl3pPr lvl="2" rtl="0">
              <a:lnSpc>
                <a:spcPct val="100000"/>
              </a:lnSpc>
              <a:spcBef>
                <a:spcPts val="0"/>
              </a:spcBef>
              <a:spcAft>
                <a:spcPts val="0"/>
              </a:spcAft>
              <a:buClr>
                <a:srgbClr val="A50A51"/>
              </a:buClr>
              <a:buSzPts val="1400"/>
              <a:buNone/>
              <a:defRPr sz="1400">
                <a:solidFill>
                  <a:srgbClr val="A50A51"/>
                </a:solidFill>
              </a:defRPr>
            </a:lvl3pPr>
            <a:lvl4pPr lvl="3" rtl="0">
              <a:lnSpc>
                <a:spcPct val="100000"/>
              </a:lnSpc>
              <a:spcBef>
                <a:spcPts val="0"/>
              </a:spcBef>
              <a:spcAft>
                <a:spcPts val="0"/>
              </a:spcAft>
              <a:buClr>
                <a:srgbClr val="A50A51"/>
              </a:buClr>
              <a:buSzPts val="1400"/>
              <a:buNone/>
              <a:defRPr sz="1400">
                <a:solidFill>
                  <a:srgbClr val="A50A51"/>
                </a:solidFill>
              </a:defRPr>
            </a:lvl4pPr>
            <a:lvl5pPr lvl="4" rtl="0">
              <a:lnSpc>
                <a:spcPct val="100000"/>
              </a:lnSpc>
              <a:spcBef>
                <a:spcPts val="0"/>
              </a:spcBef>
              <a:spcAft>
                <a:spcPts val="0"/>
              </a:spcAft>
              <a:buClr>
                <a:srgbClr val="A50A51"/>
              </a:buClr>
              <a:buSzPts val="1400"/>
              <a:buNone/>
              <a:defRPr sz="1400">
                <a:solidFill>
                  <a:srgbClr val="A50A51"/>
                </a:solidFill>
              </a:defRPr>
            </a:lvl5pPr>
            <a:lvl6pPr lvl="5" rtl="0">
              <a:lnSpc>
                <a:spcPct val="100000"/>
              </a:lnSpc>
              <a:spcBef>
                <a:spcPts val="0"/>
              </a:spcBef>
              <a:spcAft>
                <a:spcPts val="0"/>
              </a:spcAft>
              <a:buClr>
                <a:srgbClr val="A50A51"/>
              </a:buClr>
              <a:buSzPts val="1400"/>
              <a:buNone/>
              <a:defRPr sz="1400">
                <a:solidFill>
                  <a:srgbClr val="A50A51"/>
                </a:solidFill>
              </a:defRPr>
            </a:lvl6pPr>
            <a:lvl7pPr lvl="6" rtl="0">
              <a:lnSpc>
                <a:spcPct val="100000"/>
              </a:lnSpc>
              <a:spcBef>
                <a:spcPts val="0"/>
              </a:spcBef>
              <a:spcAft>
                <a:spcPts val="0"/>
              </a:spcAft>
              <a:buClr>
                <a:srgbClr val="A50A51"/>
              </a:buClr>
              <a:buSzPts val="1400"/>
              <a:buNone/>
              <a:defRPr sz="1400">
                <a:solidFill>
                  <a:srgbClr val="A50A51"/>
                </a:solidFill>
              </a:defRPr>
            </a:lvl7pPr>
            <a:lvl8pPr lvl="7" rtl="0">
              <a:lnSpc>
                <a:spcPct val="100000"/>
              </a:lnSpc>
              <a:spcBef>
                <a:spcPts val="0"/>
              </a:spcBef>
              <a:spcAft>
                <a:spcPts val="0"/>
              </a:spcAft>
              <a:buClr>
                <a:srgbClr val="A50A51"/>
              </a:buClr>
              <a:buSzPts val="1400"/>
              <a:buNone/>
              <a:defRPr sz="1400">
                <a:solidFill>
                  <a:srgbClr val="A50A51"/>
                </a:solidFill>
              </a:defRPr>
            </a:lvl8pPr>
            <a:lvl9pPr lvl="8" rtl="0">
              <a:lnSpc>
                <a:spcPct val="100000"/>
              </a:lnSpc>
              <a:spcBef>
                <a:spcPts val="0"/>
              </a:spcBef>
              <a:spcAft>
                <a:spcPts val="0"/>
              </a:spcAft>
              <a:buClr>
                <a:srgbClr val="A50A51"/>
              </a:buClr>
              <a:buSzPts val="1400"/>
              <a:buNone/>
              <a:defRPr sz="1400">
                <a:solidFill>
                  <a:srgbClr val="A50A51"/>
                </a:solidFill>
              </a:defRPr>
            </a:lvl9pPr>
          </a:lstStyle>
          <a:p/>
        </p:txBody>
      </p:sp>
      <p:sp>
        <p:nvSpPr>
          <p:cNvPr id="98" name="Google Shape;98;p1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50A51"/>
              </a:buClr>
              <a:buSzPts val="2400"/>
              <a:buNone/>
              <a:defRPr b="0" sz="2400">
                <a:solidFill>
                  <a:srgbClr val="A50A51"/>
                </a:solidFill>
              </a:defRPr>
            </a:lvl1pPr>
            <a:lvl2pPr lvl="1" rtl="0">
              <a:spcBef>
                <a:spcPts val="0"/>
              </a:spcBef>
              <a:spcAft>
                <a:spcPts val="0"/>
              </a:spcAft>
              <a:buClr>
                <a:srgbClr val="A50A51"/>
              </a:buClr>
              <a:buSzPts val="3600"/>
              <a:buNone/>
              <a:defRPr sz="3600">
                <a:solidFill>
                  <a:srgbClr val="A50A51"/>
                </a:solidFill>
              </a:defRPr>
            </a:lvl2pPr>
            <a:lvl3pPr lvl="2" rtl="0">
              <a:spcBef>
                <a:spcPts val="0"/>
              </a:spcBef>
              <a:spcAft>
                <a:spcPts val="0"/>
              </a:spcAft>
              <a:buClr>
                <a:srgbClr val="A50A51"/>
              </a:buClr>
              <a:buSzPts val="3600"/>
              <a:buNone/>
              <a:defRPr sz="3600">
                <a:solidFill>
                  <a:srgbClr val="A50A51"/>
                </a:solidFill>
              </a:defRPr>
            </a:lvl3pPr>
            <a:lvl4pPr lvl="3" rtl="0">
              <a:spcBef>
                <a:spcPts val="0"/>
              </a:spcBef>
              <a:spcAft>
                <a:spcPts val="0"/>
              </a:spcAft>
              <a:buClr>
                <a:srgbClr val="A50A51"/>
              </a:buClr>
              <a:buSzPts val="3600"/>
              <a:buNone/>
              <a:defRPr sz="3600">
                <a:solidFill>
                  <a:srgbClr val="A50A51"/>
                </a:solidFill>
              </a:defRPr>
            </a:lvl4pPr>
            <a:lvl5pPr lvl="4" rtl="0">
              <a:spcBef>
                <a:spcPts val="0"/>
              </a:spcBef>
              <a:spcAft>
                <a:spcPts val="0"/>
              </a:spcAft>
              <a:buClr>
                <a:srgbClr val="A50A51"/>
              </a:buClr>
              <a:buSzPts val="3600"/>
              <a:buNone/>
              <a:defRPr sz="3600">
                <a:solidFill>
                  <a:srgbClr val="A50A51"/>
                </a:solidFill>
              </a:defRPr>
            </a:lvl5pPr>
            <a:lvl6pPr lvl="5" rtl="0">
              <a:spcBef>
                <a:spcPts val="0"/>
              </a:spcBef>
              <a:spcAft>
                <a:spcPts val="0"/>
              </a:spcAft>
              <a:buClr>
                <a:srgbClr val="A50A51"/>
              </a:buClr>
              <a:buSzPts val="3600"/>
              <a:buNone/>
              <a:defRPr sz="3600">
                <a:solidFill>
                  <a:srgbClr val="A50A51"/>
                </a:solidFill>
              </a:defRPr>
            </a:lvl6pPr>
            <a:lvl7pPr lvl="6" rtl="0">
              <a:spcBef>
                <a:spcPts val="0"/>
              </a:spcBef>
              <a:spcAft>
                <a:spcPts val="0"/>
              </a:spcAft>
              <a:buClr>
                <a:srgbClr val="A50A51"/>
              </a:buClr>
              <a:buSzPts val="3600"/>
              <a:buNone/>
              <a:defRPr sz="3600">
                <a:solidFill>
                  <a:srgbClr val="A50A51"/>
                </a:solidFill>
              </a:defRPr>
            </a:lvl7pPr>
            <a:lvl8pPr lvl="7" rtl="0">
              <a:spcBef>
                <a:spcPts val="0"/>
              </a:spcBef>
              <a:spcAft>
                <a:spcPts val="0"/>
              </a:spcAft>
              <a:buClr>
                <a:srgbClr val="A50A51"/>
              </a:buClr>
              <a:buSzPts val="3600"/>
              <a:buNone/>
              <a:defRPr sz="3600">
                <a:solidFill>
                  <a:srgbClr val="A50A51"/>
                </a:solidFill>
              </a:defRPr>
            </a:lvl8pPr>
            <a:lvl9pPr lvl="8" rtl="0">
              <a:spcBef>
                <a:spcPts val="0"/>
              </a:spcBef>
              <a:spcAft>
                <a:spcPts val="0"/>
              </a:spcAft>
              <a:buClr>
                <a:srgbClr val="A50A51"/>
              </a:buClr>
              <a:buSzPts val="3600"/>
              <a:buNone/>
              <a:defRPr sz="3600">
                <a:solidFill>
                  <a:srgbClr val="A50A51"/>
                </a:solidFill>
              </a:defRPr>
            </a:lvl9pPr>
          </a:lstStyle>
          <a:p/>
        </p:txBody>
      </p:sp>
      <p:sp>
        <p:nvSpPr>
          <p:cNvPr id="99" name="Google Shape;99;p1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0" name="Google Shape;100;p1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1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03" name="Google Shape;103;p1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04" name="Google Shape;104;p1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888888"/>
              </a:buClr>
              <a:buSzPts val="1400"/>
              <a:buChar char="●"/>
              <a:defRPr sz="1400">
                <a:solidFill>
                  <a:srgbClr val="888888"/>
                </a:solidFill>
              </a:defRPr>
            </a:lvl1pPr>
            <a:lvl2pPr indent="-304800" lvl="1" marL="914400" rtl="0">
              <a:spcBef>
                <a:spcPts val="1600"/>
              </a:spcBef>
              <a:spcAft>
                <a:spcPts val="0"/>
              </a:spcAft>
              <a:buClr>
                <a:srgbClr val="888888"/>
              </a:buClr>
              <a:buSzPts val="1200"/>
              <a:buChar char="○"/>
              <a:defRPr sz="1200">
                <a:solidFill>
                  <a:srgbClr val="888888"/>
                </a:solidFill>
              </a:defRPr>
            </a:lvl2pPr>
            <a:lvl3pPr indent="-304800" lvl="2" marL="1371600" rtl="0">
              <a:spcBef>
                <a:spcPts val="1600"/>
              </a:spcBef>
              <a:spcAft>
                <a:spcPts val="0"/>
              </a:spcAft>
              <a:buClr>
                <a:srgbClr val="888888"/>
              </a:buClr>
              <a:buSzPts val="1200"/>
              <a:buChar char="■"/>
              <a:defRPr sz="1200">
                <a:solidFill>
                  <a:srgbClr val="888888"/>
                </a:solidFill>
              </a:defRPr>
            </a:lvl3pPr>
            <a:lvl4pPr indent="-304800" lvl="3" marL="1828800" rtl="0">
              <a:spcBef>
                <a:spcPts val="1600"/>
              </a:spcBef>
              <a:spcAft>
                <a:spcPts val="0"/>
              </a:spcAft>
              <a:buClr>
                <a:srgbClr val="888888"/>
              </a:buClr>
              <a:buSzPts val="1200"/>
              <a:buChar char="●"/>
              <a:defRPr sz="1200">
                <a:solidFill>
                  <a:srgbClr val="888888"/>
                </a:solidFill>
              </a:defRPr>
            </a:lvl4pPr>
            <a:lvl5pPr indent="-304800" lvl="4" marL="2286000" rtl="0">
              <a:spcBef>
                <a:spcPts val="1600"/>
              </a:spcBef>
              <a:spcAft>
                <a:spcPts val="0"/>
              </a:spcAft>
              <a:buClr>
                <a:srgbClr val="888888"/>
              </a:buClr>
              <a:buSzPts val="1200"/>
              <a:buChar char="○"/>
              <a:defRPr sz="1200">
                <a:solidFill>
                  <a:srgbClr val="888888"/>
                </a:solidFill>
              </a:defRPr>
            </a:lvl5pPr>
            <a:lvl6pPr indent="-304800" lvl="5" marL="2743200" rtl="0">
              <a:spcBef>
                <a:spcPts val="1600"/>
              </a:spcBef>
              <a:spcAft>
                <a:spcPts val="0"/>
              </a:spcAft>
              <a:buClr>
                <a:srgbClr val="888888"/>
              </a:buClr>
              <a:buSzPts val="1200"/>
              <a:buChar char="■"/>
              <a:defRPr sz="1200">
                <a:solidFill>
                  <a:srgbClr val="888888"/>
                </a:solidFill>
              </a:defRPr>
            </a:lvl6pPr>
            <a:lvl7pPr indent="-304800" lvl="6" marL="3200400" rtl="0">
              <a:spcBef>
                <a:spcPts val="1600"/>
              </a:spcBef>
              <a:spcAft>
                <a:spcPts val="0"/>
              </a:spcAft>
              <a:buClr>
                <a:srgbClr val="888888"/>
              </a:buClr>
              <a:buSzPts val="1200"/>
              <a:buChar char="●"/>
              <a:defRPr sz="1200">
                <a:solidFill>
                  <a:srgbClr val="888888"/>
                </a:solidFill>
              </a:defRPr>
            </a:lvl7pPr>
            <a:lvl8pPr indent="-304800" lvl="7" marL="3657600" rtl="0">
              <a:spcBef>
                <a:spcPts val="1600"/>
              </a:spcBef>
              <a:spcAft>
                <a:spcPts val="0"/>
              </a:spcAft>
              <a:buClr>
                <a:srgbClr val="888888"/>
              </a:buClr>
              <a:buSzPts val="1200"/>
              <a:buChar char="○"/>
              <a:defRPr sz="1200">
                <a:solidFill>
                  <a:srgbClr val="888888"/>
                </a:solidFill>
              </a:defRPr>
            </a:lvl8pPr>
            <a:lvl9pPr indent="-304800" lvl="8" marL="4114800" rtl="0">
              <a:spcBef>
                <a:spcPts val="1600"/>
              </a:spcBef>
              <a:spcAft>
                <a:spcPts val="1600"/>
              </a:spcAft>
              <a:buClr>
                <a:srgbClr val="888888"/>
              </a:buClr>
              <a:buSzPts val="1200"/>
              <a:buChar char="■"/>
              <a:defRPr sz="1200">
                <a:solidFill>
                  <a:srgbClr val="888888"/>
                </a:solidFill>
              </a:defRPr>
            </a:lvl9pPr>
          </a:lstStyle>
          <a:p/>
        </p:txBody>
      </p:sp>
      <p:sp>
        <p:nvSpPr>
          <p:cNvPr id="105" name="Google Shape;105;p1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06" name="Google Shape;106;p1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7" name="Google Shape;107;p1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08" name="Shape 108"/>
        <p:cNvGrpSpPr/>
        <p:nvPr/>
      </p:nvGrpSpPr>
      <p:grpSpPr>
        <a:xfrm>
          <a:off x="0" y="0"/>
          <a:ext cx="0" cy="0"/>
          <a:chOff x="0" y="0"/>
          <a:chExt cx="0" cy="0"/>
        </a:xfrm>
      </p:grpSpPr>
      <p:sp>
        <p:nvSpPr>
          <p:cNvPr id="109" name="Google Shape;109;p1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0" name="Google Shape;110;p1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1" name="Google Shape;111;p18"/>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2" name="Google Shape;112;p18"/>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3" name="Google Shape;113;p18"/>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4" name="Google Shape;114;p1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15" name="Google Shape;115;p1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116" name="Shape 116"/>
        <p:cNvGrpSpPr/>
        <p:nvPr/>
      </p:nvGrpSpPr>
      <p:grpSpPr>
        <a:xfrm>
          <a:off x="0" y="0"/>
          <a:ext cx="0" cy="0"/>
          <a:chOff x="0" y="0"/>
          <a:chExt cx="0" cy="0"/>
        </a:xfrm>
      </p:grpSpPr>
      <p:sp>
        <p:nvSpPr>
          <p:cNvPr id="117" name="Google Shape;117;p1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8" name="Google Shape;118;p1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9" name="Google Shape;119;p19"/>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0" name="Google Shape;120;p19"/>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1" name="Google Shape;121;p19"/>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2" name="Google Shape;122;p19"/>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3" name="Google Shape;123;p1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4" name="Google Shape;124;p1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A50A51"/>
              </a:buClr>
              <a:buSzPts val="3000"/>
              <a:buNone/>
              <a:defRPr>
                <a:solidFill>
                  <a:srgbClr val="A50A51"/>
                </a:solidFill>
              </a:defRPr>
            </a:lvl2pPr>
            <a:lvl3pPr lvl="2" rtl="0">
              <a:spcBef>
                <a:spcPts val="0"/>
              </a:spcBef>
              <a:spcAft>
                <a:spcPts val="0"/>
              </a:spcAft>
              <a:buClr>
                <a:srgbClr val="A50A51"/>
              </a:buClr>
              <a:buSzPts val="3000"/>
              <a:buNone/>
              <a:defRPr>
                <a:solidFill>
                  <a:srgbClr val="A50A51"/>
                </a:solidFill>
              </a:defRPr>
            </a:lvl3pPr>
            <a:lvl4pPr lvl="3" rtl="0">
              <a:spcBef>
                <a:spcPts val="0"/>
              </a:spcBef>
              <a:spcAft>
                <a:spcPts val="0"/>
              </a:spcAft>
              <a:buClr>
                <a:srgbClr val="A50A51"/>
              </a:buClr>
              <a:buSzPts val="3000"/>
              <a:buNone/>
              <a:defRPr>
                <a:solidFill>
                  <a:srgbClr val="A50A51"/>
                </a:solidFill>
              </a:defRPr>
            </a:lvl4pPr>
            <a:lvl5pPr lvl="4" rtl="0">
              <a:spcBef>
                <a:spcPts val="0"/>
              </a:spcBef>
              <a:spcAft>
                <a:spcPts val="0"/>
              </a:spcAft>
              <a:buClr>
                <a:srgbClr val="A50A51"/>
              </a:buClr>
              <a:buSzPts val="3000"/>
              <a:buNone/>
              <a:defRPr>
                <a:solidFill>
                  <a:srgbClr val="A50A51"/>
                </a:solidFill>
              </a:defRPr>
            </a:lvl5pPr>
            <a:lvl6pPr lvl="5" rtl="0">
              <a:spcBef>
                <a:spcPts val="0"/>
              </a:spcBef>
              <a:spcAft>
                <a:spcPts val="0"/>
              </a:spcAft>
              <a:buClr>
                <a:srgbClr val="A50A51"/>
              </a:buClr>
              <a:buSzPts val="3000"/>
              <a:buNone/>
              <a:defRPr>
                <a:solidFill>
                  <a:srgbClr val="A50A51"/>
                </a:solidFill>
              </a:defRPr>
            </a:lvl6pPr>
            <a:lvl7pPr lvl="6" rtl="0">
              <a:spcBef>
                <a:spcPts val="0"/>
              </a:spcBef>
              <a:spcAft>
                <a:spcPts val="0"/>
              </a:spcAft>
              <a:buClr>
                <a:srgbClr val="A50A51"/>
              </a:buClr>
              <a:buSzPts val="3000"/>
              <a:buNone/>
              <a:defRPr>
                <a:solidFill>
                  <a:srgbClr val="A50A51"/>
                </a:solidFill>
              </a:defRPr>
            </a:lvl7pPr>
            <a:lvl8pPr lvl="7" rtl="0">
              <a:spcBef>
                <a:spcPts val="0"/>
              </a:spcBef>
              <a:spcAft>
                <a:spcPts val="0"/>
              </a:spcAft>
              <a:buClr>
                <a:srgbClr val="A50A51"/>
              </a:buClr>
              <a:buSzPts val="3000"/>
              <a:buNone/>
              <a:defRPr>
                <a:solidFill>
                  <a:srgbClr val="A50A51"/>
                </a:solidFill>
              </a:defRPr>
            </a:lvl8pPr>
            <a:lvl9pPr lvl="8" rtl="0">
              <a:spcBef>
                <a:spcPts val="0"/>
              </a:spcBef>
              <a:spcAft>
                <a:spcPts val="0"/>
              </a:spcAft>
              <a:buClr>
                <a:srgbClr val="A50A51"/>
              </a:buClr>
              <a:buSzPts val="3000"/>
              <a:buNone/>
              <a:defRPr>
                <a:solidFill>
                  <a:srgbClr val="A50A51"/>
                </a:solidFill>
              </a:defRPr>
            </a:lvl9pPr>
          </a:lstStyle>
          <a:p/>
        </p:txBody>
      </p:sp>
      <p:sp>
        <p:nvSpPr>
          <p:cNvPr id="127" name="Google Shape;127;p2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28" name="Google Shape;128;p2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9" name="Google Shape;129;p2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7" name="Shape 17"/>
        <p:cNvGrpSpPr/>
        <p:nvPr/>
      </p:nvGrpSpPr>
      <p:grpSpPr>
        <a:xfrm>
          <a:off x="0" y="0"/>
          <a:ext cx="0" cy="0"/>
          <a:chOff x="0" y="0"/>
          <a:chExt cx="0" cy="0"/>
        </a:xfrm>
      </p:grpSpPr>
      <p:sp>
        <p:nvSpPr>
          <p:cNvPr id="18" name="Google Shape;18;p3"/>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19" name="Google Shape;19;p3" title="Screen Shot 2025-08-07 at 4.22.35 AM.png"/>
          <p:cNvPicPr preferRelativeResize="0"/>
          <p:nvPr/>
        </p:nvPicPr>
        <p:blipFill rotWithShape="1">
          <a:blip r:embed="rId2">
            <a:alphaModFix/>
          </a:blip>
          <a:srcRect b="0" l="3372" r="0" t="14733"/>
          <a:stretch/>
        </p:blipFill>
        <p:spPr>
          <a:xfrm>
            <a:off x="0" y="0"/>
            <a:ext cx="9144003" cy="4514725"/>
          </a:xfrm>
          <a:prstGeom prst="rect">
            <a:avLst/>
          </a:prstGeom>
          <a:noFill/>
          <a:ln>
            <a:noFill/>
          </a:ln>
        </p:spPr>
      </p:pic>
      <p:sp>
        <p:nvSpPr>
          <p:cNvPr id="20" name="Google Shape;20;p3"/>
          <p:cNvSpPr txBox="1"/>
          <p:nvPr/>
        </p:nvSpPr>
        <p:spPr>
          <a:xfrm>
            <a:off x="406425" y="2645650"/>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SESSION TITLE</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ADDITIONAL INFORMATION</a:t>
            </a:r>
            <a:endParaRPr sz="4000">
              <a:solidFill>
                <a:schemeClr val="lt1"/>
              </a:solidFill>
              <a:highlight>
                <a:srgbClr val="A50A51"/>
              </a:highlight>
              <a:latin typeface="Raleway ExtraBold"/>
              <a:ea typeface="Raleway ExtraBold"/>
              <a:cs typeface="Raleway ExtraBold"/>
              <a:sym typeface="Raleway ExtraBold"/>
            </a:endParaRPr>
          </a:p>
        </p:txBody>
      </p:sp>
      <p:sp>
        <p:nvSpPr>
          <p:cNvPr id="21" name="Google Shape;21;p3"/>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22" name="Google Shape;22;p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3" name="Google Shape;23;p3"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2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A50A51"/>
              </a:buClr>
              <a:buSzPts val="9600"/>
              <a:buFont typeface="Lato"/>
              <a:buNone/>
              <a:defRPr sz="9600">
                <a:solidFill>
                  <a:srgbClr val="A50A51"/>
                </a:solidFill>
                <a:latin typeface="Lato"/>
                <a:ea typeface="Lato"/>
                <a:cs typeface="Lato"/>
                <a:sym typeface="Lato"/>
              </a:defRPr>
            </a:lvl1pPr>
            <a:lvl2pPr lvl="1"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132" name="Google Shape;132;p2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lt2"/>
              </a:buClr>
              <a:buSzPts val="1400"/>
              <a:buChar char="●"/>
              <a:defRPr>
                <a:solidFill>
                  <a:schemeClr val="lt2"/>
                </a:solidFill>
              </a:defRPr>
            </a:lvl1pPr>
            <a:lvl2pPr indent="-304800" lvl="1" marL="914400" algn="ctr">
              <a:spcBef>
                <a:spcPts val="1600"/>
              </a:spcBef>
              <a:spcAft>
                <a:spcPts val="0"/>
              </a:spcAft>
              <a:buClr>
                <a:schemeClr val="lt2"/>
              </a:buClr>
              <a:buSzPts val="1200"/>
              <a:buChar char="○"/>
              <a:defRPr>
                <a:solidFill>
                  <a:schemeClr val="lt2"/>
                </a:solidFill>
              </a:defRPr>
            </a:lvl2pPr>
            <a:lvl3pPr indent="-304800" lvl="2" marL="1371600" algn="ctr">
              <a:spcBef>
                <a:spcPts val="1600"/>
              </a:spcBef>
              <a:spcAft>
                <a:spcPts val="0"/>
              </a:spcAft>
              <a:buClr>
                <a:schemeClr val="lt2"/>
              </a:buClr>
              <a:buSzPts val="1200"/>
              <a:buChar char="■"/>
              <a:defRPr>
                <a:solidFill>
                  <a:schemeClr val="lt2"/>
                </a:solidFill>
              </a:defRPr>
            </a:lvl3pPr>
            <a:lvl4pPr indent="-304800" lvl="3" marL="1828800" algn="ctr">
              <a:spcBef>
                <a:spcPts val="1600"/>
              </a:spcBef>
              <a:spcAft>
                <a:spcPts val="0"/>
              </a:spcAft>
              <a:buClr>
                <a:schemeClr val="lt2"/>
              </a:buClr>
              <a:buSzPts val="1200"/>
              <a:buChar char="●"/>
              <a:defRPr>
                <a:solidFill>
                  <a:schemeClr val="lt2"/>
                </a:solidFill>
              </a:defRPr>
            </a:lvl4pPr>
            <a:lvl5pPr indent="-304800" lvl="4" marL="2286000" algn="ctr">
              <a:spcBef>
                <a:spcPts val="1600"/>
              </a:spcBef>
              <a:spcAft>
                <a:spcPts val="0"/>
              </a:spcAft>
              <a:buClr>
                <a:schemeClr val="lt2"/>
              </a:buClr>
              <a:buSzPts val="1200"/>
              <a:buChar char="○"/>
              <a:defRPr>
                <a:solidFill>
                  <a:schemeClr val="lt2"/>
                </a:solidFill>
              </a:defRPr>
            </a:lvl5pPr>
            <a:lvl6pPr indent="-304800" lvl="5" marL="2743200" algn="ctr">
              <a:spcBef>
                <a:spcPts val="1600"/>
              </a:spcBef>
              <a:spcAft>
                <a:spcPts val="0"/>
              </a:spcAft>
              <a:buClr>
                <a:schemeClr val="lt2"/>
              </a:buClr>
              <a:buSzPts val="1200"/>
              <a:buChar char="■"/>
              <a:defRPr>
                <a:solidFill>
                  <a:schemeClr val="lt2"/>
                </a:solidFill>
              </a:defRPr>
            </a:lvl6pPr>
            <a:lvl7pPr indent="-304800" lvl="6" marL="3200400" algn="ctr">
              <a:spcBef>
                <a:spcPts val="1600"/>
              </a:spcBef>
              <a:spcAft>
                <a:spcPts val="0"/>
              </a:spcAft>
              <a:buClr>
                <a:schemeClr val="lt2"/>
              </a:buClr>
              <a:buSzPts val="1200"/>
              <a:buChar char="●"/>
              <a:defRPr>
                <a:solidFill>
                  <a:schemeClr val="lt2"/>
                </a:solidFill>
              </a:defRPr>
            </a:lvl7pPr>
            <a:lvl8pPr indent="-304800" lvl="7" marL="3657600" algn="ctr">
              <a:spcBef>
                <a:spcPts val="1600"/>
              </a:spcBef>
              <a:spcAft>
                <a:spcPts val="0"/>
              </a:spcAft>
              <a:buClr>
                <a:schemeClr val="lt2"/>
              </a:buClr>
              <a:buSzPts val="1200"/>
              <a:buChar char="○"/>
              <a:defRPr>
                <a:solidFill>
                  <a:schemeClr val="lt2"/>
                </a:solidFill>
              </a:defRPr>
            </a:lvl8pPr>
            <a:lvl9pPr indent="-304800" lvl="8" marL="4114800" algn="ctr">
              <a:spcBef>
                <a:spcPts val="1600"/>
              </a:spcBef>
              <a:spcAft>
                <a:spcPts val="1600"/>
              </a:spcAft>
              <a:buClr>
                <a:schemeClr val="lt2"/>
              </a:buClr>
              <a:buSzPts val="1200"/>
              <a:buChar char="■"/>
              <a:defRPr>
                <a:solidFill>
                  <a:schemeClr val="lt2"/>
                </a:solidFill>
              </a:defRPr>
            </a:lvl9pPr>
          </a:lstStyle>
          <a:p/>
        </p:txBody>
      </p:sp>
      <p:sp>
        <p:nvSpPr>
          <p:cNvPr id="133" name="Google Shape;133;p2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34" name="Google Shape;134;p2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 name="Shape 24"/>
        <p:cNvGrpSpPr/>
        <p:nvPr/>
      </p:nvGrpSpPr>
      <p:grpSpPr>
        <a:xfrm>
          <a:off x="0" y="0"/>
          <a:ext cx="0" cy="0"/>
          <a:chOff x="0" y="0"/>
          <a:chExt cx="0" cy="0"/>
        </a:xfrm>
      </p:grpSpPr>
      <p:sp>
        <p:nvSpPr>
          <p:cNvPr id="25" name="Google Shape;25;p4"/>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7" name="Google Shape;27;p4"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8" name="Shape 28"/>
        <p:cNvGrpSpPr/>
        <p:nvPr/>
      </p:nvGrpSpPr>
      <p:grpSpPr>
        <a:xfrm>
          <a:off x="0" y="0"/>
          <a:ext cx="0" cy="0"/>
          <a:chOff x="0" y="0"/>
          <a:chExt cx="0" cy="0"/>
        </a:xfrm>
      </p:grpSpPr>
      <p:sp>
        <p:nvSpPr>
          <p:cNvPr id="29" name="Google Shape;29;p5"/>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1" name="Google Shape;31;p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32" name="Shape 32"/>
        <p:cNvGrpSpPr/>
        <p:nvPr/>
      </p:nvGrpSpPr>
      <p:grpSpPr>
        <a:xfrm>
          <a:off x="0" y="0"/>
          <a:ext cx="0" cy="0"/>
          <a:chOff x="0" y="0"/>
          <a:chExt cx="0" cy="0"/>
        </a:xfrm>
      </p:grpSpPr>
      <p:sp>
        <p:nvSpPr>
          <p:cNvPr id="33" name="Google Shape;33;p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4" name="Google Shape;34;p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35" name="Shape 35"/>
        <p:cNvGrpSpPr/>
        <p:nvPr/>
      </p:nvGrpSpPr>
      <p:grpSpPr>
        <a:xfrm>
          <a:off x="0" y="0"/>
          <a:ext cx="0" cy="0"/>
          <a:chOff x="0" y="0"/>
          <a:chExt cx="0" cy="0"/>
        </a:xfrm>
      </p:grpSpPr>
      <p:sp>
        <p:nvSpPr>
          <p:cNvPr id="36" name="Google Shape;36;p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400"/>
              <a:buNone/>
              <a:defRPr sz="1400">
                <a:solidFill>
                  <a:srgbClr val="A50A5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sp>
        <p:nvSpPr>
          <p:cNvPr id="37" name="Google Shape;37;p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pic>
        <p:nvPicPr>
          <p:cNvPr id="38" name="Google Shape;38;p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
        <p:nvSpPr>
          <p:cNvPr id="39" name="Google Shape;39;p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2" name="Google Shape;42;p8"/>
          <p:cNvSpPr txBox="1"/>
          <p:nvPr>
            <p:ph idx="1" type="subTitle"/>
          </p:nvPr>
        </p:nvSpPr>
        <p:spPr>
          <a:xfrm>
            <a:off x="456075" y="2698325"/>
            <a:ext cx="8247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3" name="Google Shape;43;p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44" name="Google Shape;44;p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ONLY_1">
    <p:bg>
      <p:bgPr>
        <a:solidFill>
          <a:schemeClr val="lt1"/>
        </a:solidFill>
      </p:bgPr>
    </p:bg>
    <p:spTree>
      <p:nvGrpSpPr>
        <p:cNvPr id="45" name="Shape 45"/>
        <p:cNvGrpSpPr/>
        <p:nvPr/>
      </p:nvGrpSpPr>
      <p:grpSpPr>
        <a:xfrm>
          <a:off x="0" y="0"/>
          <a:ext cx="0" cy="0"/>
          <a:chOff x="0" y="0"/>
          <a:chExt cx="0" cy="0"/>
        </a:xfrm>
      </p:grpSpPr>
      <p:sp>
        <p:nvSpPr>
          <p:cNvPr id="46" name="Google Shape;46;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Bullet points insert title here </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48" name="Google Shape;48;p9"/>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
        <p:nvSpPr>
          <p:cNvPr id="49" name="Google Shape;49;p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0" name="Google Shape;50;p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_1">
    <p:bg>
      <p:bgPr>
        <a:solidFill>
          <a:schemeClr val="lt1"/>
        </a:solidFill>
      </p:bgPr>
    </p:bg>
    <p:spTree>
      <p:nvGrpSpPr>
        <p:cNvPr id="51" name="Shape 51"/>
        <p:cNvGrpSpPr/>
        <p:nvPr/>
      </p:nvGrpSpPr>
      <p:grpSpPr>
        <a:xfrm>
          <a:off x="0" y="0"/>
          <a:ext cx="0" cy="0"/>
          <a:chOff x="0" y="0"/>
          <a:chExt cx="0" cy="0"/>
        </a:xfrm>
      </p:grpSpPr>
      <p:sp>
        <p:nvSpPr>
          <p:cNvPr id="52" name="Google Shape;5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54" name="Google Shape;54;p1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
        <p:nvSpPr>
          <p:cNvPr id="55" name="Google Shape;55;p1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6" name="Google Shape;56;p1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1pPr>
            <a:lvl2pPr indent="-304800" lvl="1" marL="914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2pPr>
            <a:lvl3pPr indent="-304800" lvl="2" marL="1371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3pPr>
            <a:lvl4pPr indent="-304800" lvl="3" marL="18288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304800" lvl="4" marL="22860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5pPr>
            <a:lvl6pPr indent="-304800" lvl="5" marL="27432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6pPr>
            <a:lvl7pPr indent="-304800" lvl="6" marL="3200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7pPr>
            <a:lvl8pPr indent="-304800" lvl="7" marL="3657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8pPr>
            <a:lvl9pPr indent="-304800" lvl="8" marL="4114800">
              <a:lnSpc>
                <a:spcPct val="115000"/>
              </a:lnSpc>
              <a:spcBef>
                <a:spcPts val="1600"/>
              </a:spcBef>
              <a:spcAft>
                <a:spcPts val="1600"/>
              </a:spcAft>
              <a:buClr>
                <a:srgbClr val="FFFFFF"/>
              </a:buClr>
              <a:buSzPts val="1200"/>
              <a:buFont typeface="Raleway"/>
              <a:buChar char="■"/>
              <a:defRPr sz="1200">
                <a:solidFill>
                  <a:srgbClr val="FFFFFF"/>
                </a:solidFill>
                <a:latin typeface="Raleway"/>
                <a:ea typeface="Raleway"/>
                <a:cs typeface="Raleway"/>
                <a:sym typeface="Raleway"/>
              </a:defRPr>
            </a:lvl9pPr>
          </a:lstStyle>
          <a:p/>
        </p:txBody>
      </p:sp>
      <p:sp>
        <p:nvSpPr>
          <p:cNvPr id="7" name="Google Shape;7;p1"/>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200"/>
              <a:buFont typeface="Raleway Light"/>
              <a:buNone/>
              <a:defRPr sz="3200">
                <a:solidFill>
                  <a:srgbClr val="FFFFFF"/>
                </a:solidFill>
                <a:latin typeface="Raleway Light"/>
                <a:ea typeface="Raleway Light"/>
                <a:cs typeface="Raleway Light"/>
                <a:sym typeface="Raleway Light"/>
              </a:defRPr>
            </a:lvl1pPr>
            <a:lvl2pPr lvl="1"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2pPr>
            <a:lvl3pPr lvl="2"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3pPr>
            <a:lvl4pPr lvl="3"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4pPr>
            <a:lvl5pPr lvl="4"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5pPr>
            <a:lvl6pPr lvl="5"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6pPr>
            <a:lvl7pPr lvl="6"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7pPr>
            <a:lvl8pPr lvl="7"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8pPr>
            <a:lvl9pPr lvl="8"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9pPr>
          </a:lstStyle>
          <a:p/>
        </p:txBody>
      </p:sp>
      <p:pic>
        <p:nvPicPr>
          <p:cNvPr id="8" name="Google Shape;8;p1" title="Background (5).png"/>
          <p:cNvPicPr preferRelativeResize="0"/>
          <p:nvPr/>
        </p:nvPicPr>
        <p:blipFill>
          <a:blip r:embed="rId1">
            <a:alphaModFix/>
          </a:blip>
          <a:stretch>
            <a:fillRect/>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7.jpg"/><Relationship Id="rId6"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38" name="Shape 138"/>
        <p:cNvGrpSpPr/>
        <p:nvPr/>
      </p:nvGrpSpPr>
      <p:grpSpPr>
        <a:xfrm>
          <a:off x="0" y="0"/>
          <a:ext cx="0" cy="0"/>
          <a:chOff x="0" y="0"/>
          <a:chExt cx="0" cy="0"/>
        </a:xfrm>
      </p:grpSpPr>
      <p:pic>
        <p:nvPicPr>
          <p:cNvPr id="139" name="Google Shape;139;p22" title="Screen Shot 2025-08-07 at 4.22.35 AM.png"/>
          <p:cNvPicPr preferRelativeResize="0"/>
          <p:nvPr/>
        </p:nvPicPr>
        <p:blipFill rotWithShape="1">
          <a:blip r:embed="rId3">
            <a:alphaModFix/>
          </a:blip>
          <a:srcRect b="0" l="3372" r="0" t="14733"/>
          <a:stretch/>
        </p:blipFill>
        <p:spPr>
          <a:xfrm>
            <a:off x="0" y="0"/>
            <a:ext cx="9144003" cy="4514725"/>
          </a:xfrm>
          <a:prstGeom prst="rect">
            <a:avLst/>
          </a:prstGeom>
          <a:noFill/>
          <a:ln>
            <a:noFill/>
          </a:ln>
        </p:spPr>
      </p:pic>
      <p:sp>
        <p:nvSpPr>
          <p:cNvPr id="140" name="Google Shape;140;p22"/>
          <p:cNvSpPr txBox="1"/>
          <p:nvPr>
            <p:ph type="title"/>
          </p:nvPr>
        </p:nvSpPr>
        <p:spPr>
          <a:xfrm>
            <a:off x="400950" y="2666350"/>
            <a:ext cx="8342100" cy="63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COORDINATED HOUSING SURGES: DETROIT CASE STUDY ON ENDING VETERAN HOMELESSNESS</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t>
            </a:r>
            <a:endParaRPr sz="4000">
              <a:solidFill>
                <a:schemeClr val="lt1"/>
              </a:solidFill>
              <a:highlight>
                <a:srgbClr val="A50A51"/>
              </a:highlight>
              <a:latin typeface="Raleway ExtraBold"/>
              <a:ea typeface="Raleway ExtraBold"/>
              <a:cs typeface="Raleway ExtraBold"/>
              <a:sym typeface="Raleway ExtraBold"/>
            </a:endParaRPr>
          </a:p>
        </p:txBody>
      </p:sp>
      <p:sp>
        <p:nvSpPr>
          <p:cNvPr id="141" name="Google Shape;141;p22"/>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pic>
        <p:nvPicPr>
          <p:cNvPr id="142" name="Google Shape;142;p22" title="BFZ Learning Session 2025 (2).png"/>
          <p:cNvPicPr preferRelativeResize="0"/>
          <p:nvPr/>
        </p:nvPicPr>
        <p:blipFill rotWithShape="1">
          <a:blip r:embed="rId4">
            <a:alphaModFix/>
          </a:blip>
          <a:srcRect b="17754" l="67079" r="19904" t="53135"/>
          <a:stretch/>
        </p:blipFill>
        <p:spPr>
          <a:xfrm>
            <a:off x="8157600" y="257437"/>
            <a:ext cx="720050" cy="907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ph type="title"/>
          </p:nvPr>
        </p:nvSpPr>
        <p:spPr>
          <a:xfrm>
            <a:off x="312500" y="808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Detroit Veteran Housing Surges</a:t>
            </a:r>
            <a:endParaRPr/>
          </a:p>
        </p:txBody>
      </p:sp>
      <p:sp>
        <p:nvSpPr>
          <p:cNvPr id="226" name="Google Shape;226;p31"/>
          <p:cNvSpPr txBox="1"/>
          <p:nvPr>
            <p:ph idx="1" type="subTitle"/>
          </p:nvPr>
        </p:nvSpPr>
        <p:spPr>
          <a:xfrm>
            <a:off x="353925" y="533800"/>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Goals</a:t>
            </a:r>
            <a:endParaRPr sz="1500"/>
          </a:p>
        </p:txBody>
      </p:sp>
      <p:sp>
        <p:nvSpPr>
          <p:cNvPr id="227" name="Google Shape;227;p31"/>
          <p:cNvSpPr txBox="1"/>
          <p:nvPr>
            <p:ph idx="2" type="body"/>
          </p:nvPr>
        </p:nvSpPr>
        <p:spPr>
          <a:xfrm>
            <a:off x="115487" y="883225"/>
            <a:ext cx="6363900" cy="30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3"/>
                </a:solidFill>
              </a:rPr>
              <a:t>Decrease length of time to housing from 152 to 75 days</a:t>
            </a:r>
            <a:endParaRPr b="1">
              <a:solidFill>
                <a:schemeClr val="accent3"/>
              </a:solidFil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b="1" lang="en">
                <a:solidFill>
                  <a:schemeClr val="accent3"/>
                </a:solidFill>
              </a:rPr>
              <a:t>Reach functional zero by January 2026 (22 veterans)</a:t>
            </a:r>
            <a:endParaRPr b="1">
              <a:solidFill>
                <a:schemeClr val="accent3"/>
              </a:solidFill>
            </a:endParaRPr>
          </a:p>
        </p:txBody>
      </p:sp>
      <p:pic>
        <p:nvPicPr>
          <p:cNvPr id="228" name="Google Shape;228;p31" title="Screenshot 2025-10-29 at 12.20.47 PM.png"/>
          <p:cNvPicPr preferRelativeResize="0"/>
          <p:nvPr/>
        </p:nvPicPr>
        <p:blipFill>
          <a:blip r:embed="rId3">
            <a:alphaModFix/>
          </a:blip>
          <a:stretch>
            <a:fillRect/>
          </a:stretch>
        </p:blipFill>
        <p:spPr>
          <a:xfrm>
            <a:off x="208675" y="1178700"/>
            <a:ext cx="6333924" cy="969900"/>
          </a:xfrm>
          <a:prstGeom prst="rect">
            <a:avLst/>
          </a:prstGeom>
          <a:noFill/>
          <a:ln>
            <a:noFill/>
          </a:ln>
        </p:spPr>
      </p:pic>
      <p:sp>
        <p:nvSpPr>
          <p:cNvPr id="229" name="Google Shape;229;p31"/>
          <p:cNvSpPr/>
          <p:nvPr/>
        </p:nvSpPr>
        <p:spPr>
          <a:xfrm>
            <a:off x="5706475" y="1319300"/>
            <a:ext cx="1048200" cy="569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pic>
        <p:nvPicPr>
          <p:cNvPr id="230" name="Google Shape;230;p31" title="Chart"/>
          <p:cNvPicPr preferRelativeResize="0"/>
          <p:nvPr/>
        </p:nvPicPr>
        <p:blipFill>
          <a:blip r:embed="rId4">
            <a:alphaModFix/>
          </a:blip>
          <a:stretch>
            <a:fillRect/>
          </a:stretch>
        </p:blipFill>
        <p:spPr>
          <a:xfrm>
            <a:off x="399000" y="2675300"/>
            <a:ext cx="4654626" cy="1706700"/>
          </a:xfrm>
          <a:prstGeom prst="rect">
            <a:avLst/>
          </a:prstGeom>
          <a:noFill/>
          <a:ln>
            <a:noFill/>
          </a:ln>
        </p:spPr>
      </p:pic>
      <p:sp>
        <p:nvSpPr>
          <p:cNvPr id="231" name="Google Shape;231;p31"/>
          <p:cNvSpPr txBox="1"/>
          <p:nvPr/>
        </p:nvSpPr>
        <p:spPr>
          <a:xfrm>
            <a:off x="608625" y="2611050"/>
            <a:ext cx="54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Raleway"/>
                <a:ea typeface="Raleway"/>
                <a:cs typeface="Raleway"/>
                <a:sym typeface="Raleway"/>
              </a:rPr>
              <a:t>123</a:t>
            </a:r>
            <a:endParaRPr>
              <a:solidFill>
                <a:srgbClr val="0000FF"/>
              </a:solidFill>
              <a:latin typeface="Raleway"/>
              <a:ea typeface="Raleway"/>
              <a:cs typeface="Raleway"/>
              <a:sym typeface="Raleway"/>
            </a:endParaRPr>
          </a:p>
        </p:txBody>
      </p:sp>
      <p:sp>
        <p:nvSpPr>
          <p:cNvPr id="232" name="Google Shape;232;p31"/>
          <p:cNvSpPr txBox="1"/>
          <p:nvPr/>
        </p:nvSpPr>
        <p:spPr>
          <a:xfrm>
            <a:off x="4619525" y="3691875"/>
            <a:ext cx="43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FF"/>
                </a:solidFill>
                <a:latin typeface="Raleway"/>
                <a:ea typeface="Raleway"/>
                <a:cs typeface="Raleway"/>
                <a:sym typeface="Raleway"/>
              </a:rPr>
              <a:t>22</a:t>
            </a:r>
            <a:endParaRPr>
              <a:solidFill>
                <a:srgbClr val="0000FF"/>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p:nvPr/>
        </p:nvSpPr>
        <p:spPr>
          <a:xfrm>
            <a:off x="3649150" y="1096500"/>
            <a:ext cx="1691100" cy="3481500"/>
          </a:xfrm>
          <a:prstGeom prst="roundRect">
            <a:avLst>
              <a:gd fmla="val 50000" name="adj"/>
            </a:avLst>
          </a:prstGeom>
          <a:solidFill>
            <a:schemeClr val="accent3"/>
          </a:solidFill>
          <a:ln cap="flat" cmpd="sng" w="9525">
            <a:solidFill>
              <a:srgbClr val="6961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3535"/>
              </a:solidFill>
              <a:latin typeface="Sora"/>
              <a:ea typeface="Sora"/>
              <a:cs typeface="Sora"/>
              <a:sym typeface="Sora"/>
            </a:endParaRPr>
          </a:p>
        </p:txBody>
      </p:sp>
      <p:sp>
        <p:nvSpPr>
          <p:cNvPr id="238" name="Google Shape;238;p32"/>
          <p:cNvSpPr txBox="1"/>
          <p:nvPr>
            <p:ph type="title"/>
          </p:nvPr>
        </p:nvSpPr>
        <p:spPr>
          <a:xfrm>
            <a:off x="116725" y="28775"/>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Detroit Veteran Housing Surges</a:t>
            </a:r>
            <a:endParaRPr/>
          </a:p>
        </p:txBody>
      </p:sp>
      <p:sp>
        <p:nvSpPr>
          <p:cNvPr id="239" name="Google Shape;239;p32"/>
          <p:cNvSpPr txBox="1"/>
          <p:nvPr>
            <p:ph idx="1" type="subTitle"/>
          </p:nvPr>
        </p:nvSpPr>
        <p:spPr>
          <a:xfrm>
            <a:off x="194125" y="51247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Roles of Leadership</a:t>
            </a:r>
            <a:endParaRPr sz="1500"/>
          </a:p>
        </p:txBody>
      </p:sp>
      <p:sp>
        <p:nvSpPr>
          <p:cNvPr id="240" name="Google Shape;240;p32"/>
          <p:cNvSpPr/>
          <p:nvPr/>
        </p:nvSpPr>
        <p:spPr>
          <a:xfrm>
            <a:off x="1958050" y="1070550"/>
            <a:ext cx="1691100" cy="3533400"/>
          </a:xfrm>
          <a:prstGeom prst="roundRect">
            <a:avLst>
              <a:gd fmla="val 50000" name="adj"/>
            </a:avLst>
          </a:prstGeom>
          <a:solidFill>
            <a:srgbClr val="A50A51"/>
          </a:solidFill>
          <a:ln cap="flat" cmpd="sng" w="9525">
            <a:solidFill>
              <a:srgbClr val="6961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3535"/>
              </a:solidFill>
              <a:latin typeface="Sora"/>
              <a:ea typeface="Sora"/>
              <a:cs typeface="Sora"/>
              <a:sym typeface="Sora"/>
            </a:endParaRPr>
          </a:p>
        </p:txBody>
      </p:sp>
      <p:sp>
        <p:nvSpPr>
          <p:cNvPr id="241" name="Google Shape;241;p32"/>
          <p:cNvSpPr/>
          <p:nvPr/>
        </p:nvSpPr>
        <p:spPr>
          <a:xfrm>
            <a:off x="133675" y="1070550"/>
            <a:ext cx="1834200" cy="3533400"/>
          </a:xfrm>
          <a:prstGeom prst="roundRect">
            <a:avLst>
              <a:gd fmla="val 50000" name="adj"/>
            </a:avLst>
          </a:prstGeom>
          <a:solidFill>
            <a:schemeClr val="accent3"/>
          </a:solidFill>
          <a:ln cap="flat" cmpd="sng" w="9525">
            <a:solidFill>
              <a:srgbClr val="6961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3535"/>
              </a:solidFill>
              <a:latin typeface="Sora"/>
              <a:ea typeface="Sora"/>
              <a:cs typeface="Sora"/>
              <a:sym typeface="Sora"/>
            </a:endParaRPr>
          </a:p>
        </p:txBody>
      </p:sp>
      <p:sp>
        <p:nvSpPr>
          <p:cNvPr id="242" name="Google Shape;242;p32"/>
          <p:cNvSpPr txBox="1"/>
          <p:nvPr/>
        </p:nvSpPr>
        <p:spPr>
          <a:xfrm>
            <a:off x="489300" y="1118475"/>
            <a:ext cx="984300" cy="85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IBM Plex Sans"/>
                <a:ea typeface="IBM Plex Sans"/>
                <a:cs typeface="IBM Plex Sans"/>
                <a:sym typeface="IBM Plex Sans"/>
              </a:rPr>
              <a:t>Site Lead </a:t>
            </a:r>
            <a:endParaRPr b="1" sz="10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rPr b="1" lang="en" sz="1200">
                <a:solidFill>
                  <a:schemeClr val="lt1"/>
                </a:solidFill>
                <a:latin typeface="IBM Plex Sans"/>
                <a:ea typeface="IBM Plex Sans"/>
                <a:cs typeface="IBM Plex Sans"/>
                <a:sym typeface="IBM Plex Sans"/>
              </a:rPr>
              <a:t>SSVF Lead </a:t>
            </a:r>
            <a:br>
              <a:rPr b="1" lang="en" sz="1000">
                <a:solidFill>
                  <a:schemeClr val="lt1"/>
                </a:solidFill>
                <a:latin typeface="IBM Plex Sans"/>
                <a:ea typeface="IBM Plex Sans"/>
                <a:cs typeface="IBM Plex Sans"/>
                <a:sym typeface="IBM Plex Sans"/>
              </a:rPr>
            </a:br>
            <a:r>
              <a:rPr b="1" lang="en" sz="1200">
                <a:solidFill>
                  <a:schemeClr val="lt1"/>
                </a:solidFill>
                <a:latin typeface="IBM Plex Sans"/>
                <a:ea typeface="IBM Plex Sans"/>
                <a:cs typeface="IBM Plex Sans"/>
                <a:sym typeface="IBM Plex Sans"/>
              </a:rPr>
              <a:t>VASH Lead </a:t>
            </a:r>
            <a:endParaRPr b="1" sz="1000">
              <a:solidFill>
                <a:schemeClr val="lt1"/>
              </a:solidFill>
              <a:latin typeface="IBM Plex Sans"/>
              <a:ea typeface="IBM Plex Sans"/>
              <a:cs typeface="IBM Plex Sans"/>
              <a:sym typeface="IBM Plex Sans"/>
            </a:endParaRPr>
          </a:p>
        </p:txBody>
      </p:sp>
      <p:sp>
        <p:nvSpPr>
          <p:cNvPr id="243" name="Google Shape;243;p32"/>
          <p:cNvSpPr txBox="1"/>
          <p:nvPr/>
        </p:nvSpPr>
        <p:spPr>
          <a:xfrm>
            <a:off x="244600" y="1714325"/>
            <a:ext cx="1639500" cy="251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Coordinate logistics</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Spearhead process improvements in Program</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Communicate with staff</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Communicate with veterans, as needed</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Coordinate case coverage if staff are out of office</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Ensure staff are prepared for Daily Briefing updates</a:t>
            </a:r>
            <a:endParaRPr b="1" sz="1000">
              <a:solidFill>
                <a:schemeClr val="lt1"/>
              </a:solidFill>
              <a:latin typeface="Sora"/>
              <a:ea typeface="Sora"/>
              <a:cs typeface="Sora"/>
              <a:sym typeface="Sora"/>
            </a:endParaRPr>
          </a:p>
        </p:txBody>
      </p:sp>
      <p:sp>
        <p:nvSpPr>
          <p:cNvPr id="244" name="Google Shape;244;p32"/>
          <p:cNvSpPr txBox="1"/>
          <p:nvPr/>
        </p:nvSpPr>
        <p:spPr>
          <a:xfrm>
            <a:off x="2239338" y="1254425"/>
            <a:ext cx="13488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IBM Plex Sans"/>
                <a:ea typeface="IBM Plex Sans"/>
                <a:cs typeface="IBM Plex Sans"/>
                <a:sym typeface="IBM Plex Sans"/>
              </a:rPr>
              <a:t>Project Lead</a:t>
            </a:r>
            <a:r>
              <a:rPr b="1" lang="en" sz="1200">
                <a:solidFill>
                  <a:srgbClr val="4285F4"/>
                </a:solidFill>
                <a:latin typeface="IBM Plex Sans"/>
                <a:ea typeface="IBM Plex Sans"/>
                <a:cs typeface="IBM Plex Sans"/>
                <a:sym typeface="IBM Plex Sans"/>
              </a:rPr>
              <a:t> </a:t>
            </a:r>
            <a:endParaRPr b="1" sz="1000">
              <a:solidFill>
                <a:srgbClr val="EA9999"/>
              </a:solidFill>
              <a:latin typeface="IBM Plex Sans"/>
              <a:ea typeface="IBM Plex Sans"/>
              <a:cs typeface="IBM Plex Sans"/>
              <a:sym typeface="IBM Plex Sans"/>
            </a:endParaRPr>
          </a:p>
        </p:txBody>
      </p:sp>
      <p:sp>
        <p:nvSpPr>
          <p:cNvPr id="245" name="Google Shape;245;p32"/>
          <p:cNvSpPr txBox="1"/>
          <p:nvPr/>
        </p:nvSpPr>
        <p:spPr>
          <a:xfrm>
            <a:off x="2200207" y="1844074"/>
            <a:ext cx="1427100" cy="180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lt1"/>
                </a:solidFill>
                <a:latin typeface="Sora"/>
                <a:ea typeface="Sora"/>
                <a:cs typeface="Sora"/>
                <a:sym typeface="Sora"/>
              </a:rPr>
              <a:t>-</a:t>
            </a:r>
            <a:r>
              <a:rPr b="1" lang="en" sz="1000">
                <a:solidFill>
                  <a:schemeClr val="lt1"/>
                </a:solidFill>
                <a:latin typeface="Sora"/>
                <a:ea typeface="Sora"/>
                <a:cs typeface="Sora"/>
                <a:sym typeface="Sora"/>
              </a:rPr>
              <a:t>Coordinate workflows</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Manage By Name List</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Lead weekly goal setting and tracking</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Elevate stuck points to leadership</a:t>
            </a:r>
            <a:endParaRPr b="1" sz="1000">
              <a:solidFill>
                <a:schemeClr val="lt1"/>
              </a:solidFill>
              <a:latin typeface="Sora"/>
              <a:ea typeface="Sora"/>
              <a:cs typeface="Sora"/>
              <a:sym typeface="Sora"/>
            </a:endParaRPr>
          </a:p>
        </p:txBody>
      </p:sp>
      <p:sp>
        <p:nvSpPr>
          <p:cNvPr id="246" name="Google Shape;246;p32"/>
          <p:cNvSpPr txBox="1"/>
          <p:nvPr/>
        </p:nvSpPr>
        <p:spPr>
          <a:xfrm>
            <a:off x="3864947" y="1152650"/>
            <a:ext cx="1122300" cy="50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IBM Plex Sans"/>
                <a:ea typeface="IBM Plex Sans"/>
                <a:cs typeface="IBM Plex Sans"/>
                <a:sym typeface="IBM Plex Sans"/>
              </a:rPr>
              <a:t>Case Conference </a:t>
            </a:r>
            <a:endParaRPr b="1" sz="12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rPr b="1" lang="en" sz="1200">
                <a:solidFill>
                  <a:schemeClr val="lt1"/>
                </a:solidFill>
                <a:latin typeface="IBM Plex Sans"/>
                <a:ea typeface="IBM Plex Sans"/>
                <a:cs typeface="IBM Plex Sans"/>
                <a:sym typeface="IBM Plex Sans"/>
              </a:rPr>
              <a:t>Lead </a:t>
            </a:r>
            <a:endParaRPr b="1" sz="1200">
              <a:solidFill>
                <a:schemeClr val="lt1"/>
              </a:solidFill>
              <a:latin typeface="IBM Plex Sans"/>
              <a:ea typeface="IBM Plex Sans"/>
              <a:cs typeface="IBM Plex Sans"/>
              <a:sym typeface="IBM Plex Sans"/>
            </a:endParaRPr>
          </a:p>
          <a:p>
            <a:pPr indent="0" lvl="0" marL="0" rtl="0" algn="l">
              <a:spcBef>
                <a:spcPts val="0"/>
              </a:spcBef>
              <a:spcAft>
                <a:spcPts val="0"/>
              </a:spcAft>
              <a:buNone/>
            </a:pPr>
            <a:r>
              <a:t/>
            </a:r>
            <a:endParaRPr sz="1000">
              <a:solidFill>
                <a:srgbClr val="4285F4"/>
              </a:solidFill>
              <a:latin typeface="IBM Plex Sans Medium"/>
              <a:ea typeface="IBM Plex Sans Medium"/>
              <a:cs typeface="IBM Plex Sans Medium"/>
              <a:sym typeface="IBM Plex Sans Medium"/>
            </a:endParaRPr>
          </a:p>
        </p:txBody>
      </p:sp>
      <p:sp>
        <p:nvSpPr>
          <p:cNvPr id="247" name="Google Shape;247;p32"/>
          <p:cNvSpPr txBox="1"/>
          <p:nvPr/>
        </p:nvSpPr>
        <p:spPr>
          <a:xfrm>
            <a:off x="3859613" y="1828172"/>
            <a:ext cx="1387200" cy="229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a:t>
            </a:r>
            <a:r>
              <a:rPr b="1" lang="en" sz="1000">
                <a:solidFill>
                  <a:schemeClr val="lt1"/>
                </a:solidFill>
                <a:latin typeface="Sora"/>
                <a:ea typeface="Sora"/>
                <a:cs typeface="Sora"/>
                <a:sym typeface="Sora"/>
              </a:rPr>
              <a:t>Run daily briefings</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Send daily updates to unit tracking sheet</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Discuss progress on weekly and surge-long goal setting and tracking </a:t>
            </a:r>
            <a:endParaRPr b="1" sz="1000">
              <a:solidFill>
                <a:schemeClr val="lt1"/>
              </a:solidFill>
              <a:latin typeface="Sora"/>
              <a:ea typeface="Sora"/>
              <a:cs typeface="Sora"/>
              <a:sym typeface="Sora"/>
            </a:endParaRPr>
          </a:p>
        </p:txBody>
      </p:sp>
      <p:sp>
        <p:nvSpPr>
          <p:cNvPr id="248" name="Google Shape;248;p32"/>
          <p:cNvSpPr/>
          <p:nvPr/>
        </p:nvSpPr>
        <p:spPr>
          <a:xfrm>
            <a:off x="5362100" y="1118475"/>
            <a:ext cx="1800300" cy="3533400"/>
          </a:xfrm>
          <a:prstGeom prst="roundRect">
            <a:avLst>
              <a:gd fmla="val 50000" name="adj"/>
            </a:avLst>
          </a:prstGeom>
          <a:solidFill>
            <a:srgbClr val="A50A51"/>
          </a:solidFill>
          <a:ln cap="flat" cmpd="sng" w="9525">
            <a:solidFill>
              <a:srgbClr val="6961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3535"/>
              </a:solidFill>
              <a:latin typeface="Sora"/>
              <a:ea typeface="Sora"/>
              <a:cs typeface="Sora"/>
              <a:sym typeface="Sora"/>
            </a:endParaRPr>
          </a:p>
        </p:txBody>
      </p:sp>
      <p:sp>
        <p:nvSpPr>
          <p:cNvPr id="249" name="Google Shape;249;p32"/>
          <p:cNvSpPr txBox="1"/>
          <p:nvPr/>
        </p:nvSpPr>
        <p:spPr>
          <a:xfrm>
            <a:off x="5572950" y="1714332"/>
            <a:ext cx="1523400" cy="18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A50A51"/>
                </a:solidFill>
                <a:latin typeface="Sora ExtraLight"/>
                <a:ea typeface="Sora ExtraLight"/>
                <a:cs typeface="Sora ExtraLight"/>
                <a:sym typeface="Sora ExtraLight"/>
              </a:rPr>
              <a:t>-</a:t>
            </a:r>
            <a:r>
              <a:rPr lang="en" sz="1100">
                <a:solidFill>
                  <a:srgbClr val="A50A51"/>
                </a:solidFill>
                <a:latin typeface="Sora ExtraLight"/>
                <a:ea typeface="Sora ExtraLight"/>
                <a:cs typeface="Sora ExtraLight"/>
                <a:sym typeface="Sora ExtraLight"/>
              </a:rPr>
              <a:t> </a:t>
            </a:r>
            <a:r>
              <a:rPr b="1" lang="en" sz="1000">
                <a:solidFill>
                  <a:schemeClr val="lt1"/>
                </a:solidFill>
                <a:latin typeface="Sora"/>
                <a:ea typeface="Sora"/>
                <a:cs typeface="Sora"/>
                <a:sym typeface="Sora"/>
              </a:rPr>
              <a:t>Identify and Secure Units</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Manage large-scale landlord relationships</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Manage unit tracking spreadsheet</a:t>
            </a:r>
            <a:endParaRPr b="1" sz="1000">
              <a:solidFill>
                <a:schemeClr val="lt1"/>
              </a:solidFill>
              <a:latin typeface="Sora"/>
              <a:ea typeface="Sora"/>
              <a:cs typeface="Sora"/>
              <a:sym typeface="Sora"/>
            </a:endParaRPr>
          </a:p>
        </p:txBody>
      </p:sp>
      <p:sp>
        <p:nvSpPr>
          <p:cNvPr id="250" name="Google Shape;250;p32"/>
          <p:cNvSpPr/>
          <p:nvPr/>
        </p:nvSpPr>
        <p:spPr>
          <a:xfrm>
            <a:off x="7184250" y="1118475"/>
            <a:ext cx="1800300" cy="3533400"/>
          </a:xfrm>
          <a:prstGeom prst="roundRect">
            <a:avLst>
              <a:gd fmla="val 50000" name="adj"/>
            </a:avLst>
          </a:prstGeom>
          <a:solidFill>
            <a:schemeClr val="accent3"/>
          </a:solidFill>
          <a:ln cap="flat" cmpd="sng" w="9525">
            <a:solidFill>
              <a:srgbClr val="6961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3535"/>
              </a:solidFill>
              <a:latin typeface="Sora"/>
              <a:ea typeface="Sora"/>
              <a:cs typeface="Sora"/>
              <a:sym typeface="Sora"/>
            </a:endParaRPr>
          </a:p>
        </p:txBody>
      </p:sp>
      <p:sp>
        <p:nvSpPr>
          <p:cNvPr id="251" name="Google Shape;251;p32"/>
          <p:cNvSpPr txBox="1"/>
          <p:nvPr/>
        </p:nvSpPr>
        <p:spPr>
          <a:xfrm>
            <a:off x="7378603" y="1254426"/>
            <a:ext cx="14034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IBM Plex Sans"/>
                <a:ea typeface="IBM Plex Sans"/>
                <a:cs typeface="IBM Plex Sans"/>
                <a:sym typeface="IBM Plex Sans"/>
              </a:rPr>
              <a:t>Flex Funds Lead</a:t>
            </a:r>
            <a:endParaRPr b="1" sz="1200">
              <a:solidFill>
                <a:schemeClr val="lt1"/>
              </a:solidFill>
              <a:latin typeface="IBM Plex Sans"/>
              <a:ea typeface="IBM Plex Sans"/>
              <a:cs typeface="IBM Plex Sans"/>
              <a:sym typeface="IBM Plex Sans"/>
            </a:endParaRPr>
          </a:p>
          <a:p>
            <a:pPr indent="0" lvl="0" marL="0" rtl="0" algn="l">
              <a:spcBef>
                <a:spcPts val="0"/>
              </a:spcBef>
              <a:spcAft>
                <a:spcPts val="0"/>
              </a:spcAft>
              <a:buNone/>
            </a:pPr>
            <a:r>
              <a:t/>
            </a:r>
            <a:endParaRPr sz="1000">
              <a:solidFill>
                <a:srgbClr val="4285F4"/>
              </a:solidFill>
              <a:latin typeface="IBM Plex Sans Medium"/>
              <a:ea typeface="IBM Plex Sans Medium"/>
              <a:cs typeface="IBM Plex Sans Medium"/>
              <a:sym typeface="IBM Plex Sans Medium"/>
            </a:endParaRPr>
          </a:p>
        </p:txBody>
      </p:sp>
      <p:sp>
        <p:nvSpPr>
          <p:cNvPr id="252" name="Google Shape;252;p32"/>
          <p:cNvSpPr txBox="1"/>
          <p:nvPr/>
        </p:nvSpPr>
        <p:spPr>
          <a:xfrm>
            <a:off x="7378596" y="1736111"/>
            <a:ext cx="1523400" cy="167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 Process landlord incentive requests</a:t>
            </a:r>
            <a:endParaRPr b="1" sz="1000">
              <a:solidFill>
                <a:schemeClr val="lt1"/>
              </a:solidFill>
              <a:latin typeface="Sora"/>
              <a:ea typeface="Sora"/>
              <a:cs typeface="Sora"/>
              <a:sym typeface="Sora"/>
            </a:endParaRPr>
          </a:p>
          <a:p>
            <a:pPr indent="0" lvl="0" marL="0" rtl="0" algn="l">
              <a:lnSpc>
                <a:spcPct val="115000"/>
              </a:lnSpc>
              <a:spcBef>
                <a:spcPts val="0"/>
              </a:spcBef>
              <a:spcAft>
                <a:spcPts val="0"/>
              </a:spcAft>
              <a:buNone/>
            </a:pPr>
            <a:r>
              <a:rPr b="1" lang="en" sz="1000">
                <a:solidFill>
                  <a:schemeClr val="lt1"/>
                </a:solidFill>
                <a:latin typeface="Sora"/>
                <a:ea typeface="Sora"/>
                <a:cs typeface="Sora"/>
                <a:sym typeface="Sora"/>
              </a:rPr>
              <a:t>Process flex funds requests</a:t>
            </a:r>
            <a:endParaRPr b="1" sz="1000">
              <a:solidFill>
                <a:schemeClr val="lt1"/>
              </a:solidFill>
              <a:latin typeface="Sora"/>
              <a:ea typeface="Sora"/>
              <a:cs typeface="Sora"/>
              <a:sym typeface="Sora"/>
            </a:endParaRPr>
          </a:p>
        </p:txBody>
      </p:sp>
      <p:sp>
        <p:nvSpPr>
          <p:cNvPr id="253" name="Google Shape;253;p32"/>
          <p:cNvSpPr txBox="1"/>
          <p:nvPr/>
        </p:nvSpPr>
        <p:spPr>
          <a:xfrm>
            <a:off x="5560399" y="1254426"/>
            <a:ext cx="14037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IBM Plex Sans"/>
                <a:ea typeface="IBM Plex Sans"/>
                <a:cs typeface="IBM Plex Sans"/>
                <a:sym typeface="IBM Plex Sans"/>
              </a:rPr>
              <a:t>Unit Acquisition Lead </a:t>
            </a:r>
            <a:endParaRPr b="1" sz="12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t/>
            </a:r>
            <a:endParaRPr b="1" sz="1000">
              <a:solidFill>
                <a:srgbClr val="4285F4"/>
              </a:solidFill>
              <a:latin typeface="IBM Plex Sans"/>
              <a:ea typeface="IBM Plex Sans"/>
              <a:cs typeface="IBM Plex Sans"/>
              <a:sym typeface="IBM Plex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3"/>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Detroit Veteran Housing Surges</a:t>
            </a:r>
            <a:endParaRPr/>
          </a:p>
        </p:txBody>
      </p:sp>
      <p:sp>
        <p:nvSpPr>
          <p:cNvPr id="259" name="Google Shape;259;p33"/>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Steps in Surge Process for Veterans</a:t>
            </a:r>
            <a:endParaRPr sz="1500"/>
          </a:p>
        </p:txBody>
      </p:sp>
      <p:sp>
        <p:nvSpPr>
          <p:cNvPr id="260" name="Google Shape;260;p33"/>
          <p:cNvSpPr txBox="1"/>
          <p:nvPr/>
        </p:nvSpPr>
        <p:spPr>
          <a:xfrm>
            <a:off x="866716" y="1420432"/>
            <a:ext cx="16590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Veteran “Check-in”</a:t>
            </a:r>
            <a:endParaRPr sz="1000">
              <a:solidFill>
                <a:srgbClr val="353535"/>
              </a:solidFill>
              <a:latin typeface="Sora"/>
              <a:ea typeface="Sora"/>
              <a:cs typeface="Sora"/>
              <a:sym typeface="Sora"/>
            </a:endParaRPr>
          </a:p>
        </p:txBody>
      </p:sp>
      <p:sp>
        <p:nvSpPr>
          <p:cNvPr id="261" name="Google Shape;261;p33"/>
          <p:cNvSpPr txBox="1"/>
          <p:nvPr/>
        </p:nvSpPr>
        <p:spPr>
          <a:xfrm>
            <a:off x="3088625" y="1242525"/>
            <a:ext cx="4237200" cy="711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Member of core leadership team </a:t>
            </a:r>
            <a:r>
              <a:rPr lang="en" sz="1000">
                <a:solidFill>
                  <a:srgbClr val="353535"/>
                </a:solidFill>
                <a:latin typeface="Sora"/>
                <a:ea typeface="Sora"/>
                <a:cs typeface="Sora"/>
                <a:sym typeface="Sora"/>
              </a:rPr>
              <a:t>will meet individually with veterans to explain the Home in 75 and gather buy-in for the event. We will give them their packet, then walk them to their next station based on what they need.</a:t>
            </a:r>
            <a:endParaRPr sz="1000">
              <a:solidFill>
                <a:srgbClr val="353535"/>
              </a:solidFill>
              <a:latin typeface="Sora"/>
              <a:ea typeface="Sora"/>
              <a:cs typeface="Sora"/>
              <a:sym typeface="Sora"/>
            </a:endParaRPr>
          </a:p>
        </p:txBody>
      </p:sp>
      <p:sp>
        <p:nvSpPr>
          <p:cNvPr id="262" name="Google Shape;262;p33"/>
          <p:cNvSpPr txBox="1"/>
          <p:nvPr/>
        </p:nvSpPr>
        <p:spPr>
          <a:xfrm>
            <a:off x="3088625" y="2078259"/>
            <a:ext cx="4174200" cy="711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Applications for birth certificates and DD-214s will be printed and available for immediate completion. Secretary of State ID appointments will be scheduled with transportation provided or arranged for by case manager.</a:t>
            </a:r>
            <a:endParaRPr sz="1000">
              <a:solidFill>
                <a:srgbClr val="353535"/>
              </a:solidFill>
              <a:latin typeface="Sora"/>
              <a:ea typeface="Sora"/>
              <a:cs typeface="Sora"/>
              <a:sym typeface="Sora"/>
            </a:endParaRPr>
          </a:p>
        </p:txBody>
      </p:sp>
      <p:sp>
        <p:nvSpPr>
          <p:cNvPr id="263" name="Google Shape;263;p33"/>
          <p:cNvSpPr txBox="1"/>
          <p:nvPr/>
        </p:nvSpPr>
        <p:spPr>
          <a:xfrm>
            <a:off x="3088625" y="2913994"/>
            <a:ext cx="4293000" cy="711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Veterans on track to be enrolled in SSVF will be walked to their SSVF coordinator to enroll with the program. </a:t>
            </a:r>
            <a:endParaRPr sz="1000">
              <a:solidFill>
                <a:srgbClr val="353535"/>
              </a:solidFill>
              <a:latin typeface="Sora"/>
              <a:ea typeface="Sora"/>
              <a:cs typeface="Sora"/>
              <a:sym typeface="Sora"/>
            </a:endParaRPr>
          </a:p>
        </p:txBody>
      </p:sp>
      <p:sp>
        <p:nvSpPr>
          <p:cNvPr id="264" name="Google Shape;264;p33"/>
          <p:cNvSpPr txBox="1"/>
          <p:nvPr/>
        </p:nvSpPr>
        <p:spPr>
          <a:xfrm>
            <a:off x="883902" y="2230131"/>
            <a:ext cx="1843800" cy="40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Vital Document Applications</a:t>
            </a:r>
            <a:endParaRPr sz="1000">
              <a:solidFill>
                <a:srgbClr val="353535"/>
              </a:solidFill>
              <a:latin typeface="Sora"/>
              <a:ea typeface="Sora"/>
              <a:cs typeface="Sora"/>
              <a:sym typeface="Sora"/>
            </a:endParaRPr>
          </a:p>
        </p:txBody>
      </p:sp>
      <p:sp>
        <p:nvSpPr>
          <p:cNvPr id="265" name="Google Shape;265;p33"/>
          <p:cNvSpPr txBox="1"/>
          <p:nvPr/>
        </p:nvSpPr>
        <p:spPr>
          <a:xfrm>
            <a:off x="883902" y="3091903"/>
            <a:ext cx="16590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SSVF Enrollment</a:t>
            </a:r>
            <a:endParaRPr sz="1000">
              <a:solidFill>
                <a:srgbClr val="353535"/>
              </a:solidFill>
              <a:latin typeface="Sora"/>
              <a:ea typeface="Sora"/>
              <a:cs typeface="Sora"/>
              <a:sym typeface="Sora"/>
            </a:endParaRPr>
          </a:p>
        </p:txBody>
      </p:sp>
      <p:sp>
        <p:nvSpPr>
          <p:cNvPr id="266" name="Google Shape;266;p33"/>
          <p:cNvSpPr txBox="1"/>
          <p:nvPr/>
        </p:nvSpPr>
        <p:spPr>
          <a:xfrm>
            <a:off x="145375" y="1381689"/>
            <a:ext cx="606300" cy="4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53535"/>
                </a:solidFill>
                <a:latin typeface="Sora"/>
                <a:ea typeface="Sora"/>
                <a:cs typeface="Sora"/>
                <a:sym typeface="Sora"/>
              </a:rPr>
              <a:t>1</a:t>
            </a:r>
            <a:endParaRPr sz="1000">
              <a:solidFill>
                <a:srgbClr val="353535"/>
              </a:solidFill>
              <a:latin typeface="Sora"/>
              <a:ea typeface="Sora"/>
              <a:cs typeface="Sora"/>
              <a:sym typeface="Sora"/>
            </a:endParaRPr>
          </a:p>
        </p:txBody>
      </p:sp>
      <p:sp>
        <p:nvSpPr>
          <p:cNvPr id="267" name="Google Shape;267;p33"/>
          <p:cNvSpPr txBox="1"/>
          <p:nvPr/>
        </p:nvSpPr>
        <p:spPr>
          <a:xfrm>
            <a:off x="145375" y="2217398"/>
            <a:ext cx="606300" cy="4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53535"/>
                </a:solidFill>
                <a:latin typeface="Sora"/>
                <a:ea typeface="Sora"/>
                <a:cs typeface="Sora"/>
                <a:sym typeface="Sora"/>
              </a:rPr>
              <a:t>2</a:t>
            </a:r>
            <a:endParaRPr sz="1000">
              <a:solidFill>
                <a:srgbClr val="353535"/>
              </a:solidFill>
              <a:latin typeface="Sora"/>
              <a:ea typeface="Sora"/>
              <a:cs typeface="Sora"/>
              <a:sym typeface="Sora"/>
            </a:endParaRPr>
          </a:p>
        </p:txBody>
      </p:sp>
      <p:sp>
        <p:nvSpPr>
          <p:cNvPr id="268" name="Google Shape;268;p33"/>
          <p:cNvSpPr txBox="1"/>
          <p:nvPr/>
        </p:nvSpPr>
        <p:spPr>
          <a:xfrm>
            <a:off x="145375" y="3053106"/>
            <a:ext cx="606300" cy="4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53535"/>
                </a:solidFill>
                <a:latin typeface="Sora"/>
                <a:ea typeface="Sora"/>
                <a:cs typeface="Sora"/>
                <a:sym typeface="Sora"/>
              </a:rPr>
              <a:t>3</a:t>
            </a:r>
            <a:endParaRPr sz="1000">
              <a:solidFill>
                <a:srgbClr val="353535"/>
              </a:solidFill>
              <a:latin typeface="Sora"/>
              <a:ea typeface="Sora"/>
              <a:cs typeface="Sora"/>
              <a:sym typeface="Sora"/>
            </a:endParaRPr>
          </a:p>
        </p:txBody>
      </p:sp>
      <p:sp>
        <p:nvSpPr>
          <p:cNvPr id="269" name="Google Shape;269;p33"/>
          <p:cNvSpPr txBox="1"/>
          <p:nvPr/>
        </p:nvSpPr>
        <p:spPr>
          <a:xfrm>
            <a:off x="3088625" y="3702901"/>
            <a:ext cx="4293000" cy="711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Veterans will be walked through available housing units through the Unit Tracker Sheet. If a unit is selected, veteran will apply for it. If no units on the sheet meet the veteran’s needs and preferences, their needs will be written down and passed to the unit acquisition team for further research. </a:t>
            </a:r>
            <a:endParaRPr sz="1000">
              <a:solidFill>
                <a:srgbClr val="353535"/>
              </a:solidFill>
              <a:latin typeface="Sora"/>
              <a:ea typeface="Sora"/>
              <a:cs typeface="Sora"/>
              <a:sym typeface="Sora"/>
            </a:endParaRPr>
          </a:p>
        </p:txBody>
      </p:sp>
      <p:sp>
        <p:nvSpPr>
          <p:cNvPr id="270" name="Google Shape;270;p33"/>
          <p:cNvSpPr txBox="1"/>
          <p:nvPr/>
        </p:nvSpPr>
        <p:spPr>
          <a:xfrm>
            <a:off x="883902" y="3880810"/>
            <a:ext cx="1659000" cy="3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Digital Unit Viewings</a:t>
            </a:r>
            <a:endParaRPr sz="1000">
              <a:solidFill>
                <a:srgbClr val="353535"/>
              </a:solidFill>
              <a:latin typeface="Sora"/>
              <a:ea typeface="Sora"/>
              <a:cs typeface="Sora"/>
              <a:sym typeface="Sora"/>
            </a:endParaRPr>
          </a:p>
        </p:txBody>
      </p:sp>
      <p:sp>
        <p:nvSpPr>
          <p:cNvPr id="271" name="Google Shape;271;p33"/>
          <p:cNvSpPr/>
          <p:nvPr/>
        </p:nvSpPr>
        <p:spPr>
          <a:xfrm>
            <a:off x="145375" y="3806166"/>
            <a:ext cx="606300" cy="4332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353535"/>
                </a:solidFill>
                <a:latin typeface="Sora"/>
                <a:ea typeface="Sora"/>
                <a:cs typeface="Sora"/>
                <a:sym typeface="Sora"/>
              </a:rPr>
              <a:t>4</a:t>
            </a:r>
            <a:endParaRPr sz="1200">
              <a:solidFill>
                <a:srgbClr val="353535"/>
              </a:solidFill>
              <a:latin typeface="Sora"/>
              <a:ea typeface="Sora"/>
              <a:cs typeface="Sora"/>
              <a:sym typeface="Sor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Detroit Veteran Housing Surges</a:t>
            </a:r>
            <a:endParaRPr/>
          </a:p>
        </p:txBody>
      </p:sp>
      <p:sp>
        <p:nvSpPr>
          <p:cNvPr id="277" name="Google Shape;277;p34"/>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Steps in Surge Process for Veterans Continued </a:t>
            </a:r>
            <a:endParaRPr sz="1500"/>
          </a:p>
        </p:txBody>
      </p:sp>
      <p:sp>
        <p:nvSpPr>
          <p:cNvPr id="278" name="Google Shape;278;p34"/>
          <p:cNvSpPr txBox="1"/>
          <p:nvPr/>
        </p:nvSpPr>
        <p:spPr>
          <a:xfrm>
            <a:off x="893035" y="1522050"/>
            <a:ext cx="1605300" cy="45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In-Person Unit Viewings</a:t>
            </a:r>
            <a:endParaRPr sz="1000">
              <a:solidFill>
                <a:srgbClr val="353535"/>
              </a:solidFill>
              <a:latin typeface="Sora"/>
              <a:ea typeface="Sora"/>
              <a:cs typeface="Sora"/>
              <a:sym typeface="Sora"/>
            </a:endParaRPr>
          </a:p>
        </p:txBody>
      </p:sp>
      <p:sp>
        <p:nvSpPr>
          <p:cNvPr id="279" name="Google Shape;279;p34"/>
          <p:cNvSpPr txBox="1"/>
          <p:nvPr/>
        </p:nvSpPr>
        <p:spPr>
          <a:xfrm>
            <a:off x="3042924" y="1294500"/>
            <a:ext cx="4099800" cy="9102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Veterans that need to view their units in person before making a decision will be scheduled for a time to go view the unit, with transportation provided or arranged by the case manager.</a:t>
            </a:r>
            <a:endParaRPr sz="1000">
              <a:solidFill>
                <a:srgbClr val="353535"/>
              </a:solidFill>
              <a:latin typeface="Sora"/>
              <a:ea typeface="Sora"/>
              <a:cs typeface="Sora"/>
              <a:sym typeface="Sora"/>
            </a:endParaRPr>
          </a:p>
        </p:txBody>
      </p:sp>
      <p:sp>
        <p:nvSpPr>
          <p:cNvPr id="280" name="Google Shape;280;p34"/>
          <p:cNvSpPr txBox="1"/>
          <p:nvPr/>
        </p:nvSpPr>
        <p:spPr>
          <a:xfrm>
            <a:off x="3042924" y="2363439"/>
            <a:ext cx="4038900" cy="9102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Any veterans that are hesitant about the process, stuck at a given step, or need additional support can be brought down to the “leadership room” to discuss the barriers with the leadership team and problem solve with the veteran.</a:t>
            </a:r>
            <a:endParaRPr sz="1000">
              <a:solidFill>
                <a:srgbClr val="353535"/>
              </a:solidFill>
              <a:latin typeface="Sora"/>
              <a:ea typeface="Sora"/>
              <a:cs typeface="Sora"/>
              <a:sym typeface="Sora"/>
            </a:endParaRPr>
          </a:p>
        </p:txBody>
      </p:sp>
      <p:sp>
        <p:nvSpPr>
          <p:cNvPr id="281" name="Google Shape;281;p34"/>
          <p:cNvSpPr txBox="1"/>
          <p:nvPr/>
        </p:nvSpPr>
        <p:spPr>
          <a:xfrm>
            <a:off x="3042924" y="3432378"/>
            <a:ext cx="4153800" cy="9102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If there are other case management needs that are required to allow the client to move into housing (signing documents, income statements etc), the case manager will be able to grab the veteran and bring them to a private office to facilitate that conversation.</a:t>
            </a:r>
            <a:endParaRPr sz="1000">
              <a:solidFill>
                <a:srgbClr val="353535"/>
              </a:solidFill>
              <a:latin typeface="Sora"/>
              <a:ea typeface="Sora"/>
              <a:cs typeface="Sora"/>
              <a:sym typeface="Sora"/>
            </a:endParaRPr>
          </a:p>
        </p:txBody>
      </p:sp>
      <p:sp>
        <p:nvSpPr>
          <p:cNvPr id="282" name="Google Shape;282;p34"/>
          <p:cNvSpPr txBox="1"/>
          <p:nvPr/>
        </p:nvSpPr>
        <p:spPr>
          <a:xfrm>
            <a:off x="909664" y="2557689"/>
            <a:ext cx="1783800" cy="52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Motivational Interviewing / Case Conferencing</a:t>
            </a:r>
            <a:endParaRPr sz="1000">
              <a:solidFill>
                <a:srgbClr val="353535"/>
              </a:solidFill>
              <a:latin typeface="Sora"/>
              <a:ea typeface="Sora"/>
              <a:cs typeface="Sora"/>
              <a:sym typeface="Sora"/>
            </a:endParaRPr>
          </a:p>
        </p:txBody>
      </p:sp>
      <p:sp>
        <p:nvSpPr>
          <p:cNvPr id="283" name="Google Shape;283;p34"/>
          <p:cNvSpPr txBox="1"/>
          <p:nvPr/>
        </p:nvSpPr>
        <p:spPr>
          <a:xfrm>
            <a:off x="909664" y="3659931"/>
            <a:ext cx="1605300" cy="45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353535"/>
                </a:solidFill>
                <a:latin typeface="Sora"/>
                <a:ea typeface="Sora"/>
                <a:cs typeface="Sora"/>
                <a:sym typeface="Sora"/>
              </a:rPr>
              <a:t>Case Management</a:t>
            </a:r>
            <a:endParaRPr sz="1000">
              <a:solidFill>
                <a:srgbClr val="353535"/>
              </a:solidFill>
              <a:latin typeface="Sora"/>
              <a:ea typeface="Sora"/>
              <a:cs typeface="Sora"/>
              <a:sym typeface="Sora"/>
            </a:endParaRPr>
          </a:p>
        </p:txBody>
      </p:sp>
      <p:sp>
        <p:nvSpPr>
          <p:cNvPr id="284" name="Google Shape;284;p34"/>
          <p:cNvSpPr txBox="1"/>
          <p:nvPr/>
        </p:nvSpPr>
        <p:spPr>
          <a:xfrm>
            <a:off x="195075" y="1472497"/>
            <a:ext cx="586500" cy="55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53535"/>
                </a:solidFill>
                <a:latin typeface="Sora"/>
                <a:ea typeface="Sora"/>
                <a:cs typeface="Sora"/>
                <a:sym typeface="Sora"/>
              </a:rPr>
              <a:t>5</a:t>
            </a:r>
            <a:endParaRPr sz="1000">
              <a:solidFill>
                <a:srgbClr val="353535"/>
              </a:solidFill>
              <a:latin typeface="Sora"/>
              <a:ea typeface="Sora"/>
              <a:cs typeface="Sora"/>
              <a:sym typeface="Sora"/>
            </a:endParaRPr>
          </a:p>
        </p:txBody>
      </p:sp>
      <p:sp>
        <p:nvSpPr>
          <p:cNvPr id="285" name="Google Shape;285;p34"/>
          <p:cNvSpPr txBox="1"/>
          <p:nvPr/>
        </p:nvSpPr>
        <p:spPr>
          <a:xfrm>
            <a:off x="195075" y="2541403"/>
            <a:ext cx="586500" cy="55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53535"/>
                </a:solidFill>
                <a:latin typeface="Sora"/>
                <a:ea typeface="Sora"/>
                <a:cs typeface="Sora"/>
                <a:sym typeface="Sora"/>
              </a:rPr>
              <a:t>6</a:t>
            </a:r>
            <a:endParaRPr sz="1000">
              <a:solidFill>
                <a:srgbClr val="353535"/>
              </a:solidFill>
              <a:latin typeface="Sora"/>
              <a:ea typeface="Sora"/>
              <a:cs typeface="Sora"/>
              <a:sym typeface="Sora"/>
            </a:endParaRPr>
          </a:p>
        </p:txBody>
      </p:sp>
      <p:sp>
        <p:nvSpPr>
          <p:cNvPr id="286" name="Google Shape;286;p34"/>
          <p:cNvSpPr txBox="1"/>
          <p:nvPr/>
        </p:nvSpPr>
        <p:spPr>
          <a:xfrm>
            <a:off x="195075" y="3610308"/>
            <a:ext cx="586500" cy="55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53535"/>
                </a:solidFill>
                <a:latin typeface="Sora"/>
                <a:ea typeface="Sora"/>
                <a:cs typeface="Sora"/>
                <a:sym typeface="Sora"/>
              </a:rPr>
              <a:t>7</a:t>
            </a:r>
            <a:endParaRPr sz="1000">
              <a:solidFill>
                <a:srgbClr val="353535"/>
              </a:solidFill>
              <a:latin typeface="Sora"/>
              <a:ea typeface="Sora"/>
              <a:cs typeface="Sora"/>
              <a:sym typeface="Sor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Detroit Veteran Housing Surges</a:t>
            </a:r>
            <a:endParaRPr/>
          </a:p>
        </p:txBody>
      </p:sp>
      <p:sp>
        <p:nvSpPr>
          <p:cNvPr id="292" name="Google Shape;292;p3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Outcomes</a:t>
            </a:r>
            <a:endParaRPr sz="1600"/>
          </a:p>
        </p:txBody>
      </p:sp>
      <p:sp>
        <p:nvSpPr>
          <p:cNvPr id="293" name="Google Shape;293;p3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Add info on outcomes</a:t>
            </a:r>
            <a:endParaRPr/>
          </a:p>
        </p:txBody>
      </p:sp>
      <p:pic>
        <p:nvPicPr>
          <p:cNvPr id="294" name="Google Shape;294;p35" title="Screenshot 2025-10-29 at 12.19.46 PM.png"/>
          <p:cNvPicPr preferRelativeResize="0"/>
          <p:nvPr/>
        </p:nvPicPr>
        <p:blipFill>
          <a:blip r:embed="rId3">
            <a:alphaModFix/>
          </a:blip>
          <a:stretch>
            <a:fillRect/>
          </a:stretch>
        </p:blipFill>
        <p:spPr>
          <a:xfrm>
            <a:off x="239400" y="1186925"/>
            <a:ext cx="6165149" cy="2339750"/>
          </a:xfrm>
          <a:prstGeom prst="rect">
            <a:avLst/>
          </a:prstGeom>
          <a:noFill/>
          <a:ln>
            <a:noFill/>
          </a:ln>
        </p:spPr>
      </p:pic>
      <p:sp>
        <p:nvSpPr>
          <p:cNvPr id="295" name="Google Shape;295;p35"/>
          <p:cNvSpPr/>
          <p:nvPr/>
        </p:nvSpPr>
        <p:spPr>
          <a:xfrm>
            <a:off x="5158825" y="1511025"/>
            <a:ext cx="1591800" cy="1107300"/>
          </a:xfrm>
          <a:prstGeom prst="ellipse">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301" name="Google Shape;301;p3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Panel Q&amp;A</a:t>
            </a:r>
            <a:endParaRPr b="1">
              <a:solidFill>
                <a:srgbClr val="A50A5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307" name="Google Shape;307;p3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Audience</a:t>
            </a:r>
            <a:r>
              <a:rPr b="1" lang="en">
                <a:latin typeface="Raleway"/>
                <a:ea typeface="Raleway"/>
                <a:cs typeface="Raleway"/>
                <a:sym typeface="Raleway"/>
              </a:rPr>
              <a:t> Q&amp;A</a:t>
            </a:r>
            <a:endParaRPr b="1">
              <a:solidFill>
                <a:srgbClr val="A50A51"/>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311" name="Shape 311"/>
        <p:cNvGrpSpPr/>
        <p:nvPr/>
      </p:nvGrpSpPr>
      <p:grpSpPr>
        <a:xfrm>
          <a:off x="0" y="0"/>
          <a:ext cx="0" cy="0"/>
          <a:chOff x="0" y="0"/>
          <a:chExt cx="0" cy="0"/>
        </a:xfrm>
      </p:grpSpPr>
      <p:sp>
        <p:nvSpPr>
          <p:cNvPr id="312" name="Google Shape;312;p38"/>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3"/>
          <p:cNvSpPr txBox="1"/>
          <p:nvPr>
            <p:ph type="title"/>
          </p:nvPr>
        </p:nvSpPr>
        <p:spPr>
          <a:xfrm>
            <a:off x="379875" y="290041"/>
            <a:ext cx="8342100" cy="9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sz="3200">
              <a:solidFill>
                <a:srgbClr val="A50A51"/>
              </a:solidFill>
            </a:endParaRPr>
          </a:p>
        </p:txBody>
      </p:sp>
      <p:sp>
        <p:nvSpPr>
          <p:cNvPr id="148" name="Google Shape;148;p23"/>
          <p:cNvSpPr txBox="1"/>
          <p:nvPr/>
        </p:nvSpPr>
        <p:spPr>
          <a:xfrm>
            <a:off x="676350" y="1127550"/>
            <a:ext cx="3365700" cy="324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Welcome and Introductions</a:t>
            </a:r>
            <a:r>
              <a:rPr b="1" lang="en">
                <a:solidFill>
                  <a:schemeClr val="dk2"/>
                </a:solidFill>
                <a:latin typeface="Raleway"/>
                <a:ea typeface="Raleway"/>
                <a:cs typeface="Raleway"/>
                <a:sym typeface="Raleway"/>
              </a:rPr>
              <a:t> </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br>
              <a:rPr b="1" lang="en">
                <a:solidFill>
                  <a:schemeClr val="dk2"/>
                </a:solidFill>
                <a:latin typeface="Raleway"/>
                <a:ea typeface="Raleway"/>
                <a:cs typeface="Raleway"/>
                <a:sym typeface="Raleway"/>
              </a:rPr>
            </a:br>
            <a:r>
              <a:rPr b="1" lang="en">
                <a:solidFill>
                  <a:schemeClr val="dk2"/>
                </a:solidFill>
                <a:latin typeface="Raleway"/>
                <a:ea typeface="Raleway"/>
                <a:cs typeface="Raleway"/>
                <a:sym typeface="Raleway"/>
              </a:rPr>
              <a:t>What is a housing surge?</a:t>
            </a:r>
            <a:r>
              <a:rPr b="1" lang="en">
                <a:solidFill>
                  <a:schemeClr val="dk2"/>
                </a:solidFill>
                <a:latin typeface="Raleway"/>
                <a:ea typeface="Raleway"/>
                <a:cs typeface="Raleway"/>
                <a:sym typeface="Raleway"/>
              </a:rPr>
              <a:t>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#75ZeroExcuses Overview</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br>
              <a:rPr b="1" lang="en">
                <a:solidFill>
                  <a:schemeClr val="dk2"/>
                </a:solidFill>
                <a:latin typeface="Raleway"/>
                <a:ea typeface="Raleway"/>
                <a:cs typeface="Raleway"/>
                <a:sym typeface="Raleway"/>
              </a:rPr>
            </a:b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Panelist Q&amp;A</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br>
              <a:rPr b="1" lang="en">
                <a:solidFill>
                  <a:schemeClr val="dk2"/>
                </a:solidFill>
                <a:latin typeface="Raleway"/>
                <a:ea typeface="Raleway"/>
                <a:cs typeface="Raleway"/>
                <a:sym typeface="Raleway"/>
              </a:rPr>
            </a:br>
            <a:br>
              <a:rPr b="1" lang="en">
                <a:solidFill>
                  <a:schemeClr val="dk2"/>
                </a:solidFill>
                <a:latin typeface="Raleway"/>
                <a:ea typeface="Raleway"/>
                <a:cs typeface="Raleway"/>
                <a:sym typeface="Raleway"/>
              </a:rPr>
            </a:br>
            <a:r>
              <a:rPr b="1" lang="en">
                <a:solidFill>
                  <a:schemeClr val="dk2"/>
                </a:solidFill>
                <a:latin typeface="Raleway"/>
                <a:ea typeface="Raleway"/>
                <a:cs typeface="Raleway"/>
                <a:sym typeface="Raleway"/>
              </a:rPr>
              <a:t>Audience Q&amp;A</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p:txBody>
      </p:sp>
      <p:sp>
        <p:nvSpPr>
          <p:cNvPr id="149" name="Google Shape;149;p23"/>
          <p:cNvSpPr txBox="1"/>
          <p:nvPr>
            <p:ph type="title"/>
          </p:nvPr>
        </p:nvSpPr>
        <p:spPr>
          <a:xfrm>
            <a:off x="379875" y="10914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1</a:t>
            </a:r>
            <a:endParaRPr b="1" sz="2400">
              <a:solidFill>
                <a:srgbClr val="A50A51"/>
              </a:solidFill>
              <a:latin typeface="Roboto Condensed"/>
              <a:ea typeface="Roboto Condensed"/>
              <a:cs typeface="Roboto Condensed"/>
              <a:sym typeface="Roboto Condensed"/>
            </a:endParaRPr>
          </a:p>
        </p:txBody>
      </p:sp>
      <p:sp>
        <p:nvSpPr>
          <p:cNvPr id="150" name="Google Shape;150;p23"/>
          <p:cNvSpPr txBox="1"/>
          <p:nvPr>
            <p:ph type="title"/>
          </p:nvPr>
        </p:nvSpPr>
        <p:spPr>
          <a:xfrm>
            <a:off x="379875" y="17679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2</a:t>
            </a:r>
            <a:endParaRPr b="1" sz="2400">
              <a:solidFill>
                <a:srgbClr val="A50A51"/>
              </a:solidFill>
              <a:latin typeface="Roboto Condensed"/>
              <a:ea typeface="Roboto Condensed"/>
              <a:cs typeface="Roboto Condensed"/>
              <a:sym typeface="Roboto Condensed"/>
            </a:endParaRPr>
          </a:p>
        </p:txBody>
      </p:sp>
      <p:cxnSp>
        <p:nvCxnSpPr>
          <p:cNvPr id="151" name="Google Shape;151;p23"/>
          <p:cNvCxnSpPr/>
          <p:nvPr/>
        </p:nvCxnSpPr>
        <p:spPr>
          <a:xfrm>
            <a:off x="676350" y="1262063"/>
            <a:ext cx="0" cy="587100"/>
          </a:xfrm>
          <a:prstGeom prst="straightConnector1">
            <a:avLst/>
          </a:prstGeom>
          <a:noFill/>
          <a:ln cap="flat" cmpd="sng" w="19050">
            <a:solidFill>
              <a:srgbClr val="A50A51"/>
            </a:solidFill>
            <a:prstDash val="solid"/>
            <a:round/>
            <a:headEnd len="med" w="med" type="none"/>
            <a:tailEnd len="med" w="med" type="none"/>
          </a:ln>
        </p:spPr>
      </p:cxnSp>
      <p:cxnSp>
        <p:nvCxnSpPr>
          <p:cNvPr id="152" name="Google Shape;152;p23"/>
          <p:cNvCxnSpPr/>
          <p:nvPr/>
        </p:nvCxnSpPr>
        <p:spPr>
          <a:xfrm>
            <a:off x="676350" y="2328088"/>
            <a:ext cx="0" cy="740100"/>
          </a:xfrm>
          <a:prstGeom prst="straightConnector1">
            <a:avLst/>
          </a:prstGeom>
          <a:noFill/>
          <a:ln cap="flat" cmpd="sng" w="19050">
            <a:solidFill>
              <a:srgbClr val="A50A51"/>
            </a:solidFill>
            <a:prstDash val="solid"/>
            <a:round/>
            <a:headEnd len="med" w="med" type="none"/>
            <a:tailEnd len="med" w="med" type="none"/>
          </a:ln>
        </p:spPr>
      </p:cxnSp>
      <p:sp>
        <p:nvSpPr>
          <p:cNvPr id="153" name="Google Shape;153;p23"/>
          <p:cNvSpPr txBox="1"/>
          <p:nvPr>
            <p:ph type="title"/>
          </p:nvPr>
        </p:nvSpPr>
        <p:spPr>
          <a:xfrm>
            <a:off x="379875" y="248403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3</a:t>
            </a:r>
            <a:endParaRPr b="1" sz="2400">
              <a:solidFill>
                <a:srgbClr val="A50A51"/>
              </a:solidFill>
              <a:latin typeface="Roboto Condensed"/>
              <a:ea typeface="Roboto Condensed"/>
              <a:cs typeface="Roboto Condensed"/>
              <a:sym typeface="Roboto Condensed"/>
            </a:endParaRPr>
          </a:p>
        </p:txBody>
      </p:sp>
      <p:cxnSp>
        <p:nvCxnSpPr>
          <p:cNvPr id="154" name="Google Shape;154;p23"/>
          <p:cNvCxnSpPr/>
          <p:nvPr/>
        </p:nvCxnSpPr>
        <p:spPr>
          <a:xfrm>
            <a:off x="676350" y="3426063"/>
            <a:ext cx="0" cy="783600"/>
          </a:xfrm>
          <a:prstGeom prst="straightConnector1">
            <a:avLst/>
          </a:prstGeom>
          <a:noFill/>
          <a:ln cap="flat" cmpd="sng" w="19050">
            <a:solidFill>
              <a:srgbClr val="A50A51"/>
            </a:solidFill>
            <a:prstDash val="solid"/>
            <a:round/>
            <a:headEnd len="med" w="med" type="none"/>
            <a:tailEnd len="med" w="med" type="none"/>
          </a:ln>
        </p:spPr>
      </p:cxnSp>
      <p:sp>
        <p:nvSpPr>
          <p:cNvPr id="155" name="Google Shape;155;p23"/>
          <p:cNvSpPr txBox="1"/>
          <p:nvPr>
            <p:ph type="title"/>
          </p:nvPr>
        </p:nvSpPr>
        <p:spPr>
          <a:xfrm>
            <a:off x="329550" y="32000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Roboto Condensed"/>
                <a:ea typeface="Roboto Condensed"/>
                <a:cs typeface="Roboto Condensed"/>
                <a:sym typeface="Roboto Condensed"/>
              </a:rPr>
              <a:t>4</a:t>
            </a:r>
            <a:endParaRPr b="1" sz="2400">
              <a:solidFill>
                <a:srgbClr val="A50A51"/>
              </a:solidFill>
              <a:latin typeface="Roboto Condensed"/>
              <a:ea typeface="Roboto Condensed"/>
              <a:cs typeface="Roboto Condensed"/>
              <a:sym typeface="Roboto Condensed"/>
            </a:endParaRPr>
          </a:p>
        </p:txBody>
      </p:sp>
      <p:sp>
        <p:nvSpPr>
          <p:cNvPr id="156" name="Google Shape;156;p23"/>
          <p:cNvSpPr txBox="1"/>
          <p:nvPr>
            <p:ph type="title"/>
          </p:nvPr>
        </p:nvSpPr>
        <p:spPr>
          <a:xfrm>
            <a:off x="329550" y="391613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Roboto Condensed"/>
                <a:ea typeface="Roboto Condensed"/>
                <a:cs typeface="Roboto Condensed"/>
                <a:sym typeface="Roboto Condensed"/>
              </a:rPr>
              <a:t>5</a:t>
            </a:r>
            <a:endParaRPr b="1" sz="2400">
              <a:solidFill>
                <a:srgbClr val="A50A51"/>
              </a:solidFill>
              <a:latin typeface="Roboto Condensed"/>
              <a:ea typeface="Roboto Condensed"/>
              <a:cs typeface="Roboto Condensed"/>
              <a:sym typeface="Roboto Condensed"/>
            </a:endParaRPr>
          </a:p>
        </p:txBody>
      </p:sp>
      <p:cxnSp>
        <p:nvCxnSpPr>
          <p:cNvPr id="157" name="Google Shape;157;p23"/>
          <p:cNvCxnSpPr/>
          <p:nvPr/>
        </p:nvCxnSpPr>
        <p:spPr>
          <a:xfrm>
            <a:off x="676350" y="1849163"/>
            <a:ext cx="0" cy="587100"/>
          </a:xfrm>
          <a:prstGeom prst="straightConnector1">
            <a:avLst/>
          </a:prstGeom>
          <a:noFill/>
          <a:ln cap="flat" cmpd="sng" w="19050">
            <a:solidFill>
              <a:srgbClr val="A50A51"/>
            </a:solidFill>
            <a:prstDash val="solid"/>
            <a:round/>
            <a:headEnd len="med" w="med" type="none"/>
            <a:tailEnd len="med" w="med" type="none"/>
          </a:ln>
        </p:spPr>
      </p:cxnSp>
      <p:cxnSp>
        <p:nvCxnSpPr>
          <p:cNvPr id="158" name="Google Shape;158;p23"/>
          <p:cNvCxnSpPr/>
          <p:nvPr/>
        </p:nvCxnSpPr>
        <p:spPr>
          <a:xfrm>
            <a:off x="676350" y="2990513"/>
            <a:ext cx="0" cy="587100"/>
          </a:xfrm>
          <a:prstGeom prst="straightConnector1">
            <a:avLst/>
          </a:prstGeom>
          <a:noFill/>
          <a:ln cap="flat" cmpd="sng" w="19050">
            <a:solidFill>
              <a:srgbClr val="A50A51"/>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A50A51"/>
        </a:solidFill>
      </p:bgPr>
    </p:bg>
    <p:spTree>
      <p:nvGrpSpPr>
        <p:cNvPr id="162" name="Shape 162"/>
        <p:cNvGrpSpPr/>
        <p:nvPr/>
      </p:nvGrpSpPr>
      <p:grpSpPr>
        <a:xfrm>
          <a:off x="0" y="0"/>
          <a:ext cx="0" cy="0"/>
          <a:chOff x="0" y="0"/>
          <a:chExt cx="0" cy="0"/>
        </a:xfrm>
      </p:grpSpPr>
      <p:sp>
        <p:nvSpPr>
          <p:cNvPr id="163" name="Google Shape;163;p24"/>
          <p:cNvSpPr/>
          <p:nvPr/>
        </p:nvSpPr>
        <p:spPr>
          <a:xfrm>
            <a:off x="0" y="19650"/>
            <a:ext cx="9144000" cy="45180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164" name="Google Shape;164;p24"/>
          <p:cNvSpPr txBox="1"/>
          <p:nvPr>
            <p:ph type="title"/>
          </p:nvPr>
        </p:nvSpPr>
        <p:spPr>
          <a:xfrm>
            <a:off x="400900" y="27860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rgbClr val="A50A51"/>
                </a:solidFill>
                <a:highlight>
                  <a:schemeClr val="lt1"/>
                </a:highlight>
                <a:latin typeface="Asap Condensed"/>
                <a:ea typeface="Asap Condensed"/>
                <a:cs typeface="Asap Condensed"/>
                <a:sym typeface="Asap Condensed"/>
              </a:rPr>
              <a:t> PRESENTERS</a:t>
            </a:r>
            <a:r>
              <a:rPr b="1" lang="en" sz="3700">
                <a:highlight>
                  <a:schemeClr val="lt1"/>
                </a:highlight>
                <a:latin typeface="Asap Condensed"/>
                <a:ea typeface="Asap Condensed"/>
                <a:cs typeface="Asap Condensed"/>
                <a:sym typeface="Asap Condensed"/>
              </a:rPr>
              <a:t>: DETROIT VETS CORE TEAM</a:t>
            </a:r>
            <a:r>
              <a:rPr b="1" lang="en" sz="3700">
                <a:solidFill>
                  <a:schemeClr val="lt1"/>
                </a:solidFill>
                <a:highlight>
                  <a:schemeClr val="lt1"/>
                </a:highlight>
                <a:latin typeface="Asap Condensed"/>
                <a:ea typeface="Asap Condensed"/>
                <a:cs typeface="Asap Condensed"/>
                <a:sym typeface="Asap Condensed"/>
              </a:rPr>
              <a:t>. </a:t>
            </a:r>
            <a:endParaRPr b="1" sz="37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3700">
              <a:solidFill>
                <a:srgbClr val="FFFFFF"/>
              </a:solidFill>
              <a:highlight>
                <a:srgbClr val="A50A51"/>
              </a:highlight>
              <a:latin typeface="Asap Condensed"/>
              <a:ea typeface="Asap Condensed"/>
              <a:cs typeface="Asap Condensed"/>
              <a:sym typeface="Asap Condensed"/>
            </a:endParaRPr>
          </a:p>
        </p:txBody>
      </p:sp>
      <p:sp>
        <p:nvSpPr>
          <p:cNvPr id="165" name="Google Shape;165;p24"/>
          <p:cNvSpPr txBox="1"/>
          <p:nvPr>
            <p:ph type="title"/>
          </p:nvPr>
        </p:nvSpPr>
        <p:spPr>
          <a:xfrm>
            <a:off x="752475" y="3633050"/>
            <a:ext cx="1896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A50A51"/>
                </a:solidFill>
                <a:highlight>
                  <a:schemeClr val="lt1"/>
                </a:highlight>
                <a:latin typeface="Asap Condensed"/>
                <a:ea typeface="Asap Condensed"/>
                <a:cs typeface="Asap Condensed"/>
                <a:sym typeface="Asap Condensed"/>
              </a:rPr>
              <a:t> </a:t>
            </a:r>
            <a:r>
              <a:rPr b="1" lang="en" sz="1800">
                <a:highlight>
                  <a:schemeClr val="lt1"/>
                </a:highlight>
                <a:latin typeface="Asap Condensed"/>
                <a:ea typeface="Asap Condensed"/>
                <a:cs typeface="Asap Condensed"/>
                <a:sym typeface="Asap Condensed"/>
              </a:rPr>
              <a:t>JENNIFER TUZINSKY</a:t>
            </a:r>
            <a:r>
              <a:rPr b="1" lang="en" sz="1800">
                <a:solidFill>
                  <a:schemeClr val="lt1"/>
                </a:solidFill>
                <a:highlight>
                  <a:schemeClr val="lt1"/>
                </a:highlight>
                <a:latin typeface="Asap Condensed"/>
                <a:ea typeface="Asap Condensed"/>
                <a:cs typeface="Asap Condensed"/>
                <a:sym typeface="Asap Condensed"/>
              </a:rPr>
              <a:t> </a:t>
            </a:r>
            <a:r>
              <a:rPr lang="en" sz="1500">
                <a:highlight>
                  <a:schemeClr val="lt1"/>
                </a:highlight>
                <a:latin typeface="Asap Condensed Light"/>
                <a:ea typeface="Asap Condensed Light"/>
                <a:cs typeface="Asap Condensed Light"/>
                <a:sym typeface="Asap Condensed Light"/>
              </a:rPr>
              <a:t>Veterans System Lead</a:t>
            </a:r>
            <a:r>
              <a:rPr b="1" lang="en" sz="1600">
                <a:solidFill>
                  <a:schemeClr val="lt1"/>
                </a:solidFill>
                <a:highlight>
                  <a:schemeClr val="lt1"/>
                </a:highlight>
                <a:latin typeface="Asap Condensed"/>
                <a:ea typeface="Asap Condensed"/>
                <a:cs typeface="Asap Condensed"/>
                <a:sym typeface="Asap Condensed"/>
              </a:rPr>
              <a:t>.. </a:t>
            </a:r>
            <a:endParaRPr b="1" sz="16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166" name="Google Shape;166;p24"/>
          <p:cNvSpPr txBox="1"/>
          <p:nvPr>
            <p:ph type="title"/>
          </p:nvPr>
        </p:nvSpPr>
        <p:spPr>
          <a:xfrm>
            <a:off x="3864500" y="3633050"/>
            <a:ext cx="1695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A50A51"/>
                </a:solidFill>
                <a:highlight>
                  <a:schemeClr val="lt1"/>
                </a:highlight>
                <a:latin typeface="Asap Condensed"/>
                <a:ea typeface="Asap Condensed"/>
                <a:cs typeface="Asap Condensed"/>
                <a:sym typeface="Asap Condensed"/>
              </a:rPr>
              <a:t> </a:t>
            </a:r>
            <a:r>
              <a:rPr b="1" lang="en" sz="1800">
                <a:highlight>
                  <a:schemeClr val="lt1"/>
                </a:highlight>
                <a:latin typeface="Asap Condensed"/>
                <a:ea typeface="Asap Condensed"/>
                <a:cs typeface="Asap Condensed"/>
                <a:sym typeface="Asap Condensed"/>
              </a:rPr>
              <a:t>RHI MCGARRY</a:t>
            </a:r>
            <a:r>
              <a:rPr b="1" lang="en" sz="1800">
                <a:solidFill>
                  <a:schemeClr val="lt1"/>
                </a:solidFill>
                <a:highlight>
                  <a:schemeClr val="lt1"/>
                </a:highlight>
                <a:latin typeface="Asap Condensed"/>
                <a:ea typeface="Asap Condensed"/>
                <a:cs typeface="Asap Condensed"/>
                <a:sym typeface="Asap Condensed"/>
              </a:rPr>
              <a:t> . </a:t>
            </a:r>
            <a:endParaRPr b="1" sz="1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1500">
                <a:solidFill>
                  <a:srgbClr val="A50A51"/>
                </a:solidFill>
                <a:highlight>
                  <a:schemeClr val="lt1"/>
                </a:highlight>
                <a:latin typeface="Asap Condensed"/>
                <a:ea typeface="Asap Condensed"/>
                <a:cs typeface="Asap Condensed"/>
                <a:sym typeface="Asap Condensed"/>
              </a:rPr>
              <a:t> </a:t>
            </a:r>
            <a:r>
              <a:rPr lang="en" sz="1500">
                <a:highlight>
                  <a:schemeClr val="lt1"/>
                </a:highlight>
                <a:latin typeface="Asap Condensed Light"/>
                <a:ea typeface="Asap Condensed Light"/>
                <a:cs typeface="Asap Condensed Light"/>
                <a:sym typeface="Asap Condensed Light"/>
              </a:rPr>
              <a:t>Veterans Data Lead</a:t>
            </a:r>
            <a:r>
              <a:rPr b="1" lang="en" sz="1500">
                <a:solidFill>
                  <a:schemeClr val="lt1"/>
                </a:solidFill>
                <a:highlight>
                  <a:schemeClr val="lt1"/>
                </a:highlight>
                <a:latin typeface="Asap Condensed"/>
                <a:ea typeface="Asap Condensed"/>
                <a:cs typeface="Asap Condensed"/>
                <a:sym typeface="Asap Condensed"/>
              </a:rPr>
              <a:t> </a:t>
            </a:r>
            <a:endParaRPr b="1" sz="15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pic>
        <p:nvPicPr>
          <p:cNvPr id="167" name="Google Shape;167;p24" title="BFZ Learning Session 2025 (2).png"/>
          <p:cNvPicPr preferRelativeResize="0"/>
          <p:nvPr/>
        </p:nvPicPr>
        <p:blipFill rotWithShape="1">
          <a:blip r:embed="rId3">
            <a:alphaModFix/>
          </a:blip>
          <a:srcRect b="17754" l="67079" r="19904" t="53135"/>
          <a:stretch/>
        </p:blipFill>
        <p:spPr>
          <a:xfrm>
            <a:off x="8194525" y="278612"/>
            <a:ext cx="720050" cy="907276"/>
          </a:xfrm>
          <a:prstGeom prst="rect">
            <a:avLst/>
          </a:prstGeom>
          <a:noFill/>
          <a:ln>
            <a:noFill/>
          </a:ln>
        </p:spPr>
      </p:pic>
      <p:sp>
        <p:nvSpPr>
          <p:cNvPr id="168" name="Google Shape;168;p24"/>
          <p:cNvSpPr txBox="1"/>
          <p:nvPr>
            <p:ph type="title"/>
          </p:nvPr>
        </p:nvSpPr>
        <p:spPr>
          <a:xfrm>
            <a:off x="6480625" y="3572550"/>
            <a:ext cx="1896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highlight>
                  <a:schemeClr val="lt1"/>
                </a:highlight>
                <a:latin typeface="Asap Condensed"/>
                <a:ea typeface="Asap Condensed"/>
                <a:cs typeface="Asap Condensed"/>
                <a:sym typeface="Asap Condensed"/>
              </a:rPr>
              <a:t>DANILO TUAZON</a:t>
            </a:r>
            <a:endParaRPr b="1" sz="1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400">
                <a:highlight>
                  <a:schemeClr val="lt1"/>
                </a:highlight>
                <a:latin typeface="Asap Condensed Light"/>
                <a:ea typeface="Asap Condensed Light"/>
                <a:cs typeface="Asap Condensed Light"/>
                <a:sym typeface="Asap Condensed Light"/>
              </a:rPr>
              <a:t>Program Manager, SSVF</a:t>
            </a:r>
            <a:endParaRPr sz="1400">
              <a:highlight>
                <a:schemeClr val="lt1"/>
              </a:highlight>
              <a:latin typeface="Asap Condensed Light"/>
              <a:ea typeface="Asap Condensed Light"/>
              <a:cs typeface="Asap Condensed Light"/>
              <a:sym typeface="Asap Condensed Light"/>
            </a:endParaRPr>
          </a:p>
          <a:p>
            <a:pPr indent="0" lvl="0" marL="0" rtl="0" algn="ctr">
              <a:spcBef>
                <a:spcPts val="0"/>
              </a:spcBef>
              <a:spcAft>
                <a:spcPts val="0"/>
              </a:spcAft>
              <a:buNone/>
            </a:pPr>
            <a:r>
              <a:rPr lang="en" sz="1400">
                <a:highlight>
                  <a:schemeClr val="lt1"/>
                </a:highlight>
                <a:latin typeface="Asap Condensed Light"/>
                <a:ea typeface="Asap Condensed Light"/>
                <a:cs typeface="Asap Condensed Light"/>
                <a:sym typeface="Asap Condensed Light"/>
              </a:rPr>
              <a:t>Volunteers of America MI</a:t>
            </a:r>
            <a:endParaRPr sz="1400">
              <a:highlight>
                <a:schemeClr val="lt1"/>
              </a:highlight>
              <a:latin typeface="Asap Condensed Light"/>
              <a:ea typeface="Asap Condensed Light"/>
              <a:cs typeface="Asap Condensed Light"/>
              <a:sym typeface="Asap Condensed Light"/>
            </a:endParaRPr>
          </a:p>
          <a:p>
            <a:pPr indent="0" lvl="0" marL="0" rtl="0" algn="ctr">
              <a:spcBef>
                <a:spcPts val="0"/>
              </a:spcBef>
              <a:spcAft>
                <a:spcPts val="0"/>
              </a:spcAft>
              <a:buNone/>
            </a:pPr>
            <a:r>
              <a:t/>
            </a:r>
            <a:endParaRPr sz="1400">
              <a:highlight>
                <a:schemeClr val="lt1"/>
              </a:highlight>
              <a:latin typeface="Asap Condensed Light"/>
              <a:ea typeface="Asap Condensed Light"/>
              <a:cs typeface="Asap Condensed Light"/>
              <a:sym typeface="Asap Condensed Light"/>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pic>
        <p:nvPicPr>
          <p:cNvPr id="169" name="Google Shape;169;p24" title="Profile pic 1.jpg"/>
          <p:cNvPicPr preferRelativeResize="0"/>
          <p:nvPr/>
        </p:nvPicPr>
        <p:blipFill rotWithShape="1">
          <a:blip r:embed="rId4">
            <a:alphaModFix/>
          </a:blip>
          <a:srcRect b="38706" l="7911" r="7920" t="3848"/>
          <a:stretch/>
        </p:blipFill>
        <p:spPr>
          <a:xfrm>
            <a:off x="892403" y="1860738"/>
            <a:ext cx="1531200" cy="1506600"/>
          </a:xfrm>
          <a:prstGeom prst="ellipse">
            <a:avLst/>
          </a:prstGeom>
          <a:noFill/>
          <a:ln>
            <a:noFill/>
          </a:ln>
        </p:spPr>
      </p:pic>
      <p:pic>
        <p:nvPicPr>
          <p:cNvPr id="170" name="Google Shape;170;p24"/>
          <p:cNvPicPr preferRelativeResize="0"/>
          <p:nvPr/>
        </p:nvPicPr>
        <p:blipFill rotWithShape="1">
          <a:blip r:embed="rId5">
            <a:alphaModFix/>
          </a:blip>
          <a:srcRect b="50943" l="24880" r="13732" t="6759"/>
          <a:stretch/>
        </p:blipFill>
        <p:spPr>
          <a:xfrm>
            <a:off x="3901515" y="1860738"/>
            <a:ext cx="1531200" cy="1506600"/>
          </a:xfrm>
          <a:prstGeom prst="ellipse">
            <a:avLst/>
          </a:prstGeom>
          <a:noFill/>
          <a:ln>
            <a:noFill/>
          </a:ln>
        </p:spPr>
      </p:pic>
      <p:pic>
        <p:nvPicPr>
          <p:cNvPr id="171" name="Google Shape;171;p24" title="image001 (1).jpg"/>
          <p:cNvPicPr preferRelativeResize="0"/>
          <p:nvPr/>
        </p:nvPicPr>
        <p:blipFill rotWithShape="1">
          <a:blip r:embed="rId6">
            <a:alphaModFix amt="89000"/>
          </a:blip>
          <a:srcRect b="0" l="367" r="367" t="26204"/>
          <a:stretch/>
        </p:blipFill>
        <p:spPr>
          <a:xfrm>
            <a:off x="6663315" y="1818444"/>
            <a:ext cx="1531200" cy="15066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75" name="Shape 175"/>
        <p:cNvGrpSpPr/>
        <p:nvPr/>
      </p:nvGrpSpPr>
      <p:grpSpPr>
        <a:xfrm>
          <a:off x="0" y="0"/>
          <a:ext cx="0" cy="0"/>
          <a:chOff x="0" y="0"/>
          <a:chExt cx="0" cy="0"/>
        </a:xfrm>
      </p:grpSpPr>
      <p:sp>
        <p:nvSpPr>
          <p:cNvPr id="176" name="Google Shape;176;p25"/>
          <p:cNvSpPr/>
          <p:nvPr/>
        </p:nvSpPr>
        <p:spPr>
          <a:xfrm>
            <a:off x="0" y="19650"/>
            <a:ext cx="9144000" cy="45180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177" name="Google Shape;177;p25"/>
          <p:cNvSpPr txBox="1"/>
          <p:nvPr>
            <p:ph type="title"/>
          </p:nvPr>
        </p:nvSpPr>
        <p:spPr>
          <a:xfrm>
            <a:off x="400900" y="27860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rgbClr val="A50A51"/>
                </a:solidFill>
                <a:highlight>
                  <a:schemeClr val="lt1"/>
                </a:highlight>
                <a:latin typeface="Asap Condensed"/>
                <a:ea typeface="Asap Condensed"/>
                <a:cs typeface="Asap Condensed"/>
                <a:sym typeface="Asap Condensed"/>
              </a:rPr>
              <a:t> PRESENTERS: C</a:t>
            </a:r>
            <a:r>
              <a:rPr b="1" lang="en" sz="3700">
                <a:highlight>
                  <a:schemeClr val="lt1"/>
                </a:highlight>
                <a:latin typeface="Asap Condensed"/>
                <a:ea typeface="Asap Condensed"/>
                <a:cs typeface="Asap Condensed"/>
                <a:sym typeface="Asap Condensed"/>
              </a:rPr>
              <a:t>OMMUNITY SOLUTIONS</a:t>
            </a:r>
            <a:r>
              <a:rPr b="1" lang="en" sz="3700">
                <a:solidFill>
                  <a:srgbClr val="A50A51"/>
                </a:solidFill>
                <a:highlight>
                  <a:schemeClr val="lt1"/>
                </a:highlight>
                <a:latin typeface="Asap Condensed"/>
                <a:ea typeface="Asap Condensed"/>
                <a:cs typeface="Asap Condensed"/>
                <a:sym typeface="Asap Condensed"/>
              </a:rPr>
              <a:t> </a:t>
            </a:r>
            <a:r>
              <a:rPr b="1" lang="en" sz="3700">
                <a:solidFill>
                  <a:schemeClr val="lt1"/>
                </a:solidFill>
                <a:highlight>
                  <a:schemeClr val="lt1"/>
                </a:highlight>
                <a:latin typeface="Asap Condensed"/>
                <a:ea typeface="Asap Condensed"/>
                <a:cs typeface="Asap Condensed"/>
                <a:sym typeface="Asap Condensed"/>
              </a:rPr>
              <a:t>. </a:t>
            </a:r>
            <a:endParaRPr b="1" sz="37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3700">
              <a:solidFill>
                <a:srgbClr val="FFFFFF"/>
              </a:solidFill>
              <a:highlight>
                <a:srgbClr val="A50A51"/>
              </a:highlight>
              <a:latin typeface="Asap Condensed"/>
              <a:ea typeface="Asap Condensed"/>
              <a:cs typeface="Asap Condensed"/>
              <a:sym typeface="Asap Condensed"/>
            </a:endParaRPr>
          </a:p>
        </p:txBody>
      </p:sp>
      <p:sp>
        <p:nvSpPr>
          <p:cNvPr id="178" name="Google Shape;178;p25"/>
          <p:cNvSpPr txBox="1"/>
          <p:nvPr>
            <p:ph type="title"/>
          </p:nvPr>
        </p:nvSpPr>
        <p:spPr>
          <a:xfrm>
            <a:off x="838400" y="3603925"/>
            <a:ext cx="1470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highlight>
                  <a:schemeClr val="lt1"/>
                </a:highlight>
                <a:latin typeface="Asap Condensed"/>
                <a:ea typeface="Asap Condensed"/>
                <a:cs typeface="Asap Condensed"/>
                <a:sym typeface="Asap Condensed"/>
              </a:rPr>
              <a:t>APRIL MCKIE</a:t>
            </a:r>
            <a:endParaRPr b="1" sz="1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1500">
                <a:solidFill>
                  <a:srgbClr val="A50A51"/>
                </a:solidFill>
                <a:highlight>
                  <a:schemeClr val="lt1"/>
                </a:highlight>
                <a:latin typeface="Asap Condensed"/>
                <a:ea typeface="Asap Condensed"/>
                <a:cs typeface="Asap Condensed"/>
                <a:sym typeface="Asap Condensed"/>
              </a:rPr>
              <a:t> </a:t>
            </a:r>
            <a:r>
              <a:rPr lang="en" sz="1500">
                <a:highlight>
                  <a:schemeClr val="lt1"/>
                </a:highlight>
                <a:latin typeface="Asap Condensed Light"/>
                <a:ea typeface="Asap Condensed Light"/>
                <a:cs typeface="Asap Condensed Light"/>
                <a:sym typeface="Asap Condensed Light"/>
              </a:rPr>
              <a:t>Systems Coach</a:t>
            </a:r>
            <a:r>
              <a:rPr b="1" lang="en" sz="1500">
                <a:solidFill>
                  <a:schemeClr val="lt1"/>
                </a:solidFill>
                <a:highlight>
                  <a:schemeClr val="lt1"/>
                </a:highlight>
                <a:latin typeface="Asap Condensed"/>
                <a:ea typeface="Asap Condensed"/>
                <a:cs typeface="Asap Condensed"/>
                <a:sym typeface="Asap Condensed"/>
              </a:rPr>
              <a:t> </a:t>
            </a:r>
            <a:endParaRPr b="1" sz="15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pic>
        <p:nvPicPr>
          <p:cNvPr id="179" name="Google Shape;179;p25" title="BFZ Learning Session 2025 (2).png"/>
          <p:cNvPicPr preferRelativeResize="0"/>
          <p:nvPr/>
        </p:nvPicPr>
        <p:blipFill rotWithShape="1">
          <a:blip r:embed="rId3">
            <a:alphaModFix/>
          </a:blip>
          <a:srcRect b="17754" l="67079" r="19904" t="53135"/>
          <a:stretch/>
        </p:blipFill>
        <p:spPr>
          <a:xfrm>
            <a:off x="8194525" y="278612"/>
            <a:ext cx="720050" cy="907276"/>
          </a:xfrm>
          <a:prstGeom prst="rect">
            <a:avLst/>
          </a:prstGeom>
          <a:noFill/>
          <a:ln>
            <a:noFill/>
          </a:ln>
        </p:spPr>
      </p:pic>
      <p:sp>
        <p:nvSpPr>
          <p:cNvPr id="180" name="Google Shape;180;p25"/>
          <p:cNvSpPr txBox="1"/>
          <p:nvPr>
            <p:ph type="title"/>
          </p:nvPr>
        </p:nvSpPr>
        <p:spPr>
          <a:xfrm>
            <a:off x="6402925" y="3564975"/>
            <a:ext cx="1791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highlight>
                  <a:schemeClr val="lt1"/>
                </a:highlight>
                <a:latin typeface="Asap Condensed"/>
                <a:ea typeface="Asap Condensed"/>
                <a:cs typeface="Asap Condensed"/>
                <a:sym typeface="Asap Condensed"/>
              </a:rPr>
              <a:t>ALLISON WINSTON</a:t>
            </a:r>
            <a:endParaRPr b="1" sz="1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400">
                <a:highlight>
                  <a:schemeClr val="lt1"/>
                </a:highlight>
                <a:latin typeface="Asap Condensed Light"/>
                <a:ea typeface="Asap Condensed Light"/>
                <a:cs typeface="Asap Condensed Light"/>
                <a:sym typeface="Asap Condensed Light"/>
              </a:rPr>
              <a:t>Homeless Response Specialist</a:t>
            </a:r>
            <a:endParaRPr sz="1400">
              <a:solidFill>
                <a:schemeClr val="lt1"/>
              </a:solidFill>
              <a:highlight>
                <a:srgbClr val="FFFFFF"/>
              </a:highlight>
              <a:latin typeface="Asap Condensed Light"/>
              <a:ea typeface="Asap Condensed Light"/>
              <a:cs typeface="Asap Condensed Light"/>
              <a:sym typeface="Asap Condensed Light"/>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181" name="Google Shape;181;p25"/>
          <p:cNvSpPr txBox="1"/>
          <p:nvPr>
            <p:ph type="title"/>
          </p:nvPr>
        </p:nvSpPr>
        <p:spPr>
          <a:xfrm>
            <a:off x="3490900" y="3564975"/>
            <a:ext cx="1791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highlight>
                  <a:schemeClr val="lt1"/>
                </a:highlight>
                <a:latin typeface="Asap Condensed"/>
                <a:ea typeface="Asap Condensed"/>
                <a:cs typeface="Asap Condensed"/>
                <a:sym typeface="Asap Condensed"/>
              </a:rPr>
              <a:t>TAMMY  MAULDIN</a:t>
            </a:r>
            <a:endParaRPr b="1" sz="1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400">
                <a:highlight>
                  <a:schemeClr val="lt1"/>
                </a:highlight>
                <a:latin typeface="Asap Condensed Light"/>
                <a:ea typeface="Asap Condensed Light"/>
                <a:cs typeface="Asap Condensed Light"/>
                <a:sym typeface="Asap Condensed Light"/>
              </a:rPr>
              <a:t>Homeless Response Manager</a:t>
            </a:r>
            <a:endParaRPr sz="1400">
              <a:solidFill>
                <a:schemeClr val="lt1"/>
              </a:solidFill>
              <a:highlight>
                <a:srgbClr val="FFFFFF"/>
              </a:highlight>
              <a:latin typeface="Asap Condensed Light"/>
              <a:ea typeface="Asap Condensed Light"/>
              <a:cs typeface="Asap Condensed Light"/>
              <a:sym typeface="Asap Condensed Light"/>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pic>
        <p:nvPicPr>
          <p:cNvPr id="182" name="Google Shape;182;p25" title="18990.jpg"/>
          <p:cNvPicPr preferRelativeResize="0"/>
          <p:nvPr/>
        </p:nvPicPr>
        <p:blipFill rotWithShape="1">
          <a:blip r:embed="rId4">
            <a:alphaModFix/>
          </a:blip>
          <a:srcRect b="23412" l="0" r="0" t="23412"/>
          <a:stretch/>
        </p:blipFill>
        <p:spPr>
          <a:xfrm>
            <a:off x="3558650" y="1663500"/>
            <a:ext cx="1600200" cy="1600200"/>
          </a:xfrm>
          <a:prstGeom prst="ellipse">
            <a:avLst/>
          </a:prstGeom>
          <a:noFill/>
          <a:ln>
            <a:noFill/>
          </a:ln>
        </p:spPr>
      </p:pic>
      <p:pic>
        <p:nvPicPr>
          <p:cNvPr id="183" name="Google Shape;183;p25" title="IMG_0027.jpeg"/>
          <p:cNvPicPr preferRelativeResize="0"/>
          <p:nvPr/>
        </p:nvPicPr>
        <p:blipFill rotWithShape="1">
          <a:blip r:embed="rId5">
            <a:alphaModFix/>
          </a:blip>
          <a:srcRect b="17837" l="13551" r="24822" t="0"/>
          <a:stretch/>
        </p:blipFill>
        <p:spPr>
          <a:xfrm>
            <a:off x="6443025" y="1607650"/>
            <a:ext cx="1600200" cy="1600200"/>
          </a:xfrm>
          <a:prstGeom prst="ellipse">
            <a:avLst/>
          </a:prstGeom>
          <a:noFill/>
          <a:ln>
            <a:noFill/>
          </a:ln>
        </p:spPr>
      </p:pic>
      <p:pic>
        <p:nvPicPr>
          <p:cNvPr id="184" name="Google Shape;184;p25" title="AprilMcKieBranding111135.jpg"/>
          <p:cNvPicPr preferRelativeResize="0"/>
          <p:nvPr/>
        </p:nvPicPr>
        <p:blipFill rotWithShape="1">
          <a:blip r:embed="rId6">
            <a:alphaModFix/>
          </a:blip>
          <a:srcRect b="20019" l="23745" r="23745" t="3422"/>
          <a:stretch/>
        </p:blipFill>
        <p:spPr>
          <a:xfrm>
            <a:off x="773600" y="1663500"/>
            <a:ext cx="1600200" cy="16002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Housing Surge Overview</a:t>
            </a:r>
            <a:endParaRPr b="1">
              <a:solidFill>
                <a:srgbClr val="A50A5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Housing Surge Components</a:t>
            </a:r>
            <a:endParaRPr/>
          </a:p>
        </p:txBody>
      </p:sp>
      <p:sp>
        <p:nvSpPr>
          <p:cNvPr id="195" name="Google Shape;195;p2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Keys to Success </a:t>
            </a:r>
            <a:endParaRPr sz="1400"/>
          </a:p>
        </p:txBody>
      </p:sp>
      <p:sp>
        <p:nvSpPr>
          <p:cNvPr id="196" name="Google Shape;196;p27"/>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Landlord Engagement &amp; Unit Identification</a:t>
            </a:r>
            <a:endParaRPr sz="1600"/>
          </a:p>
          <a:p>
            <a:pPr indent="-330200" lvl="0" marL="457200" rtl="0" algn="l">
              <a:spcBef>
                <a:spcPts val="0"/>
              </a:spcBef>
              <a:spcAft>
                <a:spcPts val="0"/>
              </a:spcAft>
              <a:buSzPts val="1600"/>
              <a:buChar char="●"/>
            </a:pPr>
            <a:r>
              <a:rPr lang="en" sz="1600"/>
              <a:t>Unit Tracker Spreadsheet </a:t>
            </a:r>
            <a:endParaRPr sz="1600"/>
          </a:p>
          <a:p>
            <a:pPr indent="-330200" lvl="0" marL="457200" rtl="0" algn="l">
              <a:spcBef>
                <a:spcPts val="0"/>
              </a:spcBef>
              <a:spcAft>
                <a:spcPts val="0"/>
              </a:spcAft>
              <a:buSzPts val="1600"/>
              <a:buChar char="●"/>
            </a:pPr>
            <a:r>
              <a:rPr lang="en" sz="1600"/>
              <a:t>Flex Funds </a:t>
            </a:r>
            <a:endParaRPr sz="1600"/>
          </a:p>
          <a:p>
            <a:pPr indent="-330200" lvl="0" marL="457200" rtl="0" algn="l">
              <a:spcBef>
                <a:spcPts val="0"/>
              </a:spcBef>
              <a:spcAft>
                <a:spcPts val="0"/>
              </a:spcAft>
              <a:buSzPts val="1600"/>
              <a:buChar char="●"/>
            </a:pPr>
            <a:r>
              <a:rPr lang="en" sz="1600"/>
              <a:t>Site-Specific By Name List </a:t>
            </a:r>
            <a:endParaRPr sz="1600"/>
          </a:p>
          <a:p>
            <a:pPr indent="-330200" lvl="0" marL="457200" rtl="0" algn="l">
              <a:spcBef>
                <a:spcPts val="0"/>
              </a:spcBef>
              <a:spcAft>
                <a:spcPts val="0"/>
              </a:spcAft>
              <a:buSzPts val="1600"/>
              <a:buChar char="●"/>
            </a:pPr>
            <a:r>
              <a:rPr lang="en" sz="1600"/>
              <a:t>Daily Case </a:t>
            </a:r>
            <a:r>
              <a:rPr lang="en" sz="1600"/>
              <a:t>Conferencing</a:t>
            </a:r>
            <a:r>
              <a:rPr lang="en" sz="1600"/>
              <a:t> </a:t>
            </a:r>
            <a:endParaRPr sz="1600"/>
          </a:p>
          <a:p>
            <a:pPr indent="-330200" lvl="0" marL="457200" rtl="0" algn="l">
              <a:spcBef>
                <a:spcPts val="0"/>
              </a:spcBef>
              <a:spcAft>
                <a:spcPts val="0"/>
              </a:spcAft>
              <a:buSzPts val="1600"/>
              <a:buChar char="●"/>
            </a:pPr>
            <a:r>
              <a:rPr lang="en" sz="1600"/>
              <a:t>Move-In Coordination With Furniture &amp; Welcome Kits</a:t>
            </a:r>
            <a:endParaRPr sz="1600"/>
          </a:p>
          <a:p>
            <a:pPr indent="0" lvl="0" marL="457200" rtl="0" algn="l">
              <a:spcBef>
                <a:spcPts val="16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Cultural Shift</a:t>
            </a:r>
            <a:endParaRPr/>
          </a:p>
        </p:txBody>
      </p:sp>
      <p:sp>
        <p:nvSpPr>
          <p:cNvPr id="202" name="Google Shape;202;p28"/>
          <p:cNvSpPr txBox="1"/>
          <p:nvPr>
            <p:ph idx="4294967295"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Shifting the Culture </a:t>
            </a:r>
            <a:endParaRPr sz="1400"/>
          </a:p>
        </p:txBody>
      </p:sp>
      <p:sp>
        <p:nvSpPr>
          <p:cNvPr id="203" name="Google Shape;203;p28"/>
          <p:cNvSpPr txBox="1"/>
          <p:nvPr>
            <p:ph idx="3" type="body"/>
          </p:nvPr>
        </p:nvSpPr>
        <p:spPr>
          <a:xfrm>
            <a:off x="256050" y="1309575"/>
            <a:ext cx="3496800" cy="277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a:t>
            </a:r>
            <a:endParaRPr/>
          </a:p>
          <a:p>
            <a:pPr indent="-317500" lvl="0" marL="457200" rtl="0" algn="l">
              <a:spcBef>
                <a:spcPts val="1600"/>
              </a:spcBef>
              <a:spcAft>
                <a:spcPts val="0"/>
              </a:spcAft>
              <a:buSzPts val="1400"/>
              <a:buChar char="●"/>
            </a:pPr>
            <a:r>
              <a:rPr lang="en"/>
              <a:t>Working in silos</a:t>
            </a:r>
            <a:endParaRPr/>
          </a:p>
          <a:p>
            <a:pPr indent="-317500" lvl="0" marL="457200" rtl="0" algn="l">
              <a:spcBef>
                <a:spcPts val="0"/>
              </a:spcBef>
              <a:spcAft>
                <a:spcPts val="0"/>
              </a:spcAft>
              <a:buSzPts val="1400"/>
              <a:buChar char="●"/>
            </a:pPr>
            <a:r>
              <a:rPr lang="en"/>
              <a:t>Limited shared accountability &amp; communication across programs</a:t>
            </a:r>
            <a:endParaRPr/>
          </a:p>
          <a:p>
            <a:pPr indent="-317500" lvl="0" marL="457200" rtl="0" algn="l">
              <a:spcBef>
                <a:spcPts val="0"/>
              </a:spcBef>
              <a:spcAft>
                <a:spcPts val="0"/>
              </a:spcAft>
              <a:buSzPts val="1400"/>
              <a:buChar char="●"/>
            </a:pPr>
            <a:r>
              <a:rPr lang="en"/>
              <a:t>Clients set the pace of their housing process</a:t>
            </a:r>
            <a:endParaRPr/>
          </a:p>
          <a:p>
            <a:pPr indent="-317500" lvl="0" marL="457200" rtl="0" algn="l">
              <a:spcBef>
                <a:spcPts val="0"/>
              </a:spcBef>
              <a:spcAft>
                <a:spcPts val="0"/>
              </a:spcAft>
              <a:buSzPts val="1400"/>
              <a:buChar char="●"/>
            </a:pPr>
            <a:r>
              <a:rPr lang="en"/>
              <a:t>Progress slowed by “this is how we’ve always done it” thinking </a:t>
            </a:r>
            <a:endParaRPr/>
          </a:p>
          <a:p>
            <a:pPr indent="-317500" lvl="0" marL="457200" rtl="0" algn="l">
              <a:spcBef>
                <a:spcPts val="0"/>
              </a:spcBef>
              <a:spcAft>
                <a:spcPts val="0"/>
              </a:spcAft>
              <a:buSzPts val="1400"/>
              <a:buChar char="●"/>
            </a:pPr>
            <a:r>
              <a:rPr lang="en"/>
              <a:t>Hesitancy to try new approaches</a:t>
            </a:r>
            <a:endParaRPr/>
          </a:p>
        </p:txBody>
      </p:sp>
      <p:sp>
        <p:nvSpPr>
          <p:cNvPr id="204" name="Google Shape;204;p2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From “This Is How It’s Always Been” to “Home in 75”</a:t>
            </a:r>
            <a:endParaRPr sz="1300"/>
          </a:p>
        </p:txBody>
      </p:sp>
      <p:sp>
        <p:nvSpPr>
          <p:cNvPr id="205" name="Google Shape;205;p28"/>
          <p:cNvSpPr txBox="1"/>
          <p:nvPr>
            <p:ph idx="2" type="body"/>
          </p:nvPr>
        </p:nvSpPr>
        <p:spPr>
          <a:xfrm>
            <a:off x="4254800" y="1235775"/>
            <a:ext cx="3012900" cy="257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a:t>
            </a:r>
            <a:endParaRPr/>
          </a:p>
          <a:p>
            <a:pPr indent="-317500" lvl="0" marL="457200" rtl="0" algn="l">
              <a:spcBef>
                <a:spcPts val="1600"/>
              </a:spcBef>
              <a:spcAft>
                <a:spcPts val="0"/>
              </a:spcAft>
              <a:buSzPts val="1400"/>
              <a:buChar char="●"/>
            </a:pPr>
            <a:r>
              <a:rPr lang="en"/>
              <a:t>One coordinated team with shared sense of urgency</a:t>
            </a:r>
            <a:endParaRPr/>
          </a:p>
          <a:p>
            <a:pPr indent="-317500" lvl="0" marL="457200" rtl="0" algn="l">
              <a:spcBef>
                <a:spcPts val="0"/>
              </a:spcBef>
              <a:spcAft>
                <a:spcPts val="0"/>
              </a:spcAft>
              <a:buSzPts val="1400"/>
              <a:buChar char="●"/>
            </a:pPr>
            <a:r>
              <a:rPr lang="en"/>
              <a:t>Daily case conferencing and transparent communication </a:t>
            </a:r>
            <a:endParaRPr/>
          </a:p>
          <a:p>
            <a:pPr indent="-317500" lvl="0" marL="457200" rtl="0" algn="l">
              <a:spcBef>
                <a:spcPts val="0"/>
              </a:spcBef>
              <a:spcAft>
                <a:spcPts val="0"/>
              </a:spcAft>
              <a:buSzPts val="1400"/>
              <a:buChar char="●"/>
            </a:pPr>
            <a:r>
              <a:rPr lang="en"/>
              <a:t>Clients engaged as partners with clear next steps</a:t>
            </a:r>
            <a:endParaRPr/>
          </a:p>
          <a:p>
            <a:pPr indent="-317500" lvl="0" marL="457200" rtl="0" algn="l">
              <a:spcBef>
                <a:spcPts val="0"/>
              </a:spcBef>
              <a:spcAft>
                <a:spcPts val="0"/>
              </a:spcAft>
              <a:buSzPts val="1400"/>
              <a:buChar char="●"/>
            </a:pPr>
            <a:r>
              <a:rPr lang="en"/>
              <a:t>Creative problem solving to get to </a:t>
            </a:r>
            <a:r>
              <a:rPr i="1" lang="en"/>
              <a:t>yes</a:t>
            </a:r>
            <a:endParaRPr i="1"/>
          </a:p>
          <a:p>
            <a:pPr indent="-317500" lvl="0" marL="457200" rtl="0" algn="l">
              <a:spcBef>
                <a:spcPts val="0"/>
              </a:spcBef>
              <a:spcAft>
                <a:spcPts val="0"/>
              </a:spcAft>
              <a:buSzPts val="1400"/>
              <a:buChar char="●"/>
            </a:pPr>
            <a:r>
              <a:rPr lang="en"/>
              <a:t>Accountability for outcomes across all programs and partners</a:t>
            </a:r>
            <a:endParaRPr/>
          </a:p>
        </p:txBody>
      </p:sp>
      <p:cxnSp>
        <p:nvCxnSpPr>
          <p:cNvPr id="206" name="Google Shape;206;p28"/>
          <p:cNvCxnSpPr/>
          <p:nvPr/>
        </p:nvCxnSpPr>
        <p:spPr>
          <a:xfrm>
            <a:off x="3981450" y="1362075"/>
            <a:ext cx="9600" cy="3048000"/>
          </a:xfrm>
          <a:prstGeom prst="straightConnector1">
            <a:avLst/>
          </a:prstGeom>
          <a:noFill/>
          <a:ln cap="flat" cmpd="sng" w="76200">
            <a:solidFill>
              <a:schemeClr val="dk2"/>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928750" y="1230675"/>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#75ZeroExcuses Overview</a:t>
            </a:r>
            <a:endParaRPr b="1">
              <a:solidFill>
                <a:srgbClr val="A50A51"/>
              </a:solidFill>
              <a:latin typeface="Raleway"/>
              <a:ea typeface="Raleway"/>
              <a:cs typeface="Raleway"/>
              <a:sym typeface="Raleway"/>
            </a:endParaRPr>
          </a:p>
        </p:txBody>
      </p:sp>
      <p:pic>
        <p:nvPicPr>
          <p:cNvPr id="212" name="Google Shape;212;p29"/>
          <p:cNvPicPr preferRelativeResize="0"/>
          <p:nvPr/>
        </p:nvPicPr>
        <p:blipFill>
          <a:blip r:embed="rId3">
            <a:alphaModFix/>
          </a:blip>
          <a:stretch>
            <a:fillRect/>
          </a:stretch>
        </p:blipFill>
        <p:spPr>
          <a:xfrm>
            <a:off x="28700" y="2135475"/>
            <a:ext cx="9086600" cy="2319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0"/>
          <p:cNvSpPr txBox="1"/>
          <p:nvPr>
            <p:ph type="title"/>
          </p:nvPr>
        </p:nvSpPr>
        <p:spPr>
          <a:xfrm>
            <a:off x="260075" y="12140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Detroit Veteran Housing Surges</a:t>
            </a:r>
            <a:endParaRPr/>
          </a:p>
        </p:txBody>
      </p:sp>
      <p:pic>
        <p:nvPicPr>
          <p:cNvPr id="218" name="Google Shape;218;p30" title="20250716_101442.jpg"/>
          <p:cNvPicPr preferRelativeResize="0"/>
          <p:nvPr/>
        </p:nvPicPr>
        <p:blipFill>
          <a:blip r:embed="rId3">
            <a:alphaModFix/>
          </a:blip>
          <a:stretch>
            <a:fillRect/>
          </a:stretch>
        </p:blipFill>
        <p:spPr>
          <a:xfrm>
            <a:off x="5116075" y="1186925"/>
            <a:ext cx="2098011" cy="2797348"/>
          </a:xfrm>
          <a:prstGeom prst="rect">
            <a:avLst/>
          </a:prstGeom>
          <a:noFill/>
          <a:ln>
            <a:noFill/>
          </a:ln>
        </p:spPr>
      </p:pic>
      <p:pic>
        <p:nvPicPr>
          <p:cNvPr id="219" name="Google Shape;219;p30" title="20250716_102539.jpg"/>
          <p:cNvPicPr preferRelativeResize="0"/>
          <p:nvPr/>
        </p:nvPicPr>
        <p:blipFill>
          <a:blip r:embed="rId4">
            <a:alphaModFix/>
          </a:blip>
          <a:stretch>
            <a:fillRect/>
          </a:stretch>
        </p:blipFill>
        <p:spPr>
          <a:xfrm>
            <a:off x="2748025" y="1186925"/>
            <a:ext cx="2038598" cy="2797348"/>
          </a:xfrm>
          <a:prstGeom prst="rect">
            <a:avLst/>
          </a:prstGeom>
          <a:noFill/>
          <a:ln>
            <a:noFill/>
          </a:ln>
        </p:spPr>
      </p:pic>
      <p:pic>
        <p:nvPicPr>
          <p:cNvPr id="220" name="Google Shape;220;p30" title="20250716_102531.jpg"/>
          <p:cNvPicPr preferRelativeResize="0"/>
          <p:nvPr/>
        </p:nvPicPr>
        <p:blipFill>
          <a:blip r:embed="rId5">
            <a:alphaModFix/>
          </a:blip>
          <a:stretch>
            <a:fillRect/>
          </a:stretch>
        </p:blipFill>
        <p:spPr>
          <a:xfrm>
            <a:off x="299794" y="1159225"/>
            <a:ext cx="2118774" cy="28250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