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5" r:id="rId5"/>
    <p:sldMasterId id="214748369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y="5143500" cx="9144000"/>
  <p:notesSz cx="6858000" cy="9144000"/>
  <p:embeddedFontLst>
    <p:embeddedFont>
      <p:font typeface="Asap Condensed"/>
      <p:regular r:id="rId15"/>
      <p:bold r:id="rId16"/>
      <p:italic r:id="rId17"/>
      <p:boldItalic r:id="rId18"/>
    </p:embeddedFont>
    <p:embeddedFont>
      <p:font typeface="Raleway"/>
      <p:regular r:id="rId19"/>
      <p:bold r:id="rId20"/>
      <p:italic r:id="rId21"/>
      <p:boldItalic r:id="rId22"/>
    </p:embeddedFont>
    <p:embeddedFont>
      <p:font typeface="PT Sans Narrow"/>
      <p:regular r:id="rId23"/>
      <p:bold r:id="rId24"/>
    </p:embeddedFont>
    <p:embeddedFont>
      <p:font typeface="Asap Condensed Medium"/>
      <p:regular r:id="rId25"/>
      <p:bold r:id="rId26"/>
      <p:italic r:id="rId27"/>
      <p:boldItalic r:id="rId28"/>
    </p:embeddedFont>
    <p:embeddedFont>
      <p:font typeface="Roboto Condensed"/>
      <p:regular r:id="rId29"/>
      <p:bold r:id="rId30"/>
      <p:italic r:id="rId31"/>
      <p:boldItalic r:id="rId32"/>
    </p:embeddedFont>
    <p:embeddedFont>
      <p:font typeface="Raleway Medium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65">
          <p15:clr>
            <a:srgbClr val="9AA0A6"/>
          </p15:clr>
        </p15:guide>
        <p15:guide id="2" pos="546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0F89D69-B7BA-4EA8-9B5A-F8FEAE860F93}">
  <a:tblStyle styleId="{D0F89D69-B7BA-4EA8-9B5A-F8FEAE860F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65"/>
        <p:guide pos="5467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.fntdata"/><Relationship Id="rId22" Type="http://schemas.openxmlformats.org/officeDocument/2006/relationships/font" Target="fonts/Raleway-boldItalic.fntdata"/><Relationship Id="rId21" Type="http://schemas.openxmlformats.org/officeDocument/2006/relationships/font" Target="fonts/Raleway-italic.fntdata"/><Relationship Id="rId24" Type="http://schemas.openxmlformats.org/officeDocument/2006/relationships/font" Target="fonts/PTSansNarrow-bold.fntdata"/><Relationship Id="rId23" Type="http://schemas.openxmlformats.org/officeDocument/2006/relationships/font" Target="fonts/PTSansNarrow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AsapCondensedMedium-bold.fntdata"/><Relationship Id="rId25" Type="http://schemas.openxmlformats.org/officeDocument/2006/relationships/font" Target="fonts/AsapCondensedMedium-regular.fntdata"/><Relationship Id="rId28" Type="http://schemas.openxmlformats.org/officeDocument/2006/relationships/font" Target="fonts/AsapCondensedMedium-boldItalic.fntdata"/><Relationship Id="rId27" Type="http://schemas.openxmlformats.org/officeDocument/2006/relationships/font" Target="fonts/AsapCondensedMedium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RobotoCondensed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Condensed-italic.fntdata"/><Relationship Id="rId30" Type="http://schemas.openxmlformats.org/officeDocument/2006/relationships/font" Target="fonts/RobotoCondensed-bold.fntdata"/><Relationship Id="rId11" Type="http://schemas.openxmlformats.org/officeDocument/2006/relationships/slide" Target="slides/slide4.xml"/><Relationship Id="rId33" Type="http://schemas.openxmlformats.org/officeDocument/2006/relationships/font" Target="fonts/RalewayMedium-regular.fntdata"/><Relationship Id="rId10" Type="http://schemas.openxmlformats.org/officeDocument/2006/relationships/slide" Target="slides/slide3.xml"/><Relationship Id="rId32" Type="http://schemas.openxmlformats.org/officeDocument/2006/relationships/font" Target="fonts/RobotoCondensed-boldItalic.fntdata"/><Relationship Id="rId13" Type="http://schemas.openxmlformats.org/officeDocument/2006/relationships/slide" Target="slides/slide6.xml"/><Relationship Id="rId35" Type="http://schemas.openxmlformats.org/officeDocument/2006/relationships/font" Target="fonts/RalewayMedium-italic.fntdata"/><Relationship Id="rId12" Type="http://schemas.openxmlformats.org/officeDocument/2006/relationships/slide" Target="slides/slide5.xml"/><Relationship Id="rId34" Type="http://schemas.openxmlformats.org/officeDocument/2006/relationships/font" Target="fonts/RalewayMedium-bold.fntdata"/><Relationship Id="rId15" Type="http://schemas.openxmlformats.org/officeDocument/2006/relationships/font" Target="fonts/AsapCondensed-regular.fntdata"/><Relationship Id="rId14" Type="http://schemas.openxmlformats.org/officeDocument/2006/relationships/slide" Target="slides/slide7.xml"/><Relationship Id="rId36" Type="http://schemas.openxmlformats.org/officeDocument/2006/relationships/font" Target="fonts/RalewayMedium-boldItalic.fntdata"/><Relationship Id="rId17" Type="http://schemas.openxmlformats.org/officeDocument/2006/relationships/font" Target="fonts/AsapCondensed-italic.fntdata"/><Relationship Id="rId16" Type="http://schemas.openxmlformats.org/officeDocument/2006/relationships/font" Target="fonts/AsapCondensed-bold.fntdata"/><Relationship Id="rId19" Type="http://schemas.openxmlformats.org/officeDocument/2006/relationships/font" Target="fonts/Raleway-regular.fntdata"/><Relationship Id="rId18" Type="http://schemas.openxmlformats.org/officeDocument/2006/relationships/font" Target="fonts/AsapCondensed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3d69f1fc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3d69f1f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2638e5cf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2638e5cf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</a:t>
            </a:r>
            <a:endParaRPr sz="13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0e67cccfef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0e67cccfef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From interviews with people who have recently become homeless (motel, shelter, outside, car, transitional housing), create 3 scenarios that reflect some common or typical experiences of what happened when/how they sought support to prevent homelessness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0f9915b4a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0f9915b4a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TO FORMAT HEADER: </a:t>
            </a:r>
            <a:r>
              <a:rPr lang="en">
                <a:solidFill>
                  <a:schemeClr val="dk1"/>
                </a:solidFill>
              </a:rPr>
              <a:t>Make sure the is a space ( ) at the beginning of each line, and a </a:t>
            </a:r>
            <a:r>
              <a:rPr lang="en" u="sng">
                <a:solidFill>
                  <a:schemeClr val="dk1"/>
                </a:solidFill>
              </a:rPr>
              <a:t>white</a:t>
            </a:r>
            <a:r>
              <a:rPr lang="en">
                <a:solidFill>
                  <a:schemeClr val="dk1"/>
                </a:solidFill>
              </a:rPr>
              <a:t> period (.) at the end of each line.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0e67cccfe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0e67cccfe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TO FORMAT HEADER: </a:t>
            </a:r>
            <a:r>
              <a:rPr lang="en">
                <a:solidFill>
                  <a:schemeClr val="dk1"/>
                </a:solidFill>
              </a:rPr>
              <a:t>Make sure the is a space ( ) at the beginning of each line, and a </a:t>
            </a:r>
            <a:r>
              <a:rPr lang="en" u="sng">
                <a:solidFill>
                  <a:schemeClr val="dk1"/>
                </a:solidFill>
              </a:rPr>
              <a:t>white</a:t>
            </a:r>
            <a:r>
              <a:rPr lang="en">
                <a:solidFill>
                  <a:schemeClr val="dk1"/>
                </a:solidFill>
              </a:rPr>
              <a:t> period (.) at the end of each line.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0f941a31bf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0f941a31bf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</a:t>
            </a:r>
            <a:endParaRPr sz="13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0f941a31bf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0f941a31bf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photo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/>
          <p:nvPr/>
        </p:nvSpPr>
        <p:spPr>
          <a:xfrm>
            <a:off x="371475" y="2206550"/>
            <a:ext cx="82968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12B5EA"/>
              </a:solidFill>
              <a:highlight>
                <a:srgbClr val="12B5EA"/>
              </a:highlight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sp>
        <p:nvSpPr>
          <p:cNvPr id="9" name="Google Shape;9;p2"/>
          <p:cNvSpPr txBox="1"/>
          <p:nvPr>
            <p:ph type="title"/>
          </p:nvPr>
        </p:nvSpPr>
        <p:spPr>
          <a:xfrm>
            <a:off x="371475" y="2411750"/>
            <a:ext cx="6486000" cy="8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b="1" sz="44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464250" y="3216350"/>
            <a:ext cx="56730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Medium"/>
              <a:buNone/>
              <a:defRPr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shboard">
  <p:cSld name="TITLE_AND_BODY_2_1_1_1">
    <p:bg>
      <p:bgPr>
        <a:solidFill>
          <a:srgbClr val="FFFFFF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type="title"/>
          </p:nvPr>
        </p:nvSpPr>
        <p:spPr>
          <a:xfrm>
            <a:off x="-1038750" y="372075"/>
            <a:ext cx="978000" cy="12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Asap Condensed"/>
              <a:buNone/>
              <a:defRPr b="1" sz="4300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674" l="0" r="0" t="264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mission">
  <p:cSld name="TITLE_AND_BOD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2"/>
          <p:cNvSpPr/>
          <p:nvPr/>
        </p:nvSpPr>
        <p:spPr>
          <a:xfrm>
            <a:off x="0" y="3742575"/>
            <a:ext cx="9144000" cy="1401000"/>
          </a:xfrm>
          <a:prstGeom prst="rect">
            <a:avLst/>
          </a:prstGeom>
          <a:solidFill>
            <a:srgbClr val="12B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494CB"/>
              </a:solidFill>
            </a:endParaRPr>
          </a:p>
        </p:txBody>
      </p:sp>
      <p:sp>
        <p:nvSpPr>
          <p:cNvPr id="51" name="Google Shape;51;p12"/>
          <p:cNvSpPr/>
          <p:nvPr/>
        </p:nvSpPr>
        <p:spPr>
          <a:xfrm>
            <a:off x="0" y="3261075"/>
            <a:ext cx="2055300" cy="676800"/>
          </a:xfrm>
          <a:prstGeom prst="rect">
            <a:avLst/>
          </a:prstGeom>
          <a:solidFill>
            <a:srgbClr val="0494C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" name="Google Shape;5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50" y="3400300"/>
            <a:ext cx="1426074" cy="42542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2"/>
          <p:cNvSpPr txBox="1"/>
          <p:nvPr>
            <p:ph idx="1" type="subTitle"/>
          </p:nvPr>
        </p:nvSpPr>
        <p:spPr>
          <a:xfrm>
            <a:off x="426900" y="4120175"/>
            <a:ext cx="8290200" cy="8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 Condensed"/>
              <a:buNone/>
              <a:defRPr b="1" sz="1800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s - maroon">
  <p:cSld name="TITLE_AND_TWO_COLUMNS_1">
    <p:bg>
      <p:bgPr>
        <a:solidFill>
          <a:srgbClr val="A50A5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1825350" y="1362900"/>
            <a:ext cx="4603800" cy="24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2800"/>
              <a:buFont typeface="Asap Condensed"/>
              <a:buNone/>
              <a:defRPr b="1" sz="2800">
                <a:solidFill>
                  <a:srgbClr val="86AF15"/>
                </a:solidFill>
                <a:highlight>
                  <a:srgbClr val="FFFFFF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nger paragraphs">
  <p:cSld name="TITLE_AND_TWO_COLUMNS_1_1"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0" y="0"/>
            <a:ext cx="9152400" cy="567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 txBox="1"/>
          <p:nvPr>
            <p:ph type="title"/>
          </p:nvPr>
        </p:nvSpPr>
        <p:spPr>
          <a:xfrm>
            <a:off x="329250" y="130925"/>
            <a:ext cx="67503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sap Condensed"/>
              <a:buNone/>
              <a:defRPr b="1" sz="40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" type="subTitle"/>
          </p:nvPr>
        </p:nvSpPr>
        <p:spPr>
          <a:xfrm>
            <a:off x="414900" y="1169325"/>
            <a:ext cx="68382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494CB"/>
              </a:buClr>
              <a:buSzPts val="1800"/>
              <a:buFont typeface="Asap Condensed"/>
              <a:buNone/>
              <a:defRPr sz="1800">
                <a:solidFill>
                  <a:srgbClr val="0494CB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points" type="titleOnly">
  <p:cSld name="TITLE_ONLY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>
            <a:off x="0" y="0"/>
            <a:ext cx="9152400" cy="567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5"/>
          <p:cNvSpPr txBox="1"/>
          <p:nvPr>
            <p:ph type="title"/>
          </p:nvPr>
        </p:nvSpPr>
        <p:spPr>
          <a:xfrm>
            <a:off x="329250" y="136200"/>
            <a:ext cx="84339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sap Condensed"/>
              <a:buNone/>
              <a:defRPr b="1" sz="40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417050" y="1100075"/>
            <a:ext cx="6825000" cy="32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sap Condensed"/>
              <a:buChar char="●"/>
              <a:defRPr sz="1800">
                <a:solidFill>
                  <a:srgbClr val="888888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sap Condensed"/>
              <a:buChar char="○"/>
              <a:defRPr sz="1800">
                <a:solidFill>
                  <a:srgbClr val="888888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sap Condensed"/>
              <a:buChar char="■"/>
              <a:defRPr sz="1800">
                <a:solidFill>
                  <a:srgbClr val="888888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sap Condensed"/>
              <a:buChar char="●"/>
              <a:defRPr sz="1800">
                <a:solidFill>
                  <a:srgbClr val="888888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sap Condensed"/>
              <a:buChar char="○"/>
              <a:defRPr sz="1800">
                <a:solidFill>
                  <a:srgbClr val="888888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sap Condensed"/>
              <a:buChar char="■"/>
              <a:defRPr sz="1800">
                <a:solidFill>
                  <a:srgbClr val="888888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sap Condensed"/>
              <a:buChar char="●"/>
              <a:defRPr sz="1800">
                <a:solidFill>
                  <a:srgbClr val="888888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sap Condensed"/>
              <a:buChar char="○"/>
              <a:defRPr sz="1800">
                <a:solidFill>
                  <a:srgbClr val="888888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sap Condensed"/>
              <a:buChar char="■"/>
              <a:defRPr sz="1800">
                <a:solidFill>
                  <a:srgbClr val="888888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SECTION_TITLE_AND_DESCRIPTION"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/>
          <p:nvPr/>
        </p:nvSpPr>
        <p:spPr>
          <a:xfrm>
            <a:off x="0" y="0"/>
            <a:ext cx="9152400" cy="567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6"/>
          <p:cNvSpPr txBox="1"/>
          <p:nvPr>
            <p:ph type="title"/>
          </p:nvPr>
        </p:nvSpPr>
        <p:spPr>
          <a:xfrm>
            <a:off x="329250" y="122825"/>
            <a:ext cx="61758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sap Condensed"/>
              <a:buNone/>
              <a:defRPr b="1" sz="40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2" type="title"/>
          </p:nvPr>
        </p:nvSpPr>
        <p:spPr>
          <a:xfrm>
            <a:off x="858025" y="1330175"/>
            <a:ext cx="367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52056"/>
              </a:buClr>
              <a:buSzPts val="1800"/>
              <a:buFont typeface="Asap Condensed"/>
              <a:buNone/>
              <a:defRPr b="1" sz="1800">
                <a:solidFill>
                  <a:srgbClr val="952056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3" type="title"/>
          </p:nvPr>
        </p:nvSpPr>
        <p:spPr>
          <a:xfrm>
            <a:off x="858025" y="2111900"/>
            <a:ext cx="367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52056"/>
              </a:buClr>
              <a:buSzPts val="1800"/>
              <a:buFont typeface="Asap Condensed"/>
              <a:buNone/>
              <a:defRPr b="1" sz="1800">
                <a:solidFill>
                  <a:srgbClr val="952056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4" type="title"/>
          </p:nvPr>
        </p:nvSpPr>
        <p:spPr>
          <a:xfrm>
            <a:off x="858025" y="2893625"/>
            <a:ext cx="367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52056"/>
              </a:buClr>
              <a:buSzPts val="1800"/>
              <a:buFont typeface="Asap Condensed"/>
              <a:buNone/>
              <a:defRPr b="1" sz="1800">
                <a:solidFill>
                  <a:srgbClr val="952056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5" type="title"/>
          </p:nvPr>
        </p:nvSpPr>
        <p:spPr>
          <a:xfrm>
            <a:off x="858025" y="3675350"/>
            <a:ext cx="367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52056"/>
              </a:buClr>
              <a:buSzPts val="1800"/>
              <a:buFont typeface="Asap Condensed"/>
              <a:buNone/>
              <a:defRPr b="1" sz="1800">
                <a:solidFill>
                  <a:srgbClr val="952056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6" type="title"/>
          </p:nvPr>
        </p:nvSpPr>
        <p:spPr>
          <a:xfrm>
            <a:off x="4723650" y="1367463"/>
            <a:ext cx="34869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B5EA"/>
              </a:buClr>
              <a:buSzPts val="1500"/>
              <a:buFont typeface="Asap Condensed Medium"/>
              <a:buNone/>
              <a:defRPr sz="1500">
                <a:solidFill>
                  <a:srgbClr val="12B5EA"/>
                </a:solidFill>
                <a:latin typeface="Asap Condensed Medium"/>
                <a:ea typeface="Asap Condensed Medium"/>
                <a:cs typeface="Asap Condensed Medium"/>
                <a:sym typeface="Asap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7" type="title"/>
          </p:nvPr>
        </p:nvSpPr>
        <p:spPr>
          <a:xfrm>
            <a:off x="4723650" y="2167625"/>
            <a:ext cx="34869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B5EA"/>
              </a:buClr>
              <a:buSzPts val="1500"/>
              <a:buFont typeface="Asap Condensed Medium"/>
              <a:buNone/>
              <a:defRPr sz="1500">
                <a:solidFill>
                  <a:srgbClr val="12B5EA"/>
                </a:solidFill>
                <a:latin typeface="Asap Condensed Medium"/>
                <a:ea typeface="Asap Condensed Medium"/>
                <a:cs typeface="Asap Condensed Medium"/>
                <a:sym typeface="Asap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8" type="title"/>
          </p:nvPr>
        </p:nvSpPr>
        <p:spPr>
          <a:xfrm>
            <a:off x="4723650" y="3720825"/>
            <a:ext cx="34869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B5EA"/>
              </a:buClr>
              <a:buSzPts val="1500"/>
              <a:buFont typeface="Asap Condensed Medium"/>
              <a:buNone/>
              <a:defRPr sz="1500">
                <a:solidFill>
                  <a:srgbClr val="12B5EA"/>
                </a:solidFill>
                <a:latin typeface="Asap Condensed Medium"/>
                <a:ea typeface="Asap Condensed Medium"/>
                <a:cs typeface="Asap Condensed Medium"/>
                <a:sym typeface="Asap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9" type="title"/>
          </p:nvPr>
        </p:nvSpPr>
        <p:spPr>
          <a:xfrm>
            <a:off x="4723650" y="2921475"/>
            <a:ext cx="34869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B5EA"/>
              </a:buClr>
              <a:buSzPts val="1500"/>
              <a:buFont typeface="Asap Condensed Medium"/>
              <a:buNone/>
              <a:defRPr sz="1500">
                <a:solidFill>
                  <a:srgbClr val="12B5EA"/>
                </a:solidFill>
                <a:latin typeface="Asap Condensed Medium"/>
                <a:ea typeface="Asap Condensed Medium"/>
                <a:cs typeface="Asap Condensed Medium"/>
                <a:sym typeface="Asap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032">
          <p15:clr>
            <a:srgbClr val="FA7B17"/>
          </p15:clr>
        </p15:guide>
        <p15:guide id="2" orient="horz" pos="1533">
          <p15:clr>
            <a:srgbClr val="FA7B17"/>
          </p15:clr>
        </p15:guide>
        <p15:guide id="3" orient="horz" pos="2016">
          <p15:clr>
            <a:srgbClr val="FA7B17"/>
          </p15:clr>
        </p15:guide>
        <p15:guide id="4" orient="horz" pos="2499">
          <p15:clr>
            <a:srgbClr val="FA7B17"/>
          </p15:clr>
        </p15:guide>
        <p15:guide id="5" pos="3024">
          <p15:clr>
            <a:srgbClr val="FA7B17"/>
          </p15:clr>
        </p15:guide>
        <p15:guide id="6" pos="602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bar">
  <p:cSld name="SECTION_TITLE_AND_DESCRIPTION_1"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0" y="0"/>
            <a:ext cx="9152400" cy="567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/>
          <p:nvPr/>
        </p:nvSpPr>
        <p:spPr>
          <a:xfrm>
            <a:off x="0" y="0"/>
            <a:ext cx="9152400" cy="567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9"/>
          <p:cNvSpPr txBox="1"/>
          <p:nvPr>
            <p:ph type="title"/>
          </p:nvPr>
        </p:nvSpPr>
        <p:spPr>
          <a:xfrm>
            <a:off x="329250" y="119775"/>
            <a:ext cx="57450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sap Condensed"/>
              <a:buNone/>
              <a:defRPr b="1" sz="40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s">
  <p:cSld name="CUSTOM_1"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/>
          <p:nvPr/>
        </p:nvSpPr>
        <p:spPr>
          <a:xfrm>
            <a:off x="0" y="0"/>
            <a:ext cx="9152400" cy="567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0"/>
          <p:cNvSpPr/>
          <p:nvPr/>
        </p:nvSpPr>
        <p:spPr>
          <a:xfrm>
            <a:off x="5984900" y="1249500"/>
            <a:ext cx="2689200" cy="345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0"/>
          <p:cNvSpPr/>
          <p:nvPr/>
        </p:nvSpPr>
        <p:spPr>
          <a:xfrm>
            <a:off x="3203088" y="1249500"/>
            <a:ext cx="2689200" cy="345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0"/>
          <p:cNvSpPr/>
          <p:nvPr/>
        </p:nvSpPr>
        <p:spPr>
          <a:xfrm>
            <a:off x="421275" y="1249500"/>
            <a:ext cx="2689200" cy="345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6" name="Google Shape;86;p20"/>
          <p:cNvGraphicFramePr/>
          <p:nvPr/>
        </p:nvGraphicFramePr>
        <p:xfrm>
          <a:off x="192675" y="1111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{D0F89D69-B7BA-4EA8-9B5A-F8FEAE860F93}</a:tableStyleId>
              </a:tblPr>
              <a:tblGrid>
                <a:gridCol w="2756525"/>
                <a:gridCol w="2756525"/>
                <a:gridCol w="2756525"/>
              </a:tblGrid>
              <a:tr h="6339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rgbClr val="A50A51"/>
                          </a:solidFill>
                          <a:latin typeface="Asap Condensed"/>
                          <a:ea typeface="Asap Condensed"/>
                          <a:cs typeface="Asap Condensed"/>
                          <a:sym typeface="Asap Condensed"/>
                        </a:rPr>
                        <a:t>  </a:t>
                      </a:r>
                      <a:r>
                        <a:rPr b="1" lang="en" sz="1800">
                          <a:solidFill>
                            <a:srgbClr val="A50A51"/>
                          </a:solidFill>
                          <a:latin typeface="Asap Condensed"/>
                          <a:ea typeface="Asap Condensed"/>
                          <a:cs typeface="Asap Condensed"/>
                          <a:sym typeface="Asap Condensed"/>
                        </a:rPr>
                        <a:t> </a:t>
                      </a:r>
                      <a:endParaRPr b="1" sz="1800">
                        <a:solidFill>
                          <a:srgbClr val="A50A51"/>
                        </a:solidFill>
                        <a:latin typeface="Asap Condensed"/>
                        <a:ea typeface="Asap Condensed"/>
                        <a:cs typeface="Asap Condensed"/>
                        <a:sym typeface="Asap Condensed"/>
                      </a:endParaRPr>
                    </a:p>
                  </a:txBody>
                  <a:tcPr marT="0" marB="0" marR="91425" marL="457200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91425" marL="457200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91425" marL="457200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2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rgbClr val="0494CB"/>
                        </a:solidFill>
                        <a:latin typeface="Asap Condensed"/>
                        <a:ea typeface="Asap Condensed"/>
                        <a:cs typeface="Asap Condensed"/>
                        <a:sym typeface="Asap Condensed"/>
                      </a:endParaRPr>
                    </a:p>
                  </a:txBody>
                  <a:tcPr marT="0" marB="0" marR="91425" marL="4572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9E9E9E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rgbClr val="0494CB"/>
                        </a:solidFill>
                        <a:latin typeface="Asap Condensed"/>
                        <a:ea typeface="Asap Condensed"/>
                        <a:cs typeface="Asap Condensed"/>
                        <a:sym typeface="Asap Condensed"/>
                      </a:endParaRPr>
                    </a:p>
                  </a:txBody>
                  <a:tcPr marT="0" marB="0" marR="91425" marL="4572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9E9E9E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rgbClr val="0494CB"/>
                        </a:solidFill>
                        <a:latin typeface="Asap Condensed"/>
                        <a:ea typeface="Asap Condensed"/>
                        <a:cs typeface="Asap Condensed"/>
                        <a:sym typeface="Asap Condensed"/>
                      </a:endParaRPr>
                    </a:p>
                  </a:txBody>
                  <a:tcPr marT="0" marB="0" marR="91425" marL="4572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7" name="Google Shape;87;p20"/>
          <p:cNvSpPr txBox="1"/>
          <p:nvPr>
            <p:ph type="title"/>
          </p:nvPr>
        </p:nvSpPr>
        <p:spPr>
          <a:xfrm>
            <a:off x="327150" y="217750"/>
            <a:ext cx="84897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sap Condensed"/>
              <a:buNone/>
              <a:defRPr b="1" sz="40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0"/>
          <p:cNvSpPr txBox="1"/>
          <p:nvPr>
            <p:ph idx="2" type="title"/>
          </p:nvPr>
        </p:nvSpPr>
        <p:spPr>
          <a:xfrm>
            <a:off x="576250" y="1282368"/>
            <a:ext cx="26892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0A51"/>
              </a:buClr>
              <a:buSzPts val="1800"/>
              <a:buFont typeface="Asap Condensed"/>
              <a:buNone/>
              <a:defRPr b="1" sz="1800">
                <a:solidFill>
                  <a:srgbClr val="A50A5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0"/>
          <p:cNvSpPr txBox="1"/>
          <p:nvPr>
            <p:ph idx="3" type="title"/>
          </p:nvPr>
        </p:nvSpPr>
        <p:spPr>
          <a:xfrm>
            <a:off x="3330150" y="1282368"/>
            <a:ext cx="26892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50A51"/>
              </a:buClr>
              <a:buSzPts val="1800"/>
              <a:buFont typeface="Asap Condensed"/>
              <a:buNone/>
              <a:defRPr b="1" sz="1800">
                <a:solidFill>
                  <a:srgbClr val="A50A5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0"/>
          <p:cNvSpPr txBox="1"/>
          <p:nvPr>
            <p:ph idx="4" type="title"/>
          </p:nvPr>
        </p:nvSpPr>
        <p:spPr>
          <a:xfrm>
            <a:off x="6084050" y="1282368"/>
            <a:ext cx="26892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50A51"/>
              </a:buClr>
              <a:buSzPts val="1800"/>
              <a:buFont typeface="Asap Condensed"/>
              <a:buNone/>
              <a:defRPr b="1" sz="1800">
                <a:solidFill>
                  <a:srgbClr val="A50A5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1" type="subTitle"/>
          </p:nvPr>
        </p:nvSpPr>
        <p:spPr>
          <a:xfrm>
            <a:off x="576250" y="1650750"/>
            <a:ext cx="2274600" cy="12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494CB"/>
              </a:buClr>
              <a:buSzPts val="1500"/>
              <a:buFont typeface="Asap Condensed Medium"/>
              <a:buNone/>
              <a:defRPr sz="1500">
                <a:solidFill>
                  <a:srgbClr val="0494CB"/>
                </a:solidFill>
                <a:latin typeface="Asap Condensed Medium"/>
                <a:ea typeface="Asap Condensed Medium"/>
                <a:cs typeface="Asap Condensed Medium"/>
                <a:sym typeface="Asap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0"/>
          <p:cNvSpPr txBox="1"/>
          <p:nvPr>
            <p:ph idx="5" type="subTitle"/>
          </p:nvPr>
        </p:nvSpPr>
        <p:spPr>
          <a:xfrm>
            <a:off x="628575" y="3116250"/>
            <a:ext cx="2274600" cy="13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aleway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6" type="subTitle"/>
          </p:nvPr>
        </p:nvSpPr>
        <p:spPr>
          <a:xfrm>
            <a:off x="3330150" y="1650750"/>
            <a:ext cx="2274600" cy="12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494CB"/>
              </a:buClr>
              <a:buSzPts val="1500"/>
              <a:buFont typeface="Asap Condensed Medium"/>
              <a:buNone/>
              <a:defRPr sz="1500">
                <a:solidFill>
                  <a:srgbClr val="0494CB"/>
                </a:solidFill>
                <a:latin typeface="Asap Condensed Medium"/>
                <a:ea typeface="Asap Condensed Medium"/>
                <a:cs typeface="Asap Condensed Medium"/>
                <a:sym typeface="Asap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idx="7" type="subTitle"/>
          </p:nvPr>
        </p:nvSpPr>
        <p:spPr>
          <a:xfrm>
            <a:off x="3382475" y="3116250"/>
            <a:ext cx="2274600" cy="13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aleway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8" type="subTitle"/>
          </p:nvPr>
        </p:nvSpPr>
        <p:spPr>
          <a:xfrm>
            <a:off x="6084050" y="1650750"/>
            <a:ext cx="2274600" cy="12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494CB"/>
              </a:buClr>
              <a:buSzPts val="1500"/>
              <a:buFont typeface="Asap Condensed Medium"/>
              <a:buNone/>
              <a:defRPr sz="1500">
                <a:solidFill>
                  <a:srgbClr val="0494CB"/>
                </a:solidFill>
                <a:latin typeface="Asap Condensed Medium"/>
                <a:ea typeface="Asap Condensed Medium"/>
                <a:cs typeface="Asap Condensed Medium"/>
                <a:sym typeface="Asap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9" type="subTitle"/>
          </p:nvPr>
        </p:nvSpPr>
        <p:spPr>
          <a:xfrm>
            <a:off x="6136375" y="3116250"/>
            <a:ext cx="2274600" cy="13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aleway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lue">
  <p:cSld name="TITLE_4">
    <p:bg>
      <p:bgPr>
        <a:solidFill>
          <a:srgbClr val="12B5EA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71475" y="2361275"/>
            <a:ext cx="67104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2B5EA"/>
              </a:buClr>
              <a:buSzPts val="4400"/>
              <a:buFont typeface="Asap Condensed"/>
              <a:buNone/>
              <a:defRPr b="1" sz="4400">
                <a:solidFill>
                  <a:srgbClr val="12B5EA"/>
                </a:solidFill>
                <a:highlight>
                  <a:schemeClr val="lt1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464250" y="3216350"/>
            <a:ext cx="566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Medium"/>
              <a:buNone/>
              <a:defRPr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s">
  <p:cSld name="BIG_NUMBER"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/>
          <p:nvPr/>
        </p:nvSpPr>
        <p:spPr>
          <a:xfrm>
            <a:off x="0" y="0"/>
            <a:ext cx="9152400" cy="567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1"/>
          <p:cNvSpPr/>
          <p:nvPr/>
        </p:nvSpPr>
        <p:spPr>
          <a:xfrm>
            <a:off x="4398275" y="1216150"/>
            <a:ext cx="3803100" cy="363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1"/>
          <p:cNvSpPr/>
          <p:nvPr/>
        </p:nvSpPr>
        <p:spPr>
          <a:xfrm>
            <a:off x="420625" y="1216150"/>
            <a:ext cx="3803100" cy="363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1"/>
          <p:cNvSpPr txBox="1"/>
          <p:nvPr/>
        </p:nvSpPr>
        <p:spPr>
          <a:xfrm>
            <a:off x="4609000" y="1301725"/>
            <a:ext cx="346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86AF1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</a:t>
            </a:r>
            <a:endParaRPr b="1" sz="2400">
              <a:solidFill>
                <a:srgbClr val="86AF1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2" name="Google Shape;102;p21"/>
          <p:cNvSpPr txBox="1"/>
          <p:nvPr/>
        </p:nvSpPr>
        <p:spPr>
          <a:xfrm>
            <a:off x="4609000" y="2421263"/>
            <a:ext cx="346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86AF1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  <a:endParaRPr b="1" sz="2400">
              <a:solidFill>
                <a:srgbClr val="86AF1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3" name="Google Shape;103;p21"/>
          <p:cNvSpPr txBox="1"/>
          <p:nvPr/>
        </p:nvSpPr>
        <p:spPr>
          <a:xfrm>
            <a:off x="4609000" y="3540825"/>
            <a:ext cx="346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86AF1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6</a:t>
            </a:r>
            <a:endParaRPr b="1" sz="2400">
              <a:solidFill>
                <a:srgbClr val="86AF1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4" name="Google Shape;104;p21"/>
          <p:cNvSpPr txBox="1"/>
          <p:nvPr/>
        </p:nvSpPr>
        <p:spPr>
          <a:xfrm>
            <a:off x="561550" y="1301713"/>
            <a:ext cx="346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86AF15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1</a:t>
            </a:r>
            <a:endParaRPr b="1" sz="2400">
              <a:solidFill>
                <a:srgbClr val="86AF15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sp>
        <p:nvSpPr>
          <p:cNvPr id="105" name="Google Shape;105;p21"/>
          <p:cNvSpPr txBox="1"/>
          <p:nvPr/>
        </p:nvSpPr>
        <p:spPr>
          <a:xfrm>
            <a:off x="561550" y="2421263"/>
            <a:ext cx="346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86AF15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2</a:t>
            </a:r>
            <a:endParaRPr b="1" sz="2400">
              <a:solidFill>
                <a:srgbClr val="86AF1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6" name="Google Shape;106;p21"/>
          <p:cNvSpPr txBox="1"/>
          <p:nvPr/>
        </p:nvSpPr>
        <p:spPr>
          <a:xfrm>
            <a:off x="561550" y="3540813"/>
            <a:ext cx="346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86AF15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3</a:t>
            </a:r>
            <a:endParaRPr b="1" sz="2400">
              <a:solidFill>
                <a:srgbClr val="86AF1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7" name="Google Shape;107;p21"/>
          <p:cNvSpPr txBox="1"/>
          <p:nvPr>
            <p:ph type="title"/>
          </p:nvPr>
        </p:nvSpPr>
        <p:spPr>
          <a:xfrm>
            <a:off x="329250" y="119775"/>
            <a:ext cx="57450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sap Condensed"/>
              <a:buNone/>
              <a:defRPr b="1" sz="40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2" type="title"/>
          </p:nvPr>
        </p:nvSpPr>
        <p:spPr>
          <a:xfrm>
            <a:off x="858025" y="1337775"/>
            <a:ext cx="28167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52056"/>
              </a:buClr>
              <a:buSzPts val="1800"/>
              <a:buFont typeface="Asap Condensed"/>
              <a:buNone/>
              <a:defRPr b="1" sz="1800">
                <a:solidFill>
                  <a:srgbClr val="952056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1"/>
          <p:cNvSpPr txBox="1"/>
          <p:nvPr>
            <p:ph idx="3" type="title"/>
          </p:nvPr>
        </p:nvSpPr>
        <p:spPr>
          <a:xfrm>
            <a:off x="913825" y="2439875"/>
            <a:ext cx="28167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52056"/>
              </a:buClr>
              <a:buSzPts val="1800"/>
              <a:buFont typeface="Asap Condensed"/>
              <a:buNone/>
              <a:defRPr b="1" sz="1800">
                <a:solidFill>
                  <a:srgbClr val="952056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4" type="title"/>
          </p:nvPr>
        </p:nvSpPr>
        <p:spPr>
          <a:xfrm>
            <a:off x="913825" y="3578025"/>
            <a:ext cx="28167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52056"/>
              </a:buClr>
              <a:buSzPts val="1800"/>
              <a:buFont typeface="Asap Condensed"/>
              <a:buNone/>
              <a:defRPr b="1" sz="1800">
                <a:solidFill>
                  <a:srgbClr val="952056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5" type="title"/>
          </p:nvPr>
        </p:nvSpPr>
        <p:spPr>
          <a:xfrm>
            <a:off x="4955800" y="1337775"/>
            <a:ext cx="28167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52056"/>
              </a:buClr>
              <a:buSzPts val="1800"/>
              <a:buFont typeface="Asap Condensed"/>
              <a:buNone/>
              <a:defRPr b="1" sz="1800">
                <a:solidFill>
                  <a:srgbClr val="952056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6" type="title"/>
          </p:nvPr>
        </p:nvSpPr>
        <p:spPr>
          <a:xfrm>
            <a:off x="4955800" y="2439300"/>
            <a:ext cx="28167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52056"/>
              </a:buClr>
              <a:buSzPts val="1800"/>
              <a:buFont typeface="Asap Condensed"/>
              <a:buNone/>
              <a:defRPr b="1" sz="1800">
                <a:solidFill>
                  <a:srgbClr val="952056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7" type="title"/>
          </p:nvPr>
        </p:nvSpPr>
        <p:spPr>
          <a:xfrm>
            <a:off x="4955800" y="3576875"/>
            <a:ext cx="28167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52056"/>
              </a:buClr>
              <a:buSzPts val="1800"/>
              <a:buFont typeface="Asap Condensed"/>
              <a:buNone/>
              <a:defRPr b="1" sz="1800">
                <a:solidFill>
                  <a:srgbClr val="952056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roon">
  <p:cSld name="TITLE_AND_BODY_1_1">
    <p:bg>
      <p:bgPr>
        <a:solidFill>
          <a:srgbClr val="A50A5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">
  <p:cSld name="TITLE_2">
    <p:bg>
      <p:bgPr>
        <a:solidFill>
          <a:srgbClr val="FF6F0C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">
  <p:cSld name="TITLE_3">
    <p:bg>
      <p:bgPr>
        <a:solidFill>
          <a:srgbClr val="86AF15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">
  <p:cSld name="CUSTOM_2"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end">
  <p:cSld name="TITLE_AND_BODY_3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6"/>
          <p:cNvSpPr/>
          <p:nvPr/>
        </p:nvSpPr>
        <p:spPr>
          <a:xfrm>
            <a:off x="0" y="4399200"/>
            <a:ext cx="1748100" cy="744300"/>
          </a:xfrm>
          <a:prstGeom prst="rect">
            <a:avLst/>
          </a:prstGeom>
          <a:solidFill>
            <a:srgbClr val="12B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025" y="4558637"/>
            <a:ext cx="1426074" cy="42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6"/>
          <p:cNvSpPr txBox="1"/>
          <p:nvPr>
            <p:ph type="title"/>
          </p:nvPr>
        </p:nvSpPr>
        <p:spPr>
          <a:xfrm>
            <a:off x="-17175" y="2236650"/>
            <a:ext cx="91440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50A51"/>
              </a:buClr>
              <a:buSzPts val="6000"/>
              <a:buFont typeface="Asap Condensed"/>
              <a:buNone/>
              <a:defRPr b="1" sz="6000">
                <a:solidFill>
                  <a:srgbClr val="A50A5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9" name="Google Shape;129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0" name="Google Shape;13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3" name="Google Shape;13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6" name="Google Shape;13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0" name="Google Shape;140;p3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1" name="Google Shape;141;p3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2" name="Google Shape;14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photo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S_reverse.png" id="15" name="Google Shape;1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7250" y="4782000"/>
            <a:ext cx="755226" cy="22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/>
          <p:nvPr/>
        </p:nvSpPr>
        <p:spPr>
          <a:xfrm>
            <a:off x="0" y="0"/>
            <a:ext cx="9144000" cy="259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4"/>
          <p:cNvSpPr txBox="1"/>
          <p:nvPr>
            <p:ph type="title"/>
          </p:nvPr>
        </p:nvSpPr>
        <p:spPr>
          <a:xfrm>
            <a:off x="371475" y="2364050"/>
            <a:ext cx="6726000" cy="6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6F0C"/>
              </a:buClr>
              <a:buSzPts val="4400"/>
              <a:buFont typeface="Asap Condensed"/>
              <a:buNone/>
              <a:defRPr b="1" sz="4400">
                <a:solidFill>
                  <a:srgbClr val="FF6F0C"/>
                </a:solidFill>
                <a:highlight>
                  <a:schemeClr val="lt1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9E9E9E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9E9E9E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9E9E9E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9E9E9E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9E9E9E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9E9E9E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9E9E9E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9E9E9E"/>
                </a:highlight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5" name="Google Shape;145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8" name="Google Shape;148;p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9" name="Google Shape;14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2" name="Google Shape;15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6" name="Google Shape;156;p3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7" name="Google Shape;157;p3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8" name="Google Shape;15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61" name="Google Shape;161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4" name="Google Shape;164;p3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5" name="Google Shape;165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/>
          <p:nvPr>
            <p:ph type="title"/>
          </p:nvPr>
        </p:nvSpPr>
        <p:spPr>
          <a:xfrm>
            <a:off x="379875" y="271150"/>
            <a:ext cx="83421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0" name="Google Shape;170;p39"/>
          <p:cNvSpPr txBox="1"/>
          <p:nvPr>
            <p:ph idx="1" type="subTitle"/>
          </p:nvPr>
        </p:nvSpPr>
        <p:spPr>
          <a:xfrm>
            <a:off x="379875" y="793325"/>
            <a:ext cx="6464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aleway"/>
              <a:buNone/>
              <a:defRPr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9pPr>
          </a:lstStyle>
          <a:p/>
        </p:txBody>
      </p:sp>
      <p:sp>
        <p:nvSpPr>
          <p:cNvPr id="171" name="Google Shape;171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bar">
  <p:cSld name="SECTION_TITLE_AND_DESCRIPTION_1"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0"/>
          <p:cNvSpPr/>
          <p:nvPr/>
        </p:nvSpPr>
        <p:spPr>
          <a:xfrm>
            <a:off x="0" y="0"/>
            <a:ext cx="9152400" cy="567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1">
  <p:cSld name="TITLE_AND_BODY_1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1"/>
          <p:cNvSpPr txBox="1"/>
          <p:nvPr>
            <p:ph type="title"/>
          </p:nvPr>
        </p:nvSpPr>
        <p:spPr>
          <a:xfrm>
            <a:off x="379875" y="271150"/>
            <a:ext cx="83421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6" name="Google Shape;176;p41"/>
          <p:cNvSpPr txBox="1"/>
          <p:nvPr>
            <p:ph idx="1" type="subTitle"/>
          </p:nvPr>
        </p:nvSpPr>
        <p:spPr>
          <a:xfrm>
            <a:off x="379875" y="793325"/>
            <a:ext cx="6464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aleway"/>
              <a:buNone/>
              <a:defRPr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7" name="Google Shape;177;p41"/>
          <p:cNvSpPr txBox="1"/>
          <p:nvPr>
            <p:ph idx="2" type="body"/>
          </p:nvPr>
        </p:nvSpPr>
        <p:spPr>
          <a:xfrm>
            <a:off x="379875" y="1452450"/>
            <a:ext cx="8342100" cy="30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range">
  <p:cSld name="TITLE_1_2">
    <p:bg>
      <p:bgPr>
        <a:solidFill>
          <a:srgbClr val="FF6F0C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S_reverse.png" id="19" name="Google Shape;1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7250" y="4782000"/>
            <a:ext cx="755226" cy="22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5"/>
          <p:cNvSpPr txBox="1"/>
          <p:nvPr>
            <p:ph type="title"/>
          </p:nvPr>
        </p:nvSpPr>
        <p:spPr>
          <a:xfrm>
            <a:off x="371475" y="2370950"/>
            <a:ext cx="66225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sap Condensed"/>
              <a:buNone/>
              <a:defRPr b="1" sz="4400">
                <a:solidFill>
                  <a:schemeClr val="dk1"/>
                </a:solidFill>
                <a:highlight>
                  <a:schemeClr val="lt1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2"/>
          <p:cNvSpPr txBox="1"/>
          <p:nvPr>
            <p:ph type="title"/>
          </p:nvPr>
        </p:nvSpPr>
        <p:spPr>
          <a:xfrm>
            <a:off x="379875" y="271150"/>
            <a:ext cx="83421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0" name="Google Shape;180;p42"/>
          <p:cNvSpPr txBox="1"/>
          <p:nvPr>
            <p:ph idx="1" type="subTitle"/>
          </p:nvPr>
        </p:nvSpPr>
        <p:spPr>
          <a:xfrm>
            <a:off x="379875" y="793325"/>
            <a:ext cx="6464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aleway"/>
              <a:buNone/>
              <a:defRPr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AF15"/>
              </a:buClr>
              <a:buSzPts val="1800"/>
              <a:buNone/>
              <a:defRPr sz="1800">
                <a:solidFill>
                  <a:srgbClr val="86AF15"/>
                </a:solidFill>
              </a:defRPr>
            </a:lvl9pPr>
          </a:lstStyle>
          <a:p/>
        </p:txBody>
      </p:sp>
      <p:sp>
        <p:nvSpPr>
          <p:cNvPr id="181" name="Google Shape;181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2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/>
          <p:nvPr>
            <p:ph type="title"/>
          </p:nvPr>
        </p:nvSpPr>
        <p:spPr>
          <a:xfrm>
            <a:off x="379875" y="271150"/>
            <a:ext cx="83421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4" name="Google Shape;184;p43"/>
          <p:cNvSpPr txBox="1"/>
          <p:nvPr>
            <p:ph idx="1" type="subTitle"/>
          </p:nvPr>
        </p:nvSpPr>
        <p:spPr>
          <a:xfrm>
            <a:off x="379875" y="793325"/>
            <a:ext cx="6464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aleway"/>
              <a:buNone/>
              <a:defRPr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5" name="Google Shape;185;p43"/>
          <p:cNvSpPr txBox="1"/>
          <p:nvPr>
            <p:ph idx="2" type="body"/>
          </p:nvPr>
        </p:nvSpPr>
        <p:spPr>
          <a:xfrm>
            <a:off x="379875" y="1452450"/>
            <a:ext cx="8342100" cy="30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">
  <p:cSld name="CUSTOM_2"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5"/>
          <p:cNvSpPr txBox="1"/>
          <p:nvPr>
            <p:ph type="title"/>
          </p:nvPr>
        </p:nvSpPr>
        <p:spPr>
          <a:xfrm>
            <a:off x="1075194" y="327787"/>
            <a:ext cx="7474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9" name="Google Shape;189;p45"/>
          <p:cNvSpPr txBox="1"/>
          <p:nvPr>
            <p:ph idx="12" type="sldNum"/>
          </p:nvPr>
        </p:nvSpPr>
        <p:spPr>
          <a:xfrm>
            <a:off x="8700363" y="4839734"/>
            <a:ext cx="2889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0" name="Google Shape;190;p45"/>
          <p:cNvCxnSpPr/>
          <p:nvPr/>
        </p:nvCxnSpPr>
        <p:spPr>
          <a:xfrm>
            <a:off x="1377412" y="771525"/>
            <a:ext cx="71721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3" name="Google Shape;193;p46"/>
          <p:cNvSpPr txBox="1"/>
          <p:nvPr>
            <p:ph idx="11" type="ftr"/>
          </p:nvPr>
        </p:nvSpPr>
        <p:spPr>
          <a:xfrm>
            <a:off x="420329" y="4767263"/>
            <a:ext cx="6496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46"/>
          <p:cNvSpPr txBox="1"/>
          <p:nvPr>
            <p:ph idx="1" type="body"/>
          </p:nvPr>
        </p:nvSpPr>
        <p:spPr>
          <a:xfrm>
            <a:off x="628650" y="1268015"/>
            <a:ext cx="7886700" cy="3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●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●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●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7" name="Google Shape;197;p4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98" name="Google Shape;198;p4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4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4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13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8"/>
          <p:cNvSpPr txBox="1"/>
          <p:nvPr>
            <p:ph type="title"/>
          </p:nvPr>
        </p:nvSpPr>
        <p:spPr>
          <a:xfrm>
            <a:off x="379875" y="271150"/>
            <a:ext cx="83421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3" name="Google Shape;203;p48"/>
          <p:cNvSpPr txBox="1"/>
          <p:nvPr>
            <p:ph idx="1" type="subTitle"/>
          </p:nvPr>
        </p:nvSpPr>
        <p:spPr>
          <a:xfrm>
            <a:off x="379875" y="793325"/>
            <a:ext cx="6464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aleway"/>
              <a:buNone/>
              <a:defRPr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4" name="Google Shape;204;p48"/>
          <p:cNvSpPr txBox="1"/>
          <p:nvPr>
            <p:ph idx="2" type="body"/>
          </p:nvPr>
        </p:nvSpPr>
        <p:spPr>
          <a:xfrm>
            <a:off x="379875" y="1452450"/>
            <a:ext cx="8342100" cy="30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1">
  <p:cSld name="TITLE_AND_BODY_1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9"/>
          <p:cNvSpPr txBox="1"/>
          <p:nvPr>
            <p:ph type="title"/>
          </p:nvPr>
        </p:nvSpPr>
        <p:spPr>
          <a:xfrm>
            <a:off x="379875" y="271150"/>
            <a:ext cx="83421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7" name="Google Shape;207;p49"/>
          <p:cNvSpPr txBox="1"/>
          <p:nvPr>
            <p:ph idx="1" type="subTitle"/>
          </p:nvPr>
        </p:nvSpPr>
        <p:spPr>
          <a:xfrm>
            <a:off x="379875" y="793325"/>
            <a:ext cx="6464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aleway"/>
              <a:buNone/>
              <a:defRPr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8" name="Google Shape;208;p49"/>
          <p:cNvSpPr txBox="1"/>
          <p:nvPr>
            <p:ph idx="2" type="body"/>
          </p:nvPr>
        </p:nvSpPr>
        <p:spPr>
          <a:xfrm>
            <a:off x="379875" y="1452450"/>
            <a:ext cx="8342100" cy="30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green">
  <p:cSld name="SECTION_HEADER_1">
    <p:bg>
      <p:bgPr>
        <a:solidFill>
          <a:srgbClr val="86AF15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S_reverse.png" id="22" name="Google Shape;2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7250" y="4782000"/>
            <a:ext cx="755226" cy="22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6"/>
          <p:cNvSpPr txBox="1"/>
          <p:nvPr/>
        </p:nvSpPr>
        <p:spPr>
          <a:xfrm>
            <a:off x="6917350" y="2891575"/>
            <a:ext cx="2386500" cy="22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”</a:t>
            </a:r>
            <a:endParaRPr sz="20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" name="Google Shape;24;p6"/>
          <p:cNvSpPr txBox="1"/>
          <p:nvPr/>
        </p:nvSpPr>
        <p:spPr>
          <a:xfrm>
            <a:off x="0" y="0"/>
            <a:ext cx="1935900" cy="12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endParaRPr sz="20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" name="Google Shape;25;p6"/>
          <p:cNvSpPr txBox="1"/>
          <p:nvPr>
            <p:ph idx="1" type="subTitle"/>
          </p:nvPr>
        </p:nvSpPr>
        <p:spPr>
          <a:xfrm>
            <a:off x="1827200" y="1164950"/>
            <a:ext cx="54897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sap Condensed"/>
              <a:buNone/>
              <a:defRPr sz="2800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photos" type="tx">
  <p:cSld name="TITLE_AND_BODY">
    <p:bg>
      <p:bgPr>
        <a:solidFill>
          <a:schemeClr val="lt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/>
          <p:nvPr/>
        </p:nvSpPr>
        <p:spPr>
          <a:xfrm>
            <a:off x="0" y="0"/>
            <a:ext cx="9152400" cy="567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" name="Google Shape;28;p7"/>
          <p:cNvPicPr preferRelativeResize="0"/>
          <p:nvPr/>
        </p:nvPicPr>
        <p:blipFill rotWithShape="1">
          <a:blip r:embed="rId2">
            <a:alphaModFix/>
          </a:blip>
          <a:srcRect b="0" l="16375" r="13704" t="0"/>
          <a:stretch/>
        </p:blipFill>
        <p:spPr>
          <a:xfrm>
            <a:off x="0" y="567000"/>
            <a:ext cx="4541000" cy="45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7"/>
          <p:cNvPicPr preferRelativeResize="0"/>
          <p:nvPr/>
        </p:nvPicPr>
        <p:blipFill rotWithShape="1">
          <a:blip r:embed="rId3">
            <a:alphaModFix/>
          </a:blip>
          <a:srcRect b="0" l="20942" r="8734" t="0"/>
          <a:stretch/>
        </p:blipFill>
        <p:spPr>
          <a:xfrm>
            <a:off x="4574250" y="567000"/>
            <a:ext cx="4569750" cy="45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7"/>
          <p:cNvSpPr txBox="1"/>
          <p:nvPr>
            <p:ph type="title"/>
          </p:nvPr>
        </p:nvSpPr>
        <p:spPr>
          <a:xfrm>
            <a:off x="339150" y="134825"/>
            <a:ext cx="84657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sap Condensed"/>
              <a:buNone/>
              <a:defRPr b="1" sz="40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photo with bullets">
  <p:cSld name="TITLE_AND_BODY_2">
    <p:bg>
      <p:bgPr>
        <a:solidFill>
          <a:srgbClr val="FFFFFF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/>
          <p:nvPr/>
        </p:nvSpPr>
        <p:spPr>
          <a:xfrm>
            <a:off x="0" y="0"/>
            <a:ext cx="9152400" cy="567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8"/>
          <p:cNvPicPr preferRelativeResize="0"/>
          <p:nvPr/>
        </p:nvPicPr>
        <p:blipFill rotWithShape="1">
          <a:blip r:embed="rId2">
            <a:alphaModFix/>
          </a:blip>
          <a:srcRect b="0" l="16375" r="13704" t="0"/>
          <a:stretch/>
        </p:blipFill>
        <p:spPr>
          <a:xfrm>
            <a:off x="0" y="567000"/>
            <a:ext cx="4541000" cy="45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8"/>
          <p:cNvSpPr txBox="1"/>
          <p:nvPr>
            <p:ph type="title"/>
          </p:nvPr>
        </p:nvSpPr>
        <p:spPr>
          <a:xfrm>
            <a:off x="329250" y="135625"/>
            <a:ext cx="65028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sap Condensed"/>
              <a:buNone/>
              <a:defRPr b="1" sz="40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" type="subTitle"/>
          </p:nvPr>
        </p:nvSpPr>
        <p:spPr>
          <a:xfrm>
            <a:off x="5018850" y="1204025"/>
            <a:ext cx="3718200" cy="3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494CB"/>
              </a:buClr>
              <a:buSzPts val="1500"/>
              <a:buFont typeface="Asap Condensed Medium"/>
              <a:buNone/>
              <a:defRPr sz="1500">
                <a:solidFill>
                  <a:srgbClr val="0494CB"/>
                </a:solidFill>
                <a:latin typeface="Asap Condensed Medium"/>
                <a:ea typeface="Asap Condensed Medium"/>
                <a:cs typeface="Asap Condensed Medium"/>
                <a:sym typeface="Asap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photo with text">
  <p:cSld name="TITLE_AND_BODY_2_1">
    <p:bg>
      <p:bgPr>
        <a:solidFill>
          <a:srgbClr val="FFFFFF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/>
          <p:cNvPicPr preferRelativeResize="0"/>
          <p:nvPr/>
        </p:nvPicPr>
        <p:blipFill rotWithShape="1">
          <a:blip r:embed="rId2">
            <a:alphaModFix/>
          </a:blip>
          <a:srcRect b="0" l="16375" r="13704" t="0"/>
          <a:stretch/>
        </p:blipFill>
        <p:spPr>
          <a:xfrm>
            <a:off x="0" y="567000"/>
            <a:ext cx="4541000" cy="45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/>
          <p:nvPr/>
        </p:nvSpPr>
        <p:spPr>
          <a:xfrm>
            <a:off x="0" y="0"/>
            <a:ext cx="9152400" cy="567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323400" y="136175"/>
            <a:ext cx="85056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sap Condensed"/>
              <a:buNone/>
              <a:defRPr b="1" sz="40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4986900" y="1212825"/>
            <a:ext cx="3694200" cy="3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500"/>
              <a:buFont typeface="Asap Condensed"/>
              <a:buNone/>
              <a:defRPr sz="1500">
                <a:solidFill>
                  <a:srgbClr val="9E9E9E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s">
  <p:cSld name="TITLE_AND_BODY_2_1_1">
    <p:bg>
      <p:bgPr>
        <a:solidFill>
          <a:srgbClr val="FFFFFF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0" y="0"/>
            <a:ext cx="9152400" cy="567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0625" y="1131725"/>
            <a:ext cx="8258048" cy="3217250"/>
          </a:xfrm>
          <a:prstGeom prst="rect">
            <a:avLst/>
          </a:prstGeom>
          <a:noFill/>
          <a:ln cap="flat" cmpd="sng" w="9525">
            <a:solidFill>
              <a:srgbClr val="0494C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" name="Google Shape;44;p10"/>
          <p:cNvSpPr txBox="1"/>
          <p:nvPr>
            <p:ph type="title"/>
          </p:nvPr>
        </p:nvSpPr>
        <p:spPr>
          <a:xfrm>
            <a:off x="329250" y="128225"/>
            <a:ext cx="7181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sap Condensed"/>
              <a:buNone/>
              <a:defRPr b="1" sz="40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46.xml"/><Relationship Id="rId23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rgbClr val="12B5EA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S_reverse.png" id="6" name="Google Shape;6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287250" y="4782000"/>
            <a:ext cx="755226" cy="2253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5" name="Google Shape;12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6" name="Google Shape;12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0"/>
          <p:cNvSpPr txBox="1"/>
          <p:nvPr/>
        </p:nvSpPr>
        <p:spPr>
          <a:xfrm>
            <a:off x="371475" y="2206550"/>
            <a:ext cx="82968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4000">
                <a:latin typeface="Asap Condensed"/>
                <a:ea typeface="Asap Condensed"/>
                <a:cs typeface="Asap Condensed"/>
                <a:sym typeface="Asap Condensed"/>
              </a:rPr>
            </a:br>
            <a:r>
              <a:rPr b="1" lang="en" sz="44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rPr>
              <a:t> [Community Name] </a:t>
            </a:r>
            <a:endParaRPr b="1" sz="4400">
              <a:solidFill>
                <a:schemeClr val="lt1"/>
              </a:solidFill>
              <a:highlight>
                <a:srgbClr val="12B5EA"/>
              </a:highlight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rPr>
              <a:t>Lived Experience Descriptions</a:t>
            </a:r>
            <a:endParaRPr b="1" sz="4400">
              <a:solidFill>
                <a:schemeClr val="lt1"/>
              </a:solidFill>
              <a:highlight>
                <a:srgbClr val="12B5EA"/>
              </a:highlight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rPr>
              <a:t>A window into how people experience the system to prevent homelessness</a:t>
            </a:r>
            <a:endParaRPr b="1" sz="1800">
              <a:solidFill>
                <a:schemeClr val="lt1"/>
              </a:solidFill>
              <a:highlight>
                <a:srgbClr val="12B5EA"/>
              </a:highlight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lt1"/>
              </a:solidFill>
              <a:highlight>
                <a:srgbClr val="12B5EA"/>
              </a:highlight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sp>
        <p:nvSpPr>
          <p:cNvPr id="214" name="Google Shape;214;p50"/>
          <p:cNvSpPr txBox="1"/>
          <p:nvPr/>
        </p:nvSpPr>
        <p:spPr>
          <a:xfrm>
            <a:off x="388050" y="3444950"/>
            <a:ext cx="8215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[DATE]</a:t>
            </a:r>
            <a:endParaRPr i="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1"/>
          <p:cNvSpPr txBox="1"/>
          <p:nvPr>
            <p:ph idx="4294967295" type="title"/>
          </p:nvPr>
        </p:nvSpPr>
        <p:spPr>
          <a:xfrm>
            <a:off x="329250" y="-76200"/>
            <a:ext cx="8485500" cy="7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rPr>
              <a:t>Conversations with Leaders with Lived Experience</a:t>
            </a:r>
            <a:endParaRPr b="1">
              <a:solidFill>
                <a:srgbClr val="12B5EA"/>
              </a:solidFill>
              <a:highlight>
                <a:srgbClr val="12B5EA"/>
              </a:highlight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sp>
        <p:nvSpPr>
          <p:cNvPr id="220" name="Google Shape;220;p51"/>
          <p:cNvSpPr txBox="1"/>
          <p:nvPr/>
        </p:nvSpPr>
        <p:spPr>
          <a:xfrm>
            <a:off x="66150" y="534275"/>
            <a:ext cx="9011700" cy="43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ap Condensed"/>
              <a:buChar char="➢"/>
            </a:pPr>
            <a:r>
              <a:rPr lang="en" sz="2000">
                <a:solidFill>
                  <a:schemeClr val="dk1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Team/Lived Experience Lead held X# 1:1 conversations to bring in these critical perspectives</a:t>
            </a:r>
            <a:endParaRPr sz="20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ap Condensed"/>
              <a:buChar char="➢"/>
            </a:pPr>
            <a:r>
              <a:rPr lang="en" sz="2000">
                <a:solidFill>
                  <a:schemeClr val="dk1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Based on these conversations, we developed the following slides:</a:t>
            </a:r>
            <a:endParaRPr sz="20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-3556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ap Condensed"/>
              <a:buChar char="■"/>
            </a:pPr>
            <a:r>
              <a:rPr lang="en" sz="2000">
                <a:solidFill>
                  <a:schemeClr val="dk1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To reflect some insights about how people experience our Homelessness Prevention System</a:t>
            </a:r>
            <a:endParaRPr sz="20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-3556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ap Condensed"/>
              <a:buChar char="■"/>
            </a:pPr>
            <a:r>
              <a:rPr lang="en" sz="2000">
                <a:solidFill>
                  <a:schemeClr val="dk1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To reflect, based on these perspectives and knowledge more broadly of people experiencing homelessness,  how to guide someone through the current system, based on </a:t>
            </a:r>
            <a:endParaRPr sz="20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ap Condensed"/>
              <a:buChar char="➢"/>
            </a:pPr>
            <a:r>
              <a:rPr lang="en" sz="2000">
                <a:solidFill>
                  <a:schemeClr val="dk1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As well as a reflection on </a:t>
            </a:r>
            <a:r>
              <a:rPr lang="en" sz="2000">
                <a:solidFill>
                  <a:schemeClr val="dk1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common challenges and priority focus areas</a:t>
            </a:r>
            <a:endParaRPr sz="20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52"/>
          <p:cNvPicPr preferRelativeResize="0"/>
          <p:nvPr/>
        </p:nvPicPr>
        <p:blipFill rotWithShape="1">
          <a:blip r:embed="rId3">
            <a:alphaModFix/>
          </a:blip>
          <a:srcRect b="0" l="0" r="25567" t="0"/>
          <a:stretch/>
        </p:blipFill>
        <p:spPr>
          <a:xfrm>
            <a:off x="16625" y="0"/>
            <a:ext cx="90637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52"/>
          <p:cNvSpPr txBox="1"/>
          <p:nvPr/>
        </p:nvSpPr>
        <p:spPr>
          <a:xfrm>
            <a:off x="732850" y="3704950"/>
            <a:ext cx="161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27" name="Google Shape;227;p52"/>
          <p:cNvPicPr preferRelativeResize="0"/>
          <p:nvPr/>
        </p:nvPicPr>
        <p:blipFill rotWithShape="1">
          <a:blip r:embed="rId4">
            <a:alphaModFix/>
          </a:blip>
          <a:srcRect b="0" l="0" r="0" t="11316"/>
          <a:stretch/>
        </p:blipFill>
        <p:spPr>
          <a:xfrm>
            <a:off x="92825" y="39035"/>
            <a:ext cx="2226600" cy="2132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8" name="Google Shape;228;p52"/>
          <p:cNvSpPr/>
          <p:nvPr/>
        </p:nvSpPr>
        <p:spPr>
          <a:xfrm flipH="1">
            <a:off x="3971650" y="381000"/>
            <a:ext cx="2441700" cy="97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Did the person see their experience as typical (this is what lots of people experience with the homelessness prevention support system) or unusual? Why?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29" name="Google Shape;229;p52"/>
          <p:cNvSpPr/>
          <p:nvPr/>
        </p:nvSpPr>
        <p:spPr>
          <a:xfrm>
            <a:off x="6904525" y="1502800"/>
            <a:ext cx="2091600" cy="97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Was there something/someone that was really helpful to prevent homelessness?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Why was that helpful?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0" name="Google Shape;230;p52"/>
          <p:cNvSpPr/>
          <p:nvPr/>
        </p:nvSpPr>
        <p:spPr>
          <a:xfrm flipH="1">
            <a:off x="6743725" y="3964325"/>
            <a:ext cx="2313900" cy="107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What were they told to do next? Did it prevent them from becoming homeless? 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(or entering an emergency shelter, motel, car, outside)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How did they feel?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1" name="Google Shape;231;p52"/>
          <p:cNvSpPr/>
          <p:nvPr/>
        </p:nvSpPr>
        <p:spPr>
          <a:xfrm flipH="1">
            <a:off x="6754525" y="444200"/>
            <a:ext cx="2226600" cy="83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Was there something that they were seeking that they could not get?  Do they know why?  Was other help offered &amp; useful?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2" name="Google Shape;232;p52"/>
          <p:cNvSpPr/>
          <p:nvPr/>
        </p:nvSpPr>
        <p:spPr>
          <a:xfrm flipH="1">
            <a:off x="4341000" y="3809400"/>
            <a:ext cx="2226600" cy="1008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Was this the first time they faced homelessness? Did that effect the response they received?</a:t>
            </a:r>
            <a:endParaRPr/>
          </a:p>
        </p:txBody>
      </p:sp>
      <p:sp>
        <p:nvSpPr>
          <p:cNvPr id="233" name="Google Shape;233;p52"/>
          <p:cNvSpPr/>
          <p:nvPr/>
        </p:nvSpPr>
        <p:spPr>
          <a:xfrm>
            <a:off x="173975" y="2194800"/>
            <a:ext cx="2664600" cy="104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When/What type of system failure(s) led to the person needing to leave their housing? </a:t>
            </a: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(e.g. non-renewal of lease, cost, death, loss of job/income, eviction, discrimination, health issue) 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How much time did they have? 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4" name="Google Shape;234;p52"/>
          <p:cNvSpPr/>
          <p:nvPr/>
        </p:nvSpPr>
        <p:spPr>
          <a:xfrm>
            <a:off x="420625" y="3283938"/>
            <a:ext cx="2635800" cy="92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To get support to prevent homelessness, what did the person do first?  </a:t>
            </a: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What type of response did they get?How long did it take? 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How did they feel? 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5" name="Google Shape;235;p52"/>
          <p:cNvSpPr/>
          <p:nvPr/>
        </p:nvSpPr>
        <p:spPr>
          <a:xfrm flipH="1">
            <a:off x="3712425" y="1754900"/>
            <a:ext cx="2599200" cy="169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In this experience</a:t>
            </a: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, what was the final “result”?  Was support and/or housing provided by the system?  Was it “successful” (from the perspective of the person)</a:t>
            </a:r>
            <a:endParaRPr/>
          </a:p>
        </p:txBody>
      </p:sp>
      <p:sp>
        <p:nvSpPr>
          <p:cNvPr id="236" name="Google Shape;236;p52"/>
          <p:cNvSpPr/>
          <p:nvPr/>
        </p:nvSpPr>
        <p:spPr>
          <a:xfrm flipH="1">
            <a:off x="6924025" y="2668925"/>
            <a:ext cx="2057400" cy="107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What happened next?  How long did it take? Did they need go to</a:t>
            </a: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an emergency shelter, motel or street?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How did they feel?  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7" name="Google Shape;237;p52"/>
          <p:cNvSpPr/>
          <p:nvPr/>
        </p:nvSpPr>
        <p:spPr>
          <a:xfrm>
            <a:off x="1629750" y="4266725"/>
            <a:ext cx="2479200" cy="77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 Was there a system (doctor, school, housing) that previously asked them about their housing security and provided support?  When was that?  Was it helpful?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53"/>
          <p:cNvPicPr preferRelativeResize="0"/>
          <p:nvPr/>
        </p:nvPicPr>
        <p:blipFill rotWithShape="1">
          <a:blip r:embed="rId3">
            <a:alphaModFix/>
          </a:blip>
          <a:srcRect b="0" l="0" r="25567" t="0"/>
          <a:stretch/>
        </p:blipFill>
        <p:spPr>
          <a:xfrm>
            <a:off x="16625" y="0"/>
            <a:ext cx="90637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53"/>
          <p:cNvSpPr txBox="1"/>
          <p:nvPr/>
        </p:nvSpPr>
        <p:spPr>
          <a:xfrm>
            <a:off x="732850" y="3704950"/>
            <a:ext cx="161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44" name="Google Shape;244;p53"/>
          <p:cNvPicPr preferRelativeResize="0"/>
          <p:nvPr/>
        </p:nvPicPr>
        <p:blipFill rotWithShape="1">
          <a:blip r:embed="rId4">
            <a:alphaModFix/>
          </a:blip>
          <a:srcRect b="0" l="0" r="0" t="11316"/>
          <a:stretch/>
        </p:blipFill>
        <p:spPr>
          <a:xfrm>
            <a:off x="92825" y="39035"/>
            <a:ext cx="2226600" cy="2132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5" name="Google Shape;245;p53"/>
          <p:cNvSpPr/>
          <p:nvPr/>
        </p:nvSpPr>
        <p:spPr>
          <a:xfrm>
            <a:off x="1991425" y="4312450"/>
            <a:ext cx="2313900" cy="77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46" name="Google Shape;246;p53"/>
          <p:cNvSpPr/>
          <p:nvPr/>
        </p:nvSpPr>
        <p:spPr>
          <a:xfrm flipH="1">
            <a:off x="6562450" y="762000"/>
            <a:ext cx="2441700" cy="97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47" name="Google Shape;247;p53"/>
          <p:cNvSpPr/>
          <p:nvPr/>
        </p:nvSpPr>
        <p:spPr>
          <a:xfrm>
            <a:off x="6904525" y="3179200"/>
            <a:ext cx="2091600" cy="158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48" name="Google Shape;248;p53"/>
          <p:cNvSpPr/>
          <p:nvPr/>
        </p:nvSpPr>
        <p:spPr>
          <a:xfrm flipH="1">
            <a:off x="4457725" y="3964325"/>
            <a:ext cx="2313900" cy="107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49" name="Google Shape;249;p53"/>
          <p:cNvSpPr/>
          <p:nvPr/>
        </p:nvSpPr>
        <p:spPr>
          <a:xfrm flipH="1">
            <a:off x="6754525" y="2044400"/>
            <a:ext cx="2226600" cy="83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0" name="Google Shape;250;p53"/>
          <p:cNvSpPr/>
          <p:nvPr/>
        </p:nvSpPr>
        <p:spPr>
          <a:xfrm flipH="1">
            <a:off x="4112400" y="228000"/>
            <a:ext cx="2226600" cy="107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53"/>
          <p:cNvSpPr/>
          <p:nvPr/>
        </p:nvSpPr>
        <p:spPr>
          <a:xfrm>
            <a:off x="250175" y="2271000"/>
            <a:ext cx="2091600" cy="916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2" name="Google Shape;252;p53"/>
          <p:cNvSpPr/>
          <p:nvPr/>
        </p:nvSpPr>
        <p:spPr>
          <a:xfrm>
            <a:off x="732850" y="3264425"/>
            <a:ext cx="2479200" cy="97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3" name="Google Shape;253;p53"/>
          <p:cNvSpPr/>
          <p:nvPr/>
        </p:nvSpPr>
        <p:spPr>
          <a:xfrm flipH="1">
            <a:off x="3712425" y="1754900"/>
            <a:ext cx="2599200" cy="169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54"/>
          <p:cNvPicPr preferRelativeResize="0"/>
          <p:nvPr/>
        </p:nvPicPr>
        <p:blipFill rotWithShape="1">
          <a:blip r:embed="rId3">
            <a:alphaModFix/>
          </a:blip>
          <a:srcRect b="13545" l="15364" r="6167" t="15833"/>
          <a:stretch/>
        </p:blipFill>
        <p:spPr>
          <a:xfrm>
            <a:off x="447075" y="624275"/>
            <a:ext cx="8104200" cy="45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4"/>
          <p:cNvSpPr txBox="1"/>
          <p:nvPr/>
        </p:nvSpPr>
        <p:spPr>
          <a:xfrm>
            <a:off x="-45725" y="-147925"/>
            <a:ext cx="9265800" cy="8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b="1" lang="en" sz="2700">
                <a:solidFill>
                  <a:srgbClr val="FFFFFF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rPr>
              <a:t>How does </a:t>
            </a:r>
            <a:r>
              <a:rPr b="1" lang="en" sz="2700">
                <a:solidFill>
                  <a:srgbClr val="FFFFFF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rPr>
              <a:t>the system work to support people to prevent homelessness?</a:t>
            </a:r>
            <a:endParaRPr b="1" sz="2700">
              <a:solidFill>
                <a:srgbClr val="12B5EA"/>
              </a:solidFill>
              <a:highlight>
                <a:srgbClr val="12B5EA"/>
              </a:highlight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pic>
        <p:nvPicPr>
          <p:cNvPr id="260" name="Google Shape;260;p54"/>
          <p:cNvPicPr preferRelativeResize="0"/>
          <p:nvPr/>
        </p:nvPicPr>
        <p:blipFill rotWithShape="1">
          <a:blip r:embed="rId3">
            <a:alphaModFix/>
          </a:blip>
          <a:srcRect b="13545" l="15364" r="6167" t="15833"/>
          <a:stretch/>
        </p:blipFill>
        <p:spPr>
          <a:xfrm>
            <a:off x="447075" y="624275"/>
            <a:ext cx="8104200" cy="45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54"/>
          <p:cNvSpPr/>
          <p:nvPr/>
        </p:nvSpPr>
        <p:spPr>
          <a:xfrm>
            <a:off x="86425" y="807250"/>
            <a:ext cx="2390100" cy="1276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What does a person typically do first?  What type of support are they seeking? What is the first response?  [Where do they go/look/call?]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2" name="Google Shape;262;p54"/>
          <p:cNvSpPr/>
          <p:nvPr/>
        </p:nvSpPr>
        <p:spPr>
          <a:xfrm>
            <a:off x="162625" y="2255050"/>
            <a:ext cx="2313900" cy="577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[Example Answer] Calling VA: 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3" name="Google Shape;263;p54"/>
          <p:cNvSpPr/>
          <p:nvPr/>
        </p:nvSpPr>
        <p:spPr>
          <a:xfrm>
            <a:off x="162625" y="3702850"/>
            <a:ext cx="2313900" cy="637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[Example Answer]Going to Shelter/Resource Center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4" name="Google Shape;264;p54"/>
          <p:cNvSpPr/>
          <p:nvPr/>
        </p:nvSpPr>
        <p:spPr>
          <a:xfrm>
            <a:off x="3189650" y="2331250"/>
            <a:ext cx="2539200" cy="117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71450" marR="13961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And IF the system provides support to prevent homelessness, THEN what does that look like?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5" name="Google Shape;265;p54"/>
          <p:cNvSpPr/>
          <p:nvPr/>
        </p:nvSpPr>
        <p:spPr>
          <a:xfrm>
            <a:off x="6334825" y="869650"/>
            <a:ext cx="2183400" cy="84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And IF the system does NOT provide support to prevent homelessness, then what happens?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6" name="Google Shape;266;p54"/>
          <p:cNvSpPr/>
          <p:nvPr/>
        </p:nvSpPr>
        <p:spPr>
          <a:xfrm>
            <a:off x="162625" y="2940850"/>
            <a:ext cx="2313900" cy="637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[Example Answer] Calling 211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7" name="Google Shape;267;p54"/>
          <p:cNvSpPr txBox="1"/>
          <p:nvPr/>
        </p:nvSpPr>
        <p:spPr>
          <a:xfrm>
            <a:off x="6873375" y="3740100"/>
            <a:ext cx="2034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68" name="Google Shape;268;p54"/>
          <p:cNvSpPr/>
          <p:nvPr/>
        </p:nvSpPr>
        <p:spPr>
          <a:xfrm>
            <a:off x="3210625" y="742750"/>
            <a:ext cx="2313900" cy="114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And then what happens? What are the typical responses?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9" name="Google Shape;269;p54"/>
          <p:cNvSpPr/>
          <p:nvPr/>
        </p:nvSpPr>
        <p:spPr>
          <a:xfrm>
            <a:off x="162625" y="4464850"/>
            <a:ext cx="2313900" cy="637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[Example Answer] Doing Research at Library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70" name="Google Shape;270;p54"/>
          <p:cNvSpPr/>
          <p:nvPr/>
        </p:nvSpPr>
        <p:spPr>
          <a:xfrm>
            <a:off x="6791975" y="2669925"/>
            <a:ext cx="2137200" cy="952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Does </a:t>
            </a: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the</a:t>
            </a: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 system support typically involve entering an emergency shelter, motel or transitional housing?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71" name="Google Shape;271;p54"/>
          <p:cNvSpPr/>
          <p:nvPr/>
        </p:nvSpPr>
        <p:spPr>
          <a:xfrm>
            <a:off x="3189650" y="3903750"/>
            <a:ext cx="2539200" cy="109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 What does it typically take to access that support?  How long does it take?  What does a person need to do?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5"/>
          <p:cNvSpPr txBox="1"/>
          <p:nvPr>
            <p:ph idx="4294967295" type="title"/>
          </p:nvPr>
        </p:nvSpPr>
        <p:spPr>
          <a:xfrm>
            <a:off x="329250" y="-76200"/>
            <a:ext cx="8485500" cy="7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rPr>
              <a:t>Common Challenges</a:t>
            </a:r>
            <a:endParaRPr b="1">
              <a:solidFill>
                <a:srgbClr val="12B5EA"/>
              </a:solidFill>
              <a:highlight>
                <a:srgbClr val="12B5EA"/>
              </a:highlight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sp>
        <p:nvSpPr>
          <p:cNvPr id="277" name="Google Shape;277;p55"/>
          <p:cNvSpPr txBox="1"/>
          <p:nvPr/>
        </p:nvSpPr>
        <p:spPr>
          <a:xfrm>
            <a:off x="66150" y="534275"/>
            <a:ext cx="9011700" cy="43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ap Condensed"/>
              <a:buChar char="➢"/>
            </a:pPr>
            <a:r>
              <a:rPr lang="en" sz="2000">
                <a:solidFill>
                  <a:schemeClr val="dk1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List 3-5 top challenges experienced accessing Homelessness Prevention Support</a:t>
            </a:r>
            <a:endParaRPr sz="20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6"/>
          <p:cNvSpPr txBox="1"/>
          <p:nvPr>
            <p:ph idx="4294967295" type="title"/>
          </p:nvPr>
        </p:nvSpPr>
        <p:spPr>
          <a:xfrm>
            <a:off x="329250" y="-76200"/>
            <a:ext cx="8485500" cy="7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highlight>
                  <a:srgbClr val="12B5EA"/>
                </a:highlight>
                <a:latin typeface="Asap Condensed"/>
                <a:ea typeface="Asap Condensed"/>
                <a:cs typeface="Asap Condensed"/>
                <a:sym typeface="Asap Condensed"/>
              </a:rPr>
              <a:t>Priority Focus Areas</a:t>
            </a:r>
            <a:endParaRPr b="1">
              <a:solidFill>
                <a:srgbClr val="12B5EA"/>
              </a:solidFill>
              <a:highlight>
                <a:srgbClr val="12B5EA"/>
              </a:highlight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sp>
        <p:nvSpPr>
          <p:cNvPr id="283" name="Google Shape;283;p56"/>
          <p:cNvSpPr txBox="1"/>
          <p:nvPr/>
        </p:nvSpPr>
        <p:spPr>
          <a:xfrm>
            <a:off x="66150" y="762875"/>
            <a:ext cx="9011700" cy="43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ap Condensed"/>
              <a:buAutoNum type="arabicPeriod"/>
            </a:pPr>
            <a:r>
              <a:rPr lang="en" sz="2000">
                <a:solidFill>
                  <a:schemeClr val="dk1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List 1-3 priority focus areas to improve system response to preventing homelessness?</a:t>
            </a:r>
            <a:endParaRPr sz="20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mmunity Solutions Evergreen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